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9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94" r:id="rId35"/>
    <p:sldId id="295" r:id="rId36"/>
    <p:sldId id="296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9FA58F-30D4-48AD-BCAB-94493FBEC2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71507-53FB-4D9F-93B7-957ABB3CA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4A384-E268-44BA-B307-76ADA66B2F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AC6AF-A555-47AD-A3E2-F8414DDD5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9A6AC-BAF7-4C46-A915-D483F649E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F7B25-B622-4B64-B36F-AC1CE78BF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1AB83-A305-4F30-B749-A15329A98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F619C-35DE-4D0B-BF78-D710ADB5F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8289F-0923-40E8-A7D4-27CA75D3A8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E31F3-3D80-4330-A134-2E25F107BF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6FA25-2B04-4BCE-BDB6-164127E6CB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651DF9A-72E8-415B-B0AF-76868C982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05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106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10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upload.wikimedia.org/wikipedia/commons/4/41/Yamaha_FZS600_Fazer_(RJ02).jpe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hyperlink" Target="http://ru.wikipedia.org/wiki/%D0%A4%D0%B0%D0%B9%D0%BB:IMZ-Ural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ru.wikipedia.org/wiki/%D0%A4%D0%B0%D0%B9%D0%BB:Mini_cirkulationsplats_borl%C3%A4ng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arstock.ru/Dictionary/%D0%A4%D0%B0%D0%B9%D0%BB:Old_Autobahn_DE.jp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8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1/11/Road_Train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b/b3/Shorter_1980s_bicycle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pload.wikimedia.org/wikipedia/commons/1/14/Bane_za_rulem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arstock.ru/Dictionary/%D0%A4%D0%B0%D0%B9%D0%BB:Old_Autobahn_DE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1628775"/>
            <a:ext cx="7772400" cy="1470025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/>
              <a:t>Правила дорожного движения. Общие положения. Основные понятия и термины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000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3789362"/>
            <a:ext cx="6400800" cy="2375941"/>
          </a:xfrm>
        </p:spPr>
        <p:txBody>
          <a:bodyPr/>
          <a:lstStyle/>
          <a:p>
            <a:pPr algn="r"/>
            <a:r>
              <a:rPr lang="ru-RU" sz="1400" dirty="0" smtClean="0"/>
              <a:t>Выполнил Панов Роман </a:t>
            </a:r>
            <a:endParaRPr lang="ru-RU" sz="1400" dirty="0" smtClean="0"/>
          </a:p>
          <a:p>
            <a:pPr algn="r"/>
            <a:r>
              <a:rPr lang="ru-RU" sz="1400" dirty="0" smtClean="0"/>
              <a:t>Руководитель </a:t>
            </a:r>
            <a:r>
              <a:rPr lang="ru-RU" sz="1400" dirty="0" err="1" smtClean="0"/>
              <a:t>Шушпанов</a:t>
            </a:r>
            <a:r>
              <a:rPr lang="ru-RU" sz="1400" dirty="0" smtClean="0"/>
              <a:t> А.В</a:t>
            </a:r>
            <a:endParaRPr lang="ru-RU" sz="28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7272338" cy="936625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Механическое транспортное средство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7661275" cy="4114800"/>
          </a:xfrm>
        </p:spPr>
        <p:txBody>
          <a:bodyPr/>
          <a:lstStyle/>
          <a:p>
            <a:pPr eaLnBrk="1" hangingPunct="1"/>
            <a:endParaRPr lang="ru-RU" sz="2000" smtClean="0"/>
          </a:p>
          <a:p>
            <a:pPr algn="r" eaLnBrk="1" hangingPunct="1"/>
            <a:r>
              <a:rPr lang="ru-RU" sz="2400" smtClean="0"/>
              <a:t> </a:t>
            </a:r>
            <a:r>
              <a:rPr lang="ru-RU" sz="2400" b="1" smtClean="0"/>
              <a:t>«Механическое транспортное средство» — </a:t>
            </a:r>
            <a:r>
              <a:rPr lang="ru-RU" sz="2400" smtClean="0"/>
              <a:t>транспортное средство, кроме мопеда, приводимое в движение двигателем.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sz="2400" smtClean="0"/>
              <a:t>          Термин распространяется 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sz="2400" smtClean="0"/>
              <a:t>также на любые тракторы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ru-RU" sz="2400" smtClean="0"/>
              <a:t> и самоходные машины </a:t>
            </a:r>
          </a:p>
        </p:txBody>
      </p:sp>
      <p:pic>
        <p:nvPicPr>
          <p:cNvPr id="11270" name="Picture 6" descr="1_2_5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997200"/>
            <a:ext cx="4606925" cy="34559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Мотоцикл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«Мотоцикл»</a:t>
            </a:r>
            <a:r>
              <a:rPr lang="ru-RU" sz="2000" smtClean="0"/>
              <a:t> — двухколесное механическое транспортное средство с боковым прицепом или без него. К мотоциклам приравниваются трех- и четырехколесные механические транспортные средства, имеющие массу в снаряженном состоянии не более 400 кг.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12292" name="Picture 5" descr="Файл:Yamaha FZS600 Fazer (RJ02)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4076700"/>
            <a:ext cx="36718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7" descr="220px-IMZ-Ura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4076700"/>
            <a:ext cx="345598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404813"/>
            <a:ext cx="6326187" cy="1033462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Обгон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484313"/>
            <a:ext cx="7732712" cy="5184775"/>
          </a:xfrm>
        </p:spPr>
        <p:txBody>
          <a:bodyPr/>
          <a:lstStyle/>
          <a:p>
            <a:pPr eaLnBrk="1" hangingPunct="1"/>
            <a:r>
              <a:rPr lang="ru-RU" sz="2000" b="1" smtClean="0"/>
              <a:t>«Обгон»</a:t>
            </a:r>
            <a:r>
              <a:rPr lang="ru-RU" sz="2000" smtClean="0"/>
              <a:t> — опережение одного или нескольких движущихся транспортных средств, связанное с выездом из занимаемой полосы ( в действующей редакции)</a:t>
            </a:r>
          </a:p>
          <a:p>
            <a:pPr eaLnBrk="1" hangingPunct="1"/>
            <a:r>
              <a:rPr lang="ru-RU" sz="2000" b="1" smtClean="0"/>
              <a:t>"Обгон"</a:t>
            </a:r>
            <a:r>
              <a:rPr lang="ru-RU" sz="2000" smtClean="0"/>
              <a:t> - опережение одного или нескольких транспортных средств, связанное с выездом на полосу (сторону проезжей части), предназначенную для встречного движения, и последующим возвращением на ранее занимаемую полосу (сторону проезжей части</a:t>
            </a:r>
            <a:r>
              <a:rPr lang="ru-RU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 </a:t>
            </a:r>
          </a:p>
        </p:txBody>
      </p:sp>
      <p:pic>
        <p:nvPicPr>
          <p:cNvPr id="13318" name="Picture 6" descr="images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4437063"/>
            <a:ext cx="2466975" cy="1847850"/>
          </a:xfrm>
          <a:prstGeom prst="rect">
            <a:avLst/>
          </a:prstGeom>
          <a:noFill/>
        </p:spPr>
      </p:pic>
      <p:pic>
        <p:nvPicPr>
          <p:cNvPr id="13319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4346575"/>
            <a:ext cx="4113212" cy="19431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Обочина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 </a:t>
            </a:r>
            <a:r>
              <a:rPr lang="ru-RU" sz="2000" b="1" smtClean="0"/>
              <a:t>«Обочина»</a:t>
            </a:r>
            <a:r>
              <a:rPr lang="ru-RU" sz="2000" smtClean="0"/>
              <a:t> — элемент дороги, примыкающий непосредственно к проезжей части на одном уровне с ней, отличающийся типом покрытия или выделенный с помощью разметки 1.2.1 либо 1.2.2, используемый для движения, остановки и стоянки в соответствии с Правилами.</a:t>
            </a:r>
          </a:p>
        </p:txBody>
      </p:sp>
      <p:pic>
        <p:nvPicPr>
          <p:cNvPr id="14342" name="Picture 6" descr="images (3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3716338"/>
            <a:ext cx="3600450" cy="2395537"/>
          </a:xfrm>
          <a:prstGeom prst="rect">
            <a:avLst/>
          </a:prstGeom>
          <a:noFill/>
        </p:spPr>
      </p:pic>
      <p:pic>
        <p:nvPicPr>
          <p:cNvPr id="14343" name="Picture 7" descr="загруженное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709988"/>
            <a:ext cx="3786187" cy="23590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Остановка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2000" b="1" smtClean="0"/>
          </a:p>
          <a:p>
            <a:pPr eaLnBrk="1" hangingPunct="1"/>
            <a:r>
              <a:rPr lang="ru-RU" sz="2000" b="1" smtClean="0"/>
              <a:t>«Остановка»</a:t>
            </a:r>
            <a:r>
              <a:rPr lang="ru-RU" sz="2000" smtClean="0"/>
              <a:t> — преднамеренное прекращение движения транспортного средства на время до 5 минут, а также на большее, если это необходимо для посадки или высадки пассажиров либо загрузки или разгрузки транспортного средства.</a:t>
            </a:r>
          </a:p>
        </p:txBody>
      </p:sp>
      <p:pic>
        <p:nvPicPr>
          <p:cNvPr id="15366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4005263"/>
            <a:ext cx="2592387" cy="2466975"/>
          </a:xfrm>
          <a:prstGeom prst="rect">
            <a:avLst/>
          </a:prstGeom>
          <a:noFill/>
        </p:spPr>
      </p:pic>
      <p:pic>
        <p:nvPicPr>
          <p:cNvPr id="15367" name="Picture 7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4087813"/>
            <a:ext cx="3865562" cy="21653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Пассажир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«Пассажир»</a:t>
            </a:r>
            <a:r>
              <a:rPr lang="ru-RU" sz="2000" smtClean="0"/>
              <a:t> — лицо, кроме водителя, находящееся в транспортном средстве (на нем), а также лицо, которое входит в транспортное средство (садится на него) или выходит из транспортного средства (сходит с него).</a:t>
            </a:r>
          </a:p>
        </p:txBody>
      </p:sp>
      <p:pic>
        <p:nvPicPr>
          <p:cNvPr id="16390" name="Picture 6" descr="загруженн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933825"/>
            <a:ext cx="3830638" cy="2306638"/>
          </a:xfrm>
          <a:prstGeom prst="rect">
            <a:avLst/>
          </a:prstGeom>
          <a:noFill/>
        </p:spPr>
      </p:pic>
      <p:pic>
        <p:nvPicPr>
          <p:cNvPr id="16391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3644900"/>
            <a:ext cx="3403600" cy="25495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7158037" cy="863600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Перекресток</a:t>
            </a:r>
            <a:endParaRPr lang="ru-RU" sz="2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 </a:t>
            </a:r>
            <a:r>
              <a:rPr lang="ru-RU" sz="2000" b="1" smtClean="0"/>
              <a:t>«Перекресток»</a:t>
            </a:r>
            <a:r>
              <a:rPr lang="ru-RU" sz="2000" smtClean="0"/>
              <a:t> — место пересечения, примыкания или разветвления дорог на одном уровне, ограниченное воображаемыми линиями, соединяющими соответственно противоположные, наиболее удаленные от центра перекрестка начала закруглений проезжих частей. Не считаются перекрестками выезды с прилегающих территорий.</a:t>
            </a:r>
          </a:p>
        </p:txBody>
      </p:sp>
      <p:pic>
        <p:nvPicPr>
          <p:cNvPr id="17412" name="Picture 5" descr="220px-Mini_cirkulationsplats_borl%C3%A4n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860800"/>
            <a:ext cx="20955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7" descr="images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4797425"/>
            <a:ext cx="3097213" cy="1865313"/>
          </a:xfrm>
          <a:prstGeom prst="rect">
            <a:avLst/>
          </a:prstGeom>
          <a:noFill/>
        </p:spPr>
      </p:pic>
      <p:pic>
        <p:nvPicPr>
          <p:cNvPr id="17416" name="Picture 8" descr="images (2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838" y="4292600"/>
            <a:ext cx="2376487" cy="23764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Перестроение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«Перестроение»</a:t>
            </a:r>
            <a:r>
              <a:rPr lang="ru-RU" sz="2000" smtClean="0"/>
              <a:t> — выезд из занимаемой полосы или занимаемого ряда с сохранением первоначального направления движения.</a:t>
            </a:r>
          </a:p>
        </p:txBody>
      </p:sp>
      <p:pic>
        <p:nvPicPr>
          <p:cNvPr id="18438" name="Picture 6" descr="загруженно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789363"/>
            <a:ext cx="4449762" cy="1830387"/>
          </a:xfrm>
          <a:prstGeom prst="rect">
            <a:avLst/>
          </a:prstGeom>
          <a:noFill/>
        </p:spPr>
      </p:pic>
      <p:pic>
        <p:nvPicPr>
          <p:cNvPr id="18439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429000"/>
            <a:ext cx="3671888" cy="23304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Пешеход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2000" b="1" smtClean="0"/>
              <a:t>«Пешеход»</a:t>
            </a:r>
            <a:r>
              <a:rPr lang="ru-RU" sz="2000" smtClean="0"/>
              <a:t> — лицо, находящееся вне транспортного средства на дороге и не производящее на ней работу. К пешеходам приравниваются лица, передвигающиеся в инвалидных колясках без двигателя, ведущие велосипед, мопед, мотоцикл, везущие санки, тележку, детскую или инвалидную коляску.</a:t>
            </a:r>
          </a:p>
        </p:txBody>
      </p:sp>
      <p:pic>
        <p:nvPicPr>
          <p:cNvPr id="19462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3933825"/>
            <a:ext cx="2466975" cy="1847850"/>
          </a:xfrm>
          <a:prstGeom prst="rect">
            <a:avLst/>
          </a:prstGeom>
          <a:noFill/>
        </p:spPr>
      </p:pic>
      <p:pic>
        <p:nvPicPr>
          <p:cNvPr id="19463" name="Picture 7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4005263"/>
            <a:ext cx="2619375" cy="1743075"/>
          </a:xfrm>
          <a:prstGeom prst="rect">
            <a:avLst/>
          </a:prstGeom>
          <a:noFill/>
        </p:spPr>
      </p:pic>
      <p:pic>
        <p:nvPicPr>
          <p:cNvPr id="19464" name="Picture 8" descr="загруженно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3933825"/>
            <a:ext cx="2428875" cy="18859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Преимущество (приоритет)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«Преимущество (приоритет)»</a:t>
            </a:r>
            <a:r>
              <a:rPr lang="ru-RU" sz="2000" smtClean="0"/>
              <a:t> — право на первоочередное движение в намеченном направлении по отношению к другим участникам движения.</a:t>
            </a:r>
          </a:p>
        </p:txBody>
      </p:sp>
      <p:pic>
        <p:nvPicPr>
          <p:cNvPr id="20486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860800"/>
            <a:ext cx="4392612" cy="2259013"/>
          </a:xfrm>
          <a:prstGeom prst="rect">
            <a:avLst/>
          </a:prstGeom>
          <a:noFill/>
        </p:spPr>
      </p:pic>
      <p:pic>
        <p:nvPicPr>
          <p:cNvPr id="20487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3913188"/>
            <a:ext cx="3636963" cy="241141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765175"/>
            <a:ext cx="7086600" cy="1600200"/>
          </a:xfrm>
        </p:spPr>
        <p:txBody>
          <a:bodyPr/>
          <a:lstStyle/>
          <a:p>
            <a:pPr algn="ctr" eaLnBrk="1" hangingPunct="1"/>
            <a:r>
              <a:rPr lang="ru-RU" sz="2400" smtClean="0"/>
              <a:t>ОСНОВНЫЕ ПОНЯТИЯ И ТЕРМИНЫ, используемые в правилах дорожного движения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349500"/>
            <a:ext cx="7024687" cy="23764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«Автомагистраль»</a:t>
            </a:r>
            <a:r>
              <a:rPr lang="ru-RU" sz="2000" smtClean="0"/>
              <a:t> — дорога, обозначенная знаком 5.1 и имеющая для каждого направления движения проезжие части, отделенные друг от друга разделительной полосой (а при ее отсутствии — дорожным ограждением), без пересечений в одном уровне с другими дорогами, железнодорожными или трамвайными путями, пешеходными или велосипедными дорожками.</a:t>
            </a:r>
          </a:p>
        </p:txBody>
      </p:sp>
      <p:pic>
        <p:nvPicPr>
          <p:cNvPr id="3076" name="Picture 6" descr="zn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508500"/>
            <a:ext cx="145732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4365625"/>
            <a:ext cx="3502025" cy="230028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 rev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Прицеп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2000" b="1" smtClean="0"/>
              <a:t>«Прицеп» </a:t>
            </a:r>
            <a:r>
              <a:rPr lang="ru-RU" sz="2000" smtClean="0"/>
              <a:t>- транспортное средство, не оборудованное двигателем и предназначенное для движения в составе с механическим транспортным средством. Термин распространяется также на полуприцепы и прицепы-роспуски.</a:t>
            </a:r>
          </a:p>
        </p:txBody>
      </p:sp>
      <p:pic>
        <p:nvPicPr>
          <p:cNvPr id="21510" name="Picture 6" descr="images (2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4271963"/>
            <a:ext cx="2592388" cy="1941512"/>
          </a:xfrm>
          <a:prstGeom prst="rect">
            <a:avLst/>
          </a:prstGeom>
          <a:noFill/>
        </p:spPr>
      </p:pic>
      <p:pic>
        <p:nvPicPr>
          <p:cNvPr id="21511" name="Picture 7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235450"/>
            <a:ext cx="2736850" cy="2049463"/>
          </a:xfrm>
          <a:prstGeom prst="rect">
            <a:avLst/>
          </a:prstGeom>
          <a:noFill/>
        </p:spPr>
      </p:pic>
      <p:pic>
        <p:nvPicPr>
          <p:cNvPr id="21512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4437063"/>
            <a:ext cx="2916237" cy="15938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Проезжая часть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«Проезжая часть» — элемент дороги, предназначенный для движения безрельсовых транспортных средств.</a:t>
            </a:r>
          </a:p>
        </p:txBody>
      </p:sp>
      <p:pic>
        <p:nvPicPr>
          <p:cNvPr id="22532" name="Picture 4" descr="333px-Old_Autobahn_DE">
            <a:hlinkClick r:id="rId2" tooltip="Автобан в Германии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781300"/>
            <a:ext cx="720090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Разделительная полоса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«Разделительная полоса»</a:t>
            </a:r>
            <a:r>
              <a:rPr lang="ru-RU" sz="2000" smtClean="0"/>
              <a:t> — элемент дороги, выделенный конструктивно и (или) с помощью разметки 1.2.1, разделяющий смежные проезжие части и не предназначенный для движения и остановки транспортных средств.</a:t>
            </a:r>
          </a:p>
        </p:txBody>
      </p:sp>
      <p:pic>
        <p:nvPicPr>
          <p:cNvPr id="23558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860800"/>
            <a:ext cx="2857500" cy="1600200"/>
          </a:xfrm>
          <a:prstGeom prst="rect">
            <a:avLst/>
          </a:prstGeom>
          <a:noFill/>
        </p:spPr>
      </p:pic>
      <p:pic>
        <p:nvPicPr>
          <p:cNvPr id="23559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4508500"/>
            <a:ext cx="2686050" cy="1704975"/>
          </a:xfrm>
          <a:prstGeom prst="rect">
            <a:avLst/>
          </a:prstGeom>
          <a:noFill/>
        </p:spPr>
      </p:pic>
      <p:pic>
        <p:nvPicPr>
          <p:cNvPr id="23560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3573463"/>
            <a:ext cx="2390775" cy="19145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Регулировщик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66127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«Регулировщик»</a:t>
            </a:r>
            <a:r>
              <a:rPr lang="ru-RU" sz="2000" smtClean="0"/>
              <a:t> — лицо, наделенное в установленном порядке полномочиями по регулированию дорожного движения с помощью сигналов, установленных Правилами, и непосредственно осуществляющее указанное регулирование. Регулировщик должен быть в форменной одежде и (или) иметь отличительный знак и экипировку. К регулировщикам относятся сотрудники милиции и военной автомобильной инспекции, а также работники дорожно-эксплуатационных служб, дежурные на железнодорожных переездах и паромных переправах при исполнении ими своих должностных обязанностей.</a:t>
            </a:r>
          </a:p>
        </p:txBody>
      </p:sp>
      <p:pic>
        <p:nvPicPr>
          <p:cNvPr id="24582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652963"/>
            <a:ext cx="4824412" cy="1911350"/>
          </a:xfrm>
          <a:prstGeom prst="rect">
            <a:avLst/>
          </a:prstGeom>
          <a:noFill/>
        </p:spPr>
      </p:pic>
      <p:pic>
        <p:nvPicPr>
          <p:cNvPr id="24583" name="Picture 7" descr="images (2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365625"/>
            <a:ext cx="2933700" cy="2278063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Стоянка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2000" smtClean="0"/>
          </a:p>
          <a:p>
            <a:pPr eaLnBrk="1" hangingPunct="1">
              <a:lnSpc>
                <a:spcPts val="2400"/>
              </a:lnSpc>
            </a:pPr>
            <a:r>
              <a:rPr lang="ru-RU" sz="2000" smtClean="0"/>
              <a:t> </a:t>
            </a:r>
            <a:r>
              <a:rPr lang="ru-RU" sz="2000" b="1" smtClean="0"/>
              <a:t>«Стоянка»</a:t>
            </a:r>
            <a:r>
              <a:rPr lang="ru-RU" sz="2000" smtClean="0"/>
              <a:t> — преднамеренное прекращение движения </a:t>
            </a:r>
          </a:p>
          <a:p>
            <a:pPr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ru-RU" sz="2000" smtClean="0"/>
              <a:t>транспортного средства на время более 5 минут по причинам, </a:t>
            </a:r>
          </a:p>
          <a:p>
            <a:pPr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ru-RU" sz="2000" smtClean="0"/>
              <a:t>не связанным с посадкой или высадкой пассажиров либо </a:t>
            </a:r>
          </a:p>
          <a:p>
            <a:pPr eaLnBrk="1" hangingPunct="1">
              <a:lnSpc>
                <a:spcPts val="2400"/>
              </a:lnSpc>
              <a:buFont typeface="Wingdings" pitchFamily="2" charset="2"/>
              <a:buNone/>
            </a:pPr>
            <a:r>
              <a:rPr lang="ru-RU" sz="2000" smtClean="0"/>
              <a:t>загрузкой или разгрузкой транспортного средства</a:t>
            </a:r>
            <a:r>
              <a:rPr lang="ru-RU" smtClean="0"/>
              <a:t>.</a:t>
            </a:r>
          </a:p>
        </p:txBody>
      </p:sp>
      <p:pic>
        <p:nvPicPr>
          <p:cNvPr id="25606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292600"/>
            <a:ext cx="2657475" cy="1724025"/>
          </a:xfrm>
          <a:prstGeom prst="rect">
            <a:avLst/>
          </a:prstGeom>
          <a:noFill/>
        </p:spPr>
      </p:pic>
      <p:pic>
        <p:nvPicPr>
          <p:cNvPr id="25607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4149725"/>
            <a:ext cx="2466975" cy="1847850"/>
          </a:xfrm>
          <a:prstGeom prst="rect">
            <a:avLst/>
          </a:prstGeom>
          <a:noFill/>
        </p:spPr>
      </p:pic>
      <p:pic>
        <p:nvPicPr>
          <p:cNvPr id="25608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788" y="4221163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smtClean="0"/>
              <a:t>    </a:t>
            </a:r>
            <a:r>
              <a:rPr lang="ru-RU" sz="2400" b="1" smtClean="0"/>
              <a:t>Транспортное средство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«Транспортное средство»</a:t>
            </a:r>
            <a:r>
              <a:rPr lang="ru-RU" sz="2000" smtClean="0"/>
              <a:t> — устройство,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предназначенное для перевозки по дорогам людей, грузов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или оборудования, установленного на нем.</a:t>
            </a:r>
          </a:p>
        </p:txBody>
      </p:sp>
      <p:pic>
        <p:nvPicPr>
          <p:cNvPr id="26630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05263"/>
            <a:ext cx="2466975" cy="1847850"/>
          </a:xfrm>
          <a:prstGeom prst="rect">
            <a:avLst/>
          </a:prstGeom>
          <a:noFill/>
        </p:spPr>
      </p:pic>
      <p:pic>
        <p:nvPicPr>
          <p:cNvPr id="26631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4437063"/>
            <a:ext cx="2562225" cy="1781175"/>
          </a:xfrm>
          <a:prstGeom prst="rect">
            <a:avLst/>
          </a:prstGeom>
          <a:noFill/>
        </p:spPr>
      </p:pic>
      <p:pic>
        <p:nvPicPr>
          <p:cNvPr id="26632" name="Picture 8" descr="images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3933825"/>
            <a:ext cx="3028950" cy="151447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Тротуар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«Тротуар»</a:t>
            </a:r>
            <a:r>
              <a:rPr lang="ru-RU" sz="2000" smtClean="0"/>
              <a:t> — элемент дороги, предназначенный для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движения пешеходов и примыкающий к проезжей части или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отделенный от нее газоном.</a:t>
            </a:r>
          </a:p>
        </p:txBody>
      </p:sp>
      <p:pic>
        <p:nvPicPr>
          <p:cNvPr id="27654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437063"/>
            <a:ext cx="2736850" cy="2049462"/>
          </a:xfrm>
          <a:prstGeom prst="rect">
            <a:avLst/>
          </a:prstGeom>
          <a:noFill/>
        </p:spPr>
      </p:pic>
      <p:pic>
        <p:nvPicPr>
          <p:cNvPr id="27655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573463"/>
            <a:ext cx="2305050" cy="2905125"/>
          </a:xfrm>
          <a:prstGeom prst="rect">
            <a:avLst/>
          </a:prstGeom>
          <a:noFill/>
        </p:spPr>
      </p:pic>
      <p:pic>
        <p:nvPicPr>
          <p:cNvPr id="27656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365625"/>
            <a:ext cx="3133725" cy="2078038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Участник дорожного движения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«Участник дорожного движения»</a:t>
            </a:r>
            <a:r>
              <a:rPr lang="ru-RU" sz="2000" smtClean="0"/>
              <a:t> — лицо, принимающее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непосредственное участие в процессе движения в качестве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водителя, пешехода, пассажира транспортного средства.</a:t>
            </a:r>
          </a:p>
        </p:txBody>
      </p:sp>
      <p:pic>
        <p:nvPicPr>
          <p:cNvPr id="28678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08475"/>
            <a:ext cx="3403600" cy="2549525"/>
          </a:xfrm>
          <a:prstGeom prst="rect">
            <a:avLst/>
          </a:prstGeom>
          <a:noFill/>
        </p:spPr>
      </p:pic>
      <p:pic>
        <p:nvPicPr>
          <p:cNvPr id="28679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4365625"/>
            <a:ext cx="2773362" cy="1838325"/>
          </a:xfrm>
          <a:prstGeom prst="rect">
            <a:avLst/>
          </a:prstGeom>
          <a:noFill/>
        </p:spPr>
      </p:pic>
      <p:pic>
        <p:nvPicPr>
          <p:cNvPr id="28680" name="Picture 8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429000"/>
            <a:ext cx="2530475" cy="215582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"Дневные ходовые огни"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"Дневные ходовые огни"</a:t>
            </a:r>
            <a:r>
              <a:rPr lang="ru-RU" sz="2000" smtClean="0"/>
              <a:t> - внешние световые приборы,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предназначенные для улучшения видимости движущегося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транспортного средства спереди в светлое время суток"</a:t>
            </a:r>
          </a:p>
        </p:txBody>
      </p:sp>
      <p:pic>
        <p:nvPicPr>
          <p:cNvPr id="30726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789363"/>
            <a:ext cx="3484562" cy="2679700"/>
          </a:xfrm>
          <a:prstGeom prst="rect">
            <a:avLst/>
          </a:prstGeom>
          <a:noFill/>
        </p:spPr>
      </p:pic>
      <p:pic>
        <p:nvPicPr>
          <p:cNvPr id="30727" name="Picture 7" descr="загруженное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3573463"/>
            <a:ext cx="4586287" cy="284797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smtClean="0"/>
              <a:t>«Ограниченная видимость»</a:t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"</a:t>
            </a:r>
            <a:r>
              <a:rPr lang="ru-RU" sz="2000" b="1" smtClean="0"/>
              <a:t>Ограниченная видимость"</a:t>
            </a:r>
            <a:r>
              <a:rPr lang="ru-RU" sz="2000" smtClean="0"/>
              <a:t> - видимость водителем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дороги в направлении движения, ограниченная рельефом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местности, геометрическими параметрами дороги,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растительностью, строениями, сооружениями или иными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объектами, в том числе транспортными средствами</a:t>
            </a:r>
          </a:p>
        </p:txBody>
      </p:sp>
      <p:pic>
        <p:nvPicPr>
          <p:cNvPr id="31750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24450"/>
            <a:ext cx="2628900" cy="1733550"/>
          </a:xfrm>
          <a:prstGeom prst="rect">
            <a:avLst/>
          </a:prstGeom>
          <a:noFill/>
        </p:spPr>
      </p:pic>
      <p:pic>
        <p:nvPicPr>
          <p:cNvPr id="31751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3644900"/>
            <a:ext cx="3048000" cy="1485900"/>
          </a:xfrm>
          <a:prstGeom prst="rect">
            <a:avLst/>
          </a:prstGeom>
          <a:noFill/>
        </p:spPr>
      </p:pic>
      <p:pic>
        <p:nvPicPr>
          <p:cNvPr id="31752" name="Picture 8" descr="images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5229225"/>
            <a:ext cx="3295650" cy="13906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76375" y="476250"/>
            <a:ext cx="5764213" cy="649288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 Автомагистраль</a:t>
            </a:r>
          </a:p>
        </p:txBody>
      </p:sp>
      <p:pic>
        <p:nvPicPr>
          <p:cNvPr id="4099" name="Picture 5" descr="E4L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484313"/>
            <a:ext cx="616267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Опережение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"Опережение"</a:t>
            </a:r>
            <a:r>
              <a:rPr lang="ru-RU" sz="2000" smtClean="0"/>
              <a:t> - движение транспортного средства со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скоростью, большей скорости попутного транспортного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средства</a:t>
            </a:r>
          </a:p>
          <a:p>
            <a:pPr eaLnBrk="1" hangingPunct="1"/>
            <a:endParaRPr lang="ru-RU" sz="2000" smtClean="0"/>
          </a:p>
          <a:p>
            <a:pPr eaLnBrk="1" hangingPunct="1"/>
            <a:endParaRPr lang="ru-RU" smtClean="0"/>
          </a:p>
        </p:txBody>
      </p:sp>
      <p:pic>
        <p:nvPicPr>
          <p:cNvPr id="32774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724400"/>
            <a:ext cx="2571750" cy="1781175"/>
          </a:xfrm>
          <a:prstGeom prst="rect">
            <a:avLst/>
          </a:prstGeom>
          <a:noFill/>
        </p:spPr>
      </p:pic>
      <p:pic>
        <p:nvPicPr>
          <p:cNvPr id="32775" name="Picture 7" descr="загруженно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75" y="2708275"/>
            <a:ext cx="3654425" cy="1946275"/>
          </a:xfrm>
          <a:prstGeom prst="rect">
            <a:avLst/>
          </a:prstGeom>
          <a:noFill/>
        </p:spPr>
      </p:pic>
      <p:pic>
        <p:nvPicPr>
          <p:cNvPr id="32776" name="Picture 8" descr="загруженное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3" y="4868863"/>
            <a:ext cx="3527425" cy="1674812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Препятствие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smtClean="0"/>
              <a:t>"Препятствие" - неподвижный объект на полосе движения (неисправное или поврежденное транспортное средство, дефект проезжей части, посторонние предметы и т.п.), не позволяющий продолжить движение по этой полосе.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smtClean="0"/>
              <a:t>       Не является препятствием затор или транспортное средство, остановившееся на этой полосе движения в соответствии с требованиями Правил</a:t>
            </a:r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</p:txBody>
      </p:sp>
      <p:pic>
        <p:nvPicPr>
          <p:cNvPr id="33798" name="Picture 6" descr="images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4652963"/>
            <a:ext cx="2619375" cy="1743075"/>
          </a:xfrm>
          <a:prstGeom prst="rect">
            <a:avLst/>
          </a:prstGeom>
          <a:noFill/>
        </p:spPr>
      </p:pic>
      <p:pic>
        <p:nvPicPr>
          <p:cNvPr id="33799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4076700"/>
            <a:ext cx="2466975" cy="1847850"/>
          </a:xfrm>
          <a:prstGeom prst="rect">
            <a:avLst/>
          </a:prstGeom>
          <a:noFill/>
        </p:spPr>
      </p:pic>
      <p:pic>
        <p:nvPicPr>
          <p:cNvPr id="33800" name="Picture 8" descr="загруженно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888" y="4581525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dirty="0" smtClean="0"/>
              <a:t>Опасный груз</a:t>
            </a:r>
            <a:br>
              <a:rPr lang="ru-RU" sz="2400" b="1" dirty="0" smtClean="0"/>
            </a:br>
            <a:endParaRPr lang="ru-RU" sz="2400" b="1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400" b="1" dirty="0" smtClean="0"/>
              <a:t>«Опасный груз»</a:t>
            </a:r>
            <a:r>
              <a:rPr lang="ru-RU" sz="1400" dirty="0" smtClean="0"/>
              <a:t> — вещества, изделия из них, отходы производственной и иной хозяйственной деятельности, которые в силу присущих им свойств могут при перевозке создать угрозу для жизни и здоровья людей, нанести вред окружающей среде, повредить или уничтожить материальные ценности.</a:t>
            </a:r>
          </a:p>
        </p:txBody>
      </p:sp>
      <p:pic>
        <p:nvPicPr>
          <p:cNvPr id="34822" name="Picture 6" descr="загруженное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4217988"/>
            <a:ext cx="2952750" cy="2211387"/>
          </a:xfrm>
          <a:prstGeom prst="rect">
            <a:avLst/>
          </a:prstGeom>
          <a:noFill/>
        </p:spPr>
      </p:pic>
      <p:pic>
        <p:nvPicPr>
          <p:cNvPr id="34823" name="Picture 7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2996952"/>
            <a:ext cx="4325937" cy="1517650"/>
          </a:xfrm>
          <a:prstGeom prst="rect">
            <a:avLst/>
          </a:prstGeom>
          <a:noFill/>
        </p:spPr>
      </p:pic>
      <p:pic>
        <p:nvPicPr>
          <p:cNvPr id="34824" name="Picture 8" descr="загруженно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509120"/>
            <a:ext cx="3417640" cy="208853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7158037" cy="1412875"/>
          </a:xfrm>
        </p:spPr>
        <p:txBody>
          <a:bodyPr/>
          <a:lstStyle/>
          <a:p>
            <a:pPr algn="ctr" eaLnBrk="1" hangingPunct="1"/>
            <a:r>
              <a:rPr lang="ru-RU" sz="3600" smtClean="0"/>
              <a:t> </a:t>
            </a:r>
            <a:r>
              <a:rPr lang="ru-RU" sz="2400" b="1" smtClean="0"/>
              <a:t>Проверка уровня восприятия полученных знаний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7661275" cy="4114800"/>
          </a:xfrm>
        </p:spPr>
        <p:txBody>
          <a:bodyPr/>
          <a:lstStyle/>
          <a:p>
            <a:pPr eaLnBrk="1" hangingPunct="1"/>
            <a:r>
              <a:rPr lang="ru-RU" sz="2000" smtClean="0"/>
              <a:t>1.Каковы основные составляющие, позволяющие определить событие как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дорожно-транспортное происшествие? </a:t>
            </a:r>
          </a:p>
          <a:p>
            <a:pPr eaLnBrk="1" hangingPunct="1"/>
            <a:r>
              <a:rPr lang="ru-RU" sz="2000" smtClean="0"/>
              <a:t>2.Что входит в термин «дорога»?    </a:t>
            </a:r>
          </a:p>
          <a:p>
            <a:pPr eaLnBrk="1" hangingPunct="1"/>
            <a:r>
              <a:rPr lang="ru-RU" sz="2000" smtClean="0"/>
              <a:t>3.Можно ли отнести индийского рикшу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в категории водителей?    </a:t>
            </a:r>
          </a:p>
          <a:p>
            <a:pPr eaLnBrk="1" hangingPunct="1"/>
            <a:r>
              <a:rPr lang="ru-RU" sz="2000" smtClean="0"/>
              <a:t>4. К какой категории участников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дорожного движения относится пастух?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smtClean="0"/>
              <a:t>Домашнее задание:</a:t>
            </a:r>
            <a:br>
              <a:rPr lang="ru-RU" sz="2400" smtClean="0"/>
            </a:br>
            <a:r>
              <a:rPr lang="ru-RU" sz="1800" b="1" smtClean="0"/>
              <a:t>законспектировать и запомнить термины </a:t>
            </a:r>
            <a:br>
              <a:rPr lang="ru-RU" sz="1800" b="1" smtClean="0"/>
            </a:br>
            <a:endParaRPr lang="ru-RU" sz="1800" b="1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28775"/>
            <a:ext cx="7661275" cy="4467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«Вынужденная остановка»,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«Дорожное движение»,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«Железнодорожный переезд»,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 «Маршрутное транспортное средство» 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«Мопед»,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«Населенный пункт»,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«Недостаточная видимость»,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«Опасность для движения»,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«Опасный груз»,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«Организованная перевозка группы детей» 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«Организованная пешая колонна» 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«Организованная транспортная колонна» 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 «Пешеходный переход» 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«Полоса движения» 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«Прилегающая территория»,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 «Разрешенная максимальная масса» , 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«Темное время суток»,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b="1" i="1" smtClean="0"/>
              <a:t> «Уступить дорогу (не создавать помех)» .</a:t>
            </a:r>
            <a:r>
              <a:rPr lang="ru-RU" sz="1600" b="1" smtClean="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smtClean="0"/>
              <a:t>ЭТАП ЗАКЛЮЧИТЕЛЬНЫЙ</a:t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Ваши вопросы?</a:t>
            </a:r>
          </a:p>
          <a:p>
            <a:pPr eaLnBrk="1" hangingPunct="1"/>
            <a:r>
              <a:rPr lang="ru-RU" sz="2800" b="1" smtClean="0"/>
              <a:t>Ваши критические замечания?</a:t>
            </a:r>
          </a:p>
          <a:p>
            <a:pPr eaLnBrk="1" hangingPunct="1"/>
            <a:r>
              <a:rPr lang="ru-RU" sz="2800" b="1" smtClean="0"/>
              <a:t>Ваши мнения?</a:t>
            </a:r>
          </a:p>
          <a:p>
            <a:pPr eaLnBrk="1" hangingPunct="1"/>
            <a:r>
              <a:rPr lang="ru-RU" sz="2800" b="1" smtClean="0"/>
              <a:t>Ваши предложения?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smtClean="0"/>
              <a:t>УРОК ОКОНЧЕН</a:t>
            </a:r>
            <a:br>
              <a:rPr lang="ru-RU" sz="3200" b="1" smtClean="0"/>
            </a:br>
            <a:endParaRPr lang="ru-RU" sz="3200" b="1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ru-RU" sz="4000" b="1" smtClean="0"/>
              <a:t>Благодарю за внимание!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549275"/>
            <a:ext cx="5894387" cy="719138"/>
          </a:xfrm>
        </p:spPr>
        <p:txBody>
          <a:bodyPr/>
          <a:lstStyle/>
          <a:p>
            <a:pPr algn="ctr" eaLnBrk="1" hangingPunct="1"/>
            <a:r>
              <a:rPr lang="ru-RU" smtClean="0"/>
              <a:t> </a:t>
            </a:r>
            <a:r>
              <a:rPr lang="ru-RU" sz="2400" b="1" smtClean="0"/>
              <a:t>Автопоезд</a:t>
            </a:r>
            <a:endParaRPr lang="ru-RU" sz="2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2000" b="1" smtClean="0"/>
              <a:t>«Автопоезд»</a:t>
            </a:r>
            <a:r>
              <a:rPr lang="ru-RU" sz="2000" smtClean="0"/>
              <a:t> — механическое транспортное средство, сцепленное с прицепом (прицепами).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5124" name="Picture 5" descr="Файл:Road Train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0338" y="2708275"/>
            <a:ext cx="51117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76250"/>
            <a:ext cx="7158037" cy="792163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Велосипед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2000" b="1" smtClean="0"/>
              <a:t>«Велосипед»</a:t>
            </a:r>
            <a:r>
              <a:rPr lang="ru-RU" sz="2000" smtClean="0"/>
              <a:t> — транспортное средство, кроме инвалидных колясок, имеющее два колеса или более и приводимое в движение мускульной силой людей, находящихся на нем.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6148" name="Picture 5" descr="Файл:Shorter 1980s bicyc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284538"/>
            <a:ext cx="496887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 Водитель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«Водитель»</a:t>
            </a:r>
            <a:r>
              <a:rPr lang="ru-RU" sz="2000" smtClean="0"/>
              <a:t> — лицо, управляющее каким-либо транспортным средством, погонщик, ведущий по дороге вьючных, верховых животных или стадо. К водителю приравнивается обучающий вождению 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7172" name="Picture 5" descr="Файл:Bane za rule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2138" y="3284538"/>
            <a:ext cx="51117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12875"/>
            <a:ext cx="7158037" cy="863600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Главная дорога</a:t>
            </a:r>
            <a:endParaRPr lang="ru-RU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2492375"/>
            <a:ext cx="7661275" cy="36036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b="1" smtClean="0"/>
              <a:t>«Главная дорога»</a:t>
            </a:r>
            <a:r>
              <a:rPr lang="ru-RU" sz="2000" smtClean="0"/>
              <a:t> — дорога, обозначенная знаками 2.1, 2.3.1 — 2.3.7 или 5.1, по отношению к пересекаемой (примыкающей),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или дорога с твердым покрытием (асфальто- и цементобетон, каменные материалы и тому подобное) по отношению к грунтовой,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либо любая дорога по отношению к выездам с прилегающих территорий.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Наличие на второстепенной дороге непосредственно перед перекрестком участка с покрытием не делает ее равной по значению с пересекаемой. </a:t>
            </a:r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pic>
        <p:nvPicPr>
          <p:cNvPr id="8196" name="Picture 4" descr="zn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333375"/>
            <a:ext cx="10080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zn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333375"/>
            <a:ext cx="10080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zn2_3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333375"/>
            <a:ext cx="12969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zn2_3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333375"/>
            <a:ext cx="12255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zn2_3_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388" y="333375"/>
            <a:ext cx="12239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404813"/>
            <a:ext cx="7158037" cy="1104900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Дорога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</a:t>
            </a:r>
            <a:r>
              <a:rPr lang="ru-RU" sz="2000" b="1" smtClean="0"/>
              <a:t>«Дорога» — </a:t>
            </a:r>
            <a:r>
              <a:rPr lang="ru-RU" sz="2000" smtClean="0"/>
              <a:t>обустроенная или приспособленная и используемая для движения транспортных средств полоса земли либо поверхность искусственного сооружения. Дорога включает в себя одну или несколько проезжих частей, а также трамвайные пути, тротуары, обочины и разделительные полосы при их наличии. </a:t>
            </a:r>
          </a:p>
          <a:p>
            <a:pPr eaLnBrk="1" hangingPunct="1"/>
            <a:endParaRPr lang="ru-RU" sz="2000" smtClean="0"/>
          </a:p>
        </p:txBody>
      </p:sp>
      <p:pic>
        <p:nvPicPr>
          <p:cNvPr id="9220" name="Picture 5" descr="333px-Old_Autobahn_DE">
            <a:hlinkClick r:id="rId2" tooltip="Автобан в Германии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4149725"/>
            <a:ext cx="3457575" cy="237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b="1" smtClean="0"/>
              <a:t>Дорожно-транспортное происшествие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981200"/>
            <a:ext cx="7943850" cy="4184650"/>
          </a:xfrm>
        </p:spPr>
        <p:txBody>
          <a:bodyPr/>
          <a:lstStyle/>
          <a:p>
            <a:pPr eaLnBrk="1" hangingPunct="1"/>
            <a:r>
              <a:rPr lang="ru-RU" sz="2000" smtClean="0"/>
              <a:t> </a:t>
            </a:r>
            <a:r>
              <a:rPr lang="ru-RU" sz="2000" b="1" smtClean="0"/>
              <a:t>«Дорожно-транспортное происшествие»</a:t>
            </a:r>
            <a:r>
              <a:rPr lang="ru-RU" sz="2000" smtClean="0"/>
              <a:t> — событие,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возникшее в процессе движения </a:t>
            </a:r>
            <a:r>
              <a:rPr lang="ru-RU" sz="2000" b="1" u="sng" smtClean="0"/>
              <a:t>по дороге</a:t>
            </a:r>
            <a:r>
              <a:rPr lang="ru-RU" sz="2000" smtClean="0"/>
              <a:t>        </a:t>
            </a:r>
            <a:r>
              <a:rPr lang="ru-RU" sz="2000" b="1" u="sng" smtClean="0"/>
              <a:t>транспортного средства</a:t>
            </a:r>
            <a:r>
              <a:rPr lang="ru-RU" sz="2000" smtClean="0"/>
              <a:t> </a:t>
            </a:r>
            <a:r>
              <a:rPr lang="ru-RU" sz="2000" u="sng" smtClean="0"/>
              <a:t>и с его участием</a:t>
            </a:r>
            <a:r>
              <a:rPr lang="ru-RU" sz="2000" smtClean="0"/>
              <a:t>,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при котором </a:t>
            </a:r>
            <a:r>
              <a:rPr lang="ru-RU" sz="2000" u="sng" smtClean="0"/>
              <a:t>погибли</a:t>
            </a:r>
            <a:r>
              <a:rPr lang="ru-RU" sz="2000" smtClean="0"/>
              <a:t> или </a:t>
            </a:r>
            <a:r>
              <a:rPr lang="ru-RU" sz="2000" u="sng" smtClean="0"/>
              <a:t>ранены</a:t>
            </a:r>
            <a:r>
              <a:rPr lang="ru-RU" sz="2000" smtClean="0"/>
              <a:t> </a:t>
            </a:r>
            <a:r>
              <a:rPr lang="ru-RU" sz="2000" b="1" u="sng" smtClean="0"/>
              <a:t>люди</a:t>
            </a:r>
            <a:r>
              <a:rPr lang="ru-RU" sz="2000" smtClean="0"/>
              <a:t>,</a:t>
            </a:r>
            <a:r>
              <a:rPr lang="ru-RU" sz="2000" u="sng" smtClean="0"/>
              <a:t> </a:t>
            </a:r>
            <a:r>
              <a:rPr lang="ru-RU" sz="2000" b="1" u="sng" smtClean="0"/>
              <a:t>повреждены</a:t>
            </a:r>
            <a:r>
              <a:rPr lang="ru-RU" sz="2000" smtClean="0"/>
              <a:t>                    </a:t>
            </a:r>
            <a:r>
              <a:rPr lang="ru-RU" sz="2000" u="sng" smtClean="0"/>
              <a:t>транспортные</a:t>
            </a:r>
            <a:r>
              <a:rPr lang="ru-RU" sz="2000" smtClean="0"/>
              <a:t> </a:t>
            </a:r>
            <a:r>
              <a:rPr lang="ru-RU" sz="2000" u="sng" smtClean="0"/>
              <a:t>средства</a:t>
            </a:r>
            <a:r>
              <a:rPr lang="ru-RU" sz="2000" smtClean="0"/>
              <a:t>, </a:t>
            </a:r>
            <a:r>
              <a:rPr lang="ru-RU" sz="2000" u="sng" smtClean="0"/>
              <a:t>сооружения</a:t>
            </a:r>
            <a:r>
              <a:rPr lang="ru-RU" sz="2000" smtClean="0"/>
              <a:t>, </a:t>
            </a:r>
            <a:r>
              <a:rPr lang="ru-RU" sz="2000" u="sng" smtClean="0"/>
              <a:t>грузы</a:t>
            </a:r>
            <a:r>
              <a:rPr lang="ru-RU" sz="2000" smtClean="0"/>
              <a:t> либо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000" smtClean="0"/>
              <a:t>      </a:t>
            </a:r>
            <a:r>
              <a:rPr lang="ru-RU" sz="2000" u="sng" smtClean="0"/>
              <a:t>причинен</a:t>
            </a:r>
            <a:r>
              <a:rPr lang="ru-RU" sz="2000" smtClean="0"/>
              <a:t>  иной </a:t>
            </a:r>
            <a:r>
              <a:rPr lang="ru-RU" sz="2000" b="1" u="sng" smtClean="0"/>
              <a:t>материальный</a:t>
            </a:r>
            <a:r>
              <a:rPr lang="ru-RU" sz="2000" b="1" smtClean="0"/>
              <a:t> </a:t>
            </a:r>
            <a:r>
              <a:rPr lang="ru-RU" sz="2000" b="1" u="sng" smtClean="0"/>
              <a:t>ущерб</a:t>
            </a:r>
            <a:r>
              <a:rPr lang="ru-RU" sz="2000" b="1" smtClean="0"/>
              <a:t>.</a:t>
            </a:r>
          </a:p>
        </p:txBody>
      </p:sp>
      <p:pic>
        <p:nvPicPr>
          <p:cNvPr id="10246" name="Picture 6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4221163"/>
            <a:ext cx="2466975" cy="1847850"/>
          </a:xfrm>
          <a:prstGeom prst="rect">
            <a:avLst/>
          </a:prstGeom>
          <a:noFill/>
        </p:spPr>
      </p:pic>
      <p:pic>
        <p:nvPicPr>
          <p:cNvPr id="10247" name="Picture 7" descr="image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4221163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491</TotalTime>
  <Words>378</Words>
  <Application>Microsoft Office PowerPoint</Application>
  <PresentationFormat>Экран (4:3)</PresentationFormat>
  <Paragraphs>131</Paragraphs>
  <Slides>36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Wingdings</vt:lpstr>
      <vt:lpstr>Идея</vt:lpstr>
      <vt:lpstr>      Правила дорожного движения. Общие положения. Основные понятия и термины  </vt:lpstr>
      <vt:lpstr>ОСНОВНЫЕ ПОНЯТИЯ И ТЕРМИНЫ, используемые в правилах дорожного движения</vt:lpstr>
      <vt:lpstr> Автомагистраль</vt:lpstr>
      <vt:lpstr> Автопоезд</vt:lpstr>
      <vt:lpstr>Велосипед</vt:lpstr>
      <vt:lpstr> Водитель </vt:lpstr>
      <vt:lpstr>Главная дорога</vt:lpstr>
      <vt:lpstr>Дорога </vt:lpstr>
      <vt:lpstr>Дорожно-транспортное происшествие </vt:lpstr>
      <vt:lpstr>Механическое транспортное средство </vt:lpstr>
      <vt:lpstr>Мотоцикл </vt:lpstr>
      <vt:lpstr>Обгон </vt:lpstr>
      <vt:lpstr>Обочина </vt:lpstr>
      <vt:lpstr>Остановка </vt:lpstr>
      <vt:lpstr>Пассажир </vt:lpstr>
      <vt:lpstr>Перекресток</vt:lpstr>
      <vt:lpstr>Перестроение </vt:lpstr>
      <vt:lpstr>Пешеход </vt:lpstr>
      <vt:lpstr>Преимущество (приоритет) </vt:lpstr>
      <vt:lpstr>Прицеп </vt:lpstr>
      <vt:lpstr>Проезжая часть </vt:lpstr>
      <vt:lpstr>Разделительная полоса </vt:lpstr>
      <vt:lpstr>Регулировщик </vt:lpstr>
      <vt:lpstr>Стоянка </vt:lpstr>
      <vt:lpstr>    Транспортное средство </vt:lpstr>
      <vt:lpstr>Тротуар </vt:lpstr>
      <vt:lpstr>Участник дорожного движения </vt:lpstr>
      <vt:lpstr>"Дневные ходовые огни"</vt:lpstr>
      <vt:lpstr>«Ограниченная видимость» </vt:lpstr>
      <vt:lpstr>Опережение </vt:lpstr>
      <vt:lpstr>Препятствие </vt:lpstr>
      <vt:lpstr>Опасный груз </vt:lpstr>
      <vt:lpstr> Проверка уровня восприятия полученных знаний </vt:lpstr>
      <vt:lpstr>Домашнее задание: законспектировать и запомнить термины  </vt:lpstr>
      <vt:lpstr>ЭТАП ЗАКЛЮЧИТЕЛЬНЫЙ </vt:lpstr>
      <vt:lpstr>УРОК ОКОНЧЕН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 ТЕРМИНЫ, используемые в правилах дорожного движения</dc:title>
  <dc:creator>1</dc:creator>
  <cp:lastModifiedBy>1</cp:lastModifiedBy>
  <cp:revision>25</cp:revision>
  <dcterms:created xsi:type="dcterms:W3CDTF">2010-07-22T09:32:18Z</dcterms:created>
  <dcterms:modified xsi:type="dcterms:W3CDTF">2021-12-09T13:12:19Z</dcterms:modified>
</cp:coreProperties>
</file>