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4" r:id="rId3"/>
    <p:sldId id="285" r:id="rId4"/>
    <p:sldId id="286" r:id="rId5"/>
    <p:sldId id="296" r:id="rId6"/>
    <p:sldId id="287" r:id="rId7"/>
    <p:sldId id="288" r:id="rId8"/>
    <p:sldId id="292" r:id="rId9"/>
    <p:sldId id="289" r:id="rId10"/>
    <p:sldId id="291" r:id="rId11"/>
    <p:sldId id="279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00000"/>
    <a:srgbClr val="CC0000"/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6176" autoAdjust="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F861F19-DF91-4F64-BE48-EFD1CA52AD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18CB0A0-0989-4B5B-B154-0629656C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29D15C-84BD-4D56-93D9-F3D642B3783F}" type="datetime1">
              <a:rPr lang="ru-RU" smtClean="0"/>
              <a:pPr rtl="0"/>
              <a:t>09.12.2021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1DD27BA-B4B9-4D27-9656-D54AFCB9F8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0B101362-2FBF-46C0-B19B-AA1AE1D4BD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42E760-7E3D-4B19-8755-B96625BD0FB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533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8C75D-B082-4928-AA26-7BDD164707E1}" type="datetime1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52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09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09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09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090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090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090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090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09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д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xmlns="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5380844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Название 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5034596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890308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dirty="0"/>
              <a:t>КЛЮЧЕВАЯ ФРАЗА ПРЕЗЕНТАЦИИ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2B62C84D-B809-41CE-8FCD-935E2343985F}"/>
              </a:ext>
            </a:extLst>
          </p:cNvPr>
          <p:cNvCxnSpPr/>
          <p:nvPr userDrawn="1"/>
        </p:nvCxnSpPr>
        <p:spPr>
          <a:xfrm>
            <a:off x="5711952" y="5382082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xmlns="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08400" y="3612713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477C40CB-E014-6746-B13E-D12CBBAA5F76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6869C46-B57A-4B80-BC7B-965AF70D6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3284" y="5868367"/>
            <a:ext cx="8165432" cy="363600"/>
          </a:xfrm>
        </p:spPr>
        <p:txBody>
          <a:bodyPr rtlCol="0">
            <a:normAutofit/>
          </a:bodyPr>
          <a:lstStyle>
            <a:lvl1pPr algn="ctr">
              <a:defRPr lang="ru-RU" sz="18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НАЗВАНИЯ</a:t>
            </a:r>
          </a:p>
        </p:txBody>
      </p:sp>
      <p:sp>
        <p:nvSpPr>
          <p:cNvPr id="8" name="Замещающее медиа 7">
            <a:extLst>
              <a:ext uri="{FF2B5EF4-FFF2-40B4-BE49-F238E27FC236}">
                <a16:creationId xmlns:a16="http://schemas.microsoft.com/office/drawing/2014/main" xmlns="" id="{42411445-9429-45B8-9A2F-EB86451B6B14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29056" y="827052"/>
            <a:ext cx="10533888" cy="481888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клипа мультимедиа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135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о списком источни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AB26BB24-F7CA-D343-93C8-2EAC64AB35D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Список источников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3742191"/>
          </a:xfrm>
        </p:spPr>
        <p:txBody>
          <a:bodyPr rtlCol="0">
            <a:normAutofit/>
          </a:bodyPr>
          <a:lstStyle>
            <a:lvl1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noProof="0" dirty="0"/>
              <a:t>Редактирование основных стилей текста</a:t>
            </a:r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xmlns="" id="{D3F5050C-5FCE-4873-9B10-9668F66C278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временной шка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93CAE97F-7AA1-7243-A2C2-945FB7C81FF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Временная шкала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90487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xmlns="" id="{4E7124FD-A9E6-49DA-B2D3-4C868E3C90A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0128AD04-D032-4ED8-B747-79E215221BC3}"/>
              </a:ext>
            </a:extLst>
          </p:cNvPr>
          <p:cNvCxnSpPr/>
          <p:nvPr userDrawn="1"/>
        </p:nvCxnSpPr>
        <p:spPr>
          <a:xfrm>
            <a:off x="1003193" y="3429000"/>
            <a:ext cx="1073505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CADBD86-8962-4775-A03E-4D2D3F35D72C}"/>
              </a:ext>
            </a:extLst>
          </p:cNvPr>
          <p:cNvSpPr/>
          <p:nvPr userDrawn="1"/>
        </p:nvSpPr>
        <p:spPr>
          <a:xfrm>
            <a:off x="1003193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25884FD-7D59-4699-84D1-14B6900E99F4}"/>
              </a:ext>
            </a:extLst>
          </p:cNvPr>
          <p:cNvSpPr/>
          <p:nvPr userDrawn="1"/>
        </p:nvSpPr>
        <p:spPr>
          <a:xfrm>
            <a:off x="6048611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F6A6A55C-2C42-4004-8120-A8A22C86DD6F}"/>
              </a:ext>
            </a:extLst>
          </p:cNvPr>
          <p:cNvSpPr/>
          <p:nvPr userDrawn="1"/>
        </p:nvSpPr>
        <p:spPr>
          <a:xfrm>
            <a:off x="9412224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213A8FD8-4E6D-4DB1-8DA5-82151D87BDFF}"/>
              </a:ext>
            </a:extLst>
          </p:cNvPr>
          <p:cNvSpPr/>
          <p:nvPr userDrawn="1"/>
        </p:nvSpPr>
        <p:spPr>
          <a:xfrm>
            <a:off x="2684999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71E5BFBE-FB31-40FB-971E-8340FDBDE99A}"/>
              </a:ext>
            </a:extLst>
          </p:cNvPr>
          <p:cNvSpPr/>
          <p:nvPr userDrawn="1"/>
        </p:nvSpPr>
        <p:spPr>
          <a:xfrm>
            <a:off x="4366805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99956DA3-E64C-494F-8908-AC1D9418DC10}"/>
              </a:ext>
            </a:extLst>
          </p:cNvPr>
          <p:cNvSpPr/>
          <p:nvPr userDrawn="1"/>
        </p:nvSpPr>
        <p:spPr>
          <a:xfrm>
            <a:off x="7730417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F925B8D3-7699-4838-BB92-099F0752EF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6251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xmlns="" id="{F0ED1E4A-D0B2-44B6-AE21-6DC45B20C6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6944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Текст 13">
            <a:extLst>
              <a:ext uri="{FF2B5EF4-FFF2-40B4-BE49-F238E27FC236}">
                <a16:creationId xmlns:a16="http://schemas.microsoft.com/office/drawing/2014/main" xmlns="" id="{4648B297-D9C8-4F98-BBDB-5A2891F949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88286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4" name="Текст 13">
            <a:extLst>
              <a:ext uri="{FF2B5EF4-FFF2-40B4-BE49-F238E27FC236}">
                <a16:creationId xmlns:a16="http://schemas.microsoft.com/office/drawing/2014/main" xmlns="" id="{C5B52EBA-EDDF-4C7B-A681-393B771D34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8979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Текст 13">
            <a:extLst>
              <a:ext uri="{FF2B5EF4-FFF2-40B4-BE49-F238E27FC236}">
                <a16:creationId xmlns:a16="http://schemas.microsoft.com/office/drawing/2014/main" xmlns="" id="{97BC10B9-E990-4199-8B1A-8B69D6F40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0321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xmlns="" id="{5876A64D-FA56-4565-8EBF-B9D51A8B20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1014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Текст 13">
            <a:extLst>
              <a:ext uri="{FF2B5EF4-FFF2-40B4-BE49-F238E27FC236}">
                <a16:creationId xmlns:a16="http://schemas.microsoft.com/office/drawing/2014/main" xmlns="" id="{CA843817-8244-446A-9618-257B5329B4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52356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xmlns="" id="{86A6FE38-5036-4D35-93E4-07C5DEC401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03049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xmlns="" id="{1966E981-C557-4255-9DCC-162A429B5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4391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xmlns="" id="{C386D796-CB69-4D7D-9C52-C41187CC88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85084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xmlns="" id="{24441BBA-89B7-4AE6-91F6-04DB373B54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6424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32" name="Текст 13">
            <a:extLst>
              <a:ext uri="{FF2B5EF4-FFF2-40B4-BE49-F238E27FC236}">
                <a16:creationId xmlns:a16="http://schemas.microsoft.com/office/drawing/2014/main" xmlns="" id="{B117E4C6-D10A-4738-8283-D63AB1B314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67117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994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6775" b="-572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8C75CBB-4E7D-408E-AF76-442117F41B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xmlns="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678-555-0128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dirty="0"/>
              <a:t>ВИКТОР ИГНАТЬЕВ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xmlns="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08400" y="2987075"/>
            <a:ext cx="4975200" cy="114227"/>
          </a:xfrm>
          <a:prstGeom prst="rect">
            <a:avLst/>
          </a:prstGeom>
        </p:spPr>
      </p:pic>
      <p:sp>
        <p:nvSpPr>
          <p:cNvPr id="12" name="Текст 26">
            <a:extLst>
              <a:ext uri="{FF2B5EF4-FFF2-40B4-BE49-F238E27FC236}">
                <a16:creationId xmlns:a16="http://schemas.microsoft.com/office/drawing/2014/main" xmlns="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95600" y="5423227"/>
            <a:ext cx="6400800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IGNATYEV@EXAMPLE.COM</a:t>
            </a:r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xmlns="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</a:t>
            </a:r>
          </a:p>
        </p:txBody>
      </p:sp>
    </p:spTree>
    <p:extLst>
      <p:ext uri="{BB962C8B-B14F-4D97-AF65-F5344CB8AC3E}">
        <p14:creationId xmlns:p14="http://schemas.microsoft.com/office/powerpoint/2010/main" val="209187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1_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6">
            <a:extLst>
              <a:ext uri="{FF2B5EF4-FFF2-40B4-BE49-F238E27FC236}">
                <a16:creationId xmlns:a16="http://schemas.microsoft.com/office/drawing/2014/main" xmlns="" id="{EDD611DF-9DFE-B043-8BAE-EE27852FDA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xmlns="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678-555-0128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dirty="0"/>
              <a:t>ВИКТОР ИГНАТЬЕВ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26">
            <a:extLst>
              <a:ext uri="{FF2B5EF4-FFF2-40B4-BE49-F238E27FC236}">
                <a16:creationId xmlns:a16="http://schemas.microsoft.com/office/drawing/2014/main" xmlns="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423227"/>
            <a:ext cx="5920556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IGNATYEV@GMAIL.COM</a:t>
            </a:r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xmlns="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</a:t>
            </a:r>
          </a:p>
        </p:txBody>
      </p:sp>
    </p:spTree>
    <p:extLst>
      <p:ext uri="{BB962C8B-B14F-4D97-AF65-F5344CB8AC3E}">
        <p14:creationId xmlns:p14="http://schemas.microsoft.com/office/powerpoint/2010/main" val="40532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Название презентации   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xmlns="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08400" y="3612713"/>
            <a:ext cx="4975200" cy="114227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16A87704-FE99-4EBD-97FB-FBB15A227F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7021" y="3890308"/>
            <a:ext cx="10117959" cy="60665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000" b="0" i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ru-RU" noProof="0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33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5" name="Графический объект 13">
            <a:extLst>
              <a:ext uri="{FF2B5EF4-FFF2-40B4-BE49-F238E27FC236}">
                <a16:creationId xmlns:a16="http://schemas.microsoft.com/office/drawing/2014/main" xmlns="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685C8FD-6063-414E-B2AC-D07168DE1813}"/>
              </a:ext>
            </a:extLst>
          </p:cNvPr>
          <p:cNvSpPr/>
          <p:nvPr userDrawn="1"/>
        </p:nvSpPr>
        <p:spPr>
          <a:xfrm>
            <a:off x="0" y="2483224"/>
            <a:ext cx="12192000" cy="3465576"/>
          </a:xfrm>
          <a:prstGeom prst="rect">
            <a:avLst/>
          </a:prstGeom>
          <a:blipFill>
            <a:blip r:embed="rId2"/>
            <a:srcRect/>
            <a:stretch>
              <a:fillRect t="-48945" b="-4894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BA38A80-B4F3-4560-B2F9-C0652AAB2188}"/>
              </a:ext>
            </a:extLst>
          </p:cNvPr>
          <p:cNvSpPr/>
          <p:nvPr userDrawn="1"/>
        </p:nvSpPr>
        <p:spPr>
          <a:xfrm>
            <a:off x="0" y="2483223"/>
            <a:ext cx="12192000" cy="3465576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214241DF-0B07-491C-8CA2-1BD10F84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82722"/>
            <a:ext cx="10515600" cy="4685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marL="228600" lvl="0" indent="-228600" algn="ctr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457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30AF4CE-F455-4A31-8ED6-5841DF59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A82F029-D8CC-4FE7-9C30-98E576ED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F891442-6C1A-4969-A4A2-EFCF20E7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4457F0D-7504-4879-BCFD-DDEA424C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Объект 2">
            <a:extLst>
              <a:ext uri="{FF2B5EF4-FFF2-40B4-BE49-F238E27FC236}">
                <a16:creationId xmlns:a16="http://schemas.microsoft.com/office/drawing/2014/main" xmlns="" id="{50CCCB36-FE7F-43C1-810B-49BBAB494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43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059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577B6609-6A41-45F4-9B8B-9A6DEABB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FFD4558-495E-4FE3-B256-7B6A8637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5C0E450-E490-45F1-909F-5831583C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BD7E109-C0EE-4D25-9A01-E58D7476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Объект 2">
            <a:extLst>
              <a:ext uri="{FF2B5EF4-FFF2-40B4-BE49-F238E27FC236}">
                <a16:creationId xmlns:a16="http://schemas.microsoft.com/office/drawing/2014/main" xmlns="" id="{62C48FC5-1EDF-4F7E-9E82-D342C4D45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43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Объект 3">
            <a:extLst>
              <a:ext uri="{FF2B5EF4-FFF2-40B4-BE49-F238E27FC236}">
                <a16:creationId xmlns:a16="http://schemas.microsoft.com/office/drawing/2014/main" xmlns="" id="{7245FF27-1D81-4487-86EE-A8826AB33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43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485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DEF85B3E-9C3B-48E3-BA88-7B18BAC8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E55B65-81AB-463F-B78F-208BABF7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7814494-7E7B-41F9-984C-51671FC7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7932FB9-9355-4718-A3AF-2991AEFD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Текст 2">
            <a:extLst>
              <a:ext uri="{FF2B5EF4-FFF2-40B4-BE49-F238E27FC236}">
                <a16:creationId xmlns:a16="http://schemas.microsoft.com/office/drawing/2014/main" xmlns="" id="{E0E064FB-456B-4012-A632-907E0F636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66900"/>
            <a:ext cx="5157787" cy="445824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Объект 3">
            <a:extLst>
              <a:ext uri="{FF2B5EF4-FFF2-40B4-BE49-F238E27FC236}">
                <a16:creationId xmlns:a16="http://schemas.microsoft.com/office/drawing/2014/main" xmlns="" id="{D7224228-301B-4143-AE44-555A65ECB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88937"/>
            <a:ext cx="5157787" cy="346101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9" name="Текст 4">
            <a:extLst>
              <a:ext uri="{FF2B5EF4-FFF2-40B4-BE49-F238E27FC236}">
                <a16:creationId xmlns:a16="http://schemas.microsoft.com/office/drawing/2014/main" xmlns="" id="{421B5496-F2D7-450B-A1AF-12FC29E45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66900"/>
            <a:ext cx="5183188" cy="445824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 5">
            <a:extLst>
              <a:ext uri="{FF2B5EF4-FFF2-40B4-BE49-F238E27FC236}">
                <a16:creationId xmlns:a16="http://schemas.microsoft.com/office/drawing/2014/main" xmlns="" id="{D087222D-3611-4518-AD76-AC2E042CD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88937"/>
            <a:ext cx="5183188" cy="346101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0646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6">
            <a:extLst>
              <a:ext uri="{FF2B5EF4-FFF2-40B4-BE49-F238E27FC236}">
                <a16:creationId xmlns:a16="http://schemas.microsoft.com/office/drawing/2014/main" xmlns="" id="{4A7545D6-9827-7E4A-AB92-664BB510D9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xmlns="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5380844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Название 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5034596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890308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dirty="0"/>
              <a:t>КЛЮЧЕВАЯ ФРАЗА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5011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Графический объект 12">
            <a:extLst>
              <a:ext uri="{FF2B5EF4-FFF2-40B4-BE49-F238E27FC236}">
                <a16:creationId xmlns:a16="http://schemas.microsoft.com/office/drawing/2014/main" xmlns="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" name="Заголовок 1">
            <a:extLst>
              <a:ext uri="{FF2B5EF4-FFF2-40B4-BE49-F238E27FC236}">
                <a16:creationId xmlns:a16="http://schemas.microsoft.com/office/drawing/2014/main" xmlns="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4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E6CA7378-0B2D-435D-B34B-744CA8911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200"/>
            <a:ext cx="3932237" cy="35157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xmlns="" id="{9BB017D3-0E4A-43F4-BC02-DB826A7FD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08051"/>
            <a:ext cx="6172200" cy="4957762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87774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Графический объект 12">
            <a:extLst>
              <a:ext uri="{FF2B5EF4-FFF2-40B4-BE49-F238E27FC236}">
                <a16:creationId xmlns:a16="http://schemas.microsoft.com/office/drawing/2014/main" xmlns="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" name="Заголовок 1">
            <a:extLst>
              <a:ext uri="{FF2B5EF4-FFF2-40B4-BE49-F238E27FC236}">
                <a16:creationId xmlns:a16="http://schemas.microsoft.com/office/drawing/2014/main" xmlns="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E6CA7378-0B2D-435D-B34B-744CA8911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200"/>
            <a:ext cx="3932237" cy="35157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Рисунок 2">
            <a:extLst>
              <a:ext uri="{FF2B5EF4-FFF2-40B4-BE49-F238E27FC236}">
                <a16:creationId xmlns:a16="http://schemas.microsoft.com/office/drawing/2014/main" xmlns="" id="{9A7D37A5-CD8F-499C-BFFD-2D0EB0855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08051"/>
            <a:ext cx="6172200" cy="4953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824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23336D-E3BE-45DB-B625-753732F9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4C2EC4E-2A4D-4B8B-8C10-D8F4A649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7027D07-F714-4E3C-97FC-7AB8C42F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E3BA64-4F34-452B-AA1F-BB90A0F0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677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FD57916-404D-41BC-B080-9B6CBA9F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920C85E-02E3-4F3E-8E6F-4467C612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52F5317-A8A3-406A-96EA-4BB58C35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B2A1141-BD97-42C5-A257-A2C0668A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0421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116" y="1815793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4409" y="1920003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516" y="1815793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8149" y="1920003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629" y="1833572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44262" y="1937782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300774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300774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300774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3006198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1" y="4974002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74002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80614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80614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944782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944782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1220" y="558203"/>
            <a:ext cx="7909560" cy="1069848"/>
          </a:xfrm>
          <a:noFill/>
        </p:spPr>
        <p:txBody>
          <a:bodyPr lIns="0" tIns="0" rIns="0" bIns="0" rtlCol="0">
            <a:normAutofit/>
          </a:bodyPr>
          <a:lstStyle>
            <a:lvl1pPr algn="ctr">
              <a:defRPr lang="ru-RU" sz="60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dirty="0"/>
              <a:t>Как использовать этот шаблон</a:t>
            </a:r>
          </a:p>
        </p:txBody>
      </p:sp>
      <p:pic>
        <p:nvPicPr>
          <p:cNvPr id="21" name="Графический объект 20">
            <a:extLst>
              <a:ext uri="{FF2B5EF4-FFF2-40B4-BE49-F238E27FC236}">
                <a16:creationId xmlns:a16="http://schemas.microsoft.com/office/drawing/2014/main" xmlns="" id="{08EB3F0B-0F1D-42D2-B6C2-D4D6D82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8400" y="1568994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8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5" name="Графический объект 13">
            <a:extLst>
              <a:ext uri="{FF2B5EF4-FFF2-40B4-BE49-F238E27FC236}">
                <a16:creationId xmlns:a16="http://schemas.microsoft.com/office/drawing/2014/main" xmlns="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9"/>
            <a:ext cx="10515600" cy="476476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C71C2E69-8C3C-4E87-BC9D-9810F56121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483223"/>
            <a:ext cx="12192000" cy="34655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9773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DFFF6C81-E769-CE4D-B9C0-858E073D19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71695AE-7720-4633-B467-CD5DD1A9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940C99-75CB-4A48-894F-EA35F7C91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536" y="922103"/>
            <a:ext cx="4257905" cy="1325563"/>
          </a:xfrm>
        </p:spPr>
        <p:txBody>
          <a:bodyPr rtlCol="0"/>
          <a:lstStyle>
            <a:lvl1pPr>
              <a:defRPr b="0"/>
            </a:lvl1pPr>
          </a:lstStyle>
          <a:p>
            <a:pPr rtl="0"/>
            <a:r>
              <a:rPr lang="ru-RU" noProof="0" dirty="0"/>
              <a:t>Разметка текста 1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97E3AD6-C295-45C8-8FC7-AD342840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Текст 14">
            <a:extLst>
              <a:ext uri="{FF2B5EF4-FFF2-40B4-BE49-F238E27FC236}">
                <a16:creationId xmlns:a16="http://schemas.microsoft.com/office/drawing/2014/main" xmlns="" id="{780797F8-0544-4DFB-8D2C-CC50CB7F4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3282" y="2384295"/>
            <a:ext cx="4519159" cy="639683"/>
          </a:xfrm>
        </p:spPr>
        <p:txBody>
          <a:bodyPr rtlCol="0">
            <a:normAutofit/>
          </a:bodyPr>
          <a:lstStyle>
            <a:lvl1pPr marL="0" indent="0" rtl="0">
              <a:buNone/>
              <a:defRPr sz="1800" b="0" i="0"/>
            </a:lvl1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xmlns="" id="{F7A942D6-FCE6-4DCD-BD15-F6399EC2A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4599" y="3173534"/>
            <a:ext cx="4707842" cy="2588637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Графический объект 13">
            <a:extLst>
              <a:ext uri="{FF2B5EF4-FFF2-40B4-BE49-F238E27FC236}">
                <a16:creationId xmlns:a16="http://schemas.microsoft.com/office/drawing/2014/main" xmlns="" id="{BE348D43-6DEE-4E32-B9F5-235CB8EC9257}"/>
              </a:ext>
            </a:extLst>
          </p:cNvPr>
          <p:cNvSpPr/>
          <p:nvPr userDrawn="1"/>
        </p:nvSpPr>
        <p:spPr>
          <a:xfrm>
            <a:off x="7059964" y="207698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32A28410-C401-4876-8DE7-D0EFCDE41D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224" y="0"/>
            <a:ext cx="4626864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584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275CB319-C744-E641-8907-1470D3DF159D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AAFC21D-31CF-420D-A654-B62708C7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D078D9-85B9-4D7C-BCDC-31053365B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027" y="3938140"/>
            <a:ext cx="4430485" cy="893080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Разметка текста 2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F5253D9-2D52-4F01-9ED9-4E2A3C0E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BDB2FC-0867-44DF-98D6-C443802B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2E25E660-4559-4CC8-852F-94402A454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7608"/>
            <a:ext cx="12192000" cy="28437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Графический объект 13">
            <a:extLst>
              <a:ext uri="{FF2B5EF4-FFF2-40B4-BE49-F238E27FC236}">
                <a16:creationId xmlns:a16="http://schemas.microsoft.com/office/drawing/2014/main" xmlns="" id="{A4B61220-F8A1-4859-BA99-F5EC0CC36B0F}"/>
              </a:ext>
            </a:extLst>
          </p:cNvPr>
          <p:cNvSpPr/>
          <p:nvPr userDrawn="1"/>
        </p:nvSpPr>
        <p:spPr>
          <a:xfrm>
            <a:off x="1825747" y="488245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xmlns="" id="{1A39E620-8448-42D8-85B7-A6BF45A2FB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2027" y="5192860"/>
            <a:ext cx="4430485" cy="639683"/>
          </a:xfrm>
        </p:spPr>
        <p:txBody>
          <a:bodyPr rtlCol="0">
            <a:normAutofit/>
          </a:bodyPr>
          <a:lstStyle>
            <a:lvl1pPr marL="0" indent="0" algn="ctr" rtl="0">
              <a:buNone/>
              <a:defRPr sz="1800" b="0" i="0"/>
            </a:lvl1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12" name="Текст 14">
            <a:extLst>
              <a:ext uri="{FF2B5EF4-FFF2-40B4-BE49-F238E27FC236}">
                <a16:creationId xmlns:a16="http://schemas.microsoft.com/office/drawing/2014/main" xmlns="" id="{F2FF44AF-6A6B-4742-B58D-DF26808AF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4599" y="4064000"/>
            <a:ext cx="4545374" cy="1698171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932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213AAFFC-6E5A-D44A-ADBF-E9D307CE6349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DABAFE-C077-44F7-8606-FCEAD36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8D0EF65-ABFF-4900-A2AD-12A8C47E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E8D827-86E9-4228-B43C-616FE3F7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D2BEBEF9-0DCC-4DA2-9828-D5A83238CD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7340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xmlns="" id="{CE9C552F-C732-4E4C-8B62-DE62A58BAD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2043790"/>
            <a:ext cx="10515599" cy="62910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100DDA39-3A33-4AF8-BB2F-B80A8696D42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534813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xmlns="" id="{D01D7372-B596-424A-8437-BCA847E03C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xmlns="" id="{F78DB58E-1DC8-42B6-8950-A39F9249D5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Графический объект 13">
            <a:extLst>
              <a:ext uri="{FF2B5EF4-FFF2-40B4-BE49-F238E27FC236}">
                <a16:creationId xmlns:a16="http://schemas.microsoft.com/office/drawing/2014/main" xmlns="" id="{6E7BE306-50F4-4966-B172-8808A97D9FF4}"/>
              </a:ext>
            </a:extLst>
          </p:cNvPr>
          <p:cNvSpPr/>
          <p:nvPr userDrawn="1"/>
        </p:nvSpPr>
        <p:spPr>
          <a:xfrm>
            <a:off x="4534478" y="171843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7DEC651-98F0-44EE-BAB8-8B3FE702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2882"/>
            <a:ext cx="10515600" cy="1325563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</p:spTree>
    <p:extLst>
      <p:ext uri="{BB962C8B-B14F-4D97-AF65-F5344CB8AC3E}">
        <p14:creationId xmlns:p14="http://schemas.microsoft.com/office/powerpoint/2010/main" val="11458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99E16AA7-5075-3449-AB21-5E8037339A90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523D6FB-BDF5-462B-9DFB-6A253125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CAFBD2F-FD90-4C8F-BEA1-91BB2D24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F47FDA8-53F5-4098-B6D5-32456ABF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Заполнитель диаграммы 18">
            <a:extLst>
              <a:ext uri="{FF2B5EF4-FFF2-40B4-BE49-F238E27FC236}">
                <a16:creationId xmlns:a16="http://schemas.microsoft.com/office/drawing/2014/main" xmlns="" id="{270B440B-C39E-47E6-9CBA-0BA4EB1EF522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8" name="Графический объект 13">
            <a:extLst>
              <a:ext uri="{FF2B5EF4-FFF2-40B4-BE49-F238E27FC236}">
                <a16:creationId xmlns:a16="http://schemas.microsoft.com/office/drawing/2014/main" xmlns="" id="{1ED66CD9-A275-41A6-92EA-B32A8F51F472}"/>
              </a:ext>
            </a:extLst>
          </p:cNvPr>
          <p:cNvSpPr/>
          <p:nvPr userDrawn="1"/>
        </p:nvSpPr>
        <p:spPr>
          <a:xfrm>
            <a:off x="1949460" y="2168288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Текст 14">
            <a:extLst>
              <a:ext uri="{FF2B5EF4-FFF2-40B4-BE49-F238E27FC236}">
                <a16:creationId xmlns:a16="http://schemas.microsoft.com/office/drawing/2014/main" xmlns="" id="{B1A41807-9D03-4167-89E4-C5D1E8143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966" y="2478695"/>
            <a:ext cx="5170033" cy="758536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BDF72AB-A1AE-464E-A9E1-C5CDA8D5C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7858" y="1289573"/>
            <a:ext cx="3106248" cy="758536"/>
          </a:xfrm>
        </p:spPr>
        <p:txBody>
          <a:bodyPr lIns="0" tIns="0" rIns="0" bIns="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 noProof="0" dirty="0"/>
              <a:t>Слайд диаграммы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B83C9A6F-A614-4B31-91D5-3B5CB932149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30497" y="3408555"/>
            <a:ext cx="1597889" cy="482453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13" name="Текст 26">
            <a:extLst>
              <a:ext uri="{FF2B5EF4-FFF2-40B4-BE49-F238E27FC236}">
                <a16:creationId xmlns:a16="http://schemas.microsoft.com/office/drawing/2014/main" xmlns="" id="{A985BA82-9C97-475F-8775-0F16D2FB40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30498" y="37391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E5376509-D29C-46DE-948E-15D430CE432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030522" y="4142228"/>
            <a:ext cx="1597889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16" name="Текст 26">
            <a:extLst>
              <a:ext uri="{FF2B5EF4-FFF2-40B4-BE49-F238E27FC236}">
                <a16:creationId xmlns:a16="http://schemas.microsoft.com/office/drawing/2014/main" xmlns="" id="{A581FA6A-566D-4068-A898-F86FB96D4A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0523" y="447277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503636CF-AD49-411E-BE27-63C28BDE068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970011" y="3408555"/>
            <a:ext cx="1597889" cy="482453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19" name="Текст 26">
            <a:extLst>
              <a:ext uri="{FF2B5EF4-FFF2-40B4-BE49-F238E27FC236}">
                <a16:creationId xmlns:a16="http://schemas.microsoft.com/office/drawing/2014/main" xmlns="" id="{F2C67681-C89E-4F74-A7C1-BD0812A942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70012" y="37391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5742559E-6662-49A7-A091-9472A31ED2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970036" y="4142228"/>
            <a:ext cx="1597889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xmlns="" id="{E514B383-1886-4E45-9DB3-6DF4FFCA6F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0037" y="4472779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2734F2A5-6B16-40E3-8EBB-0E1A0984BAB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030497" y="4875898"/>
            <a:ext cx="1597889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xmlns="" id="{01D6AF2B-2CA0-4F6A-9C29-4AE73FCAB4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30498" y="5206449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C3E000C2-49D4-4D64-860A-0DB29B38938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970037" y="4875898"/>
            <a:ext cx="1597889" cy="482452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xmlns="" id="{4A6CF106-F60C-46A1-BD17-8EC35A637A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70037" y="5206449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284725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FB049D0D-CE60-8E46-896A-1F4E3E51AABC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E288F71-122C-49D4-9750-104A0F9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7A81471-D048-496A-9DA4-EDB33584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BADBAE1-8416-4A24-B332-BA35F9D5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xmlns="" id="{B9AF1F95-7091-4B50-892C-55F8B5B9AC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145" y="3029751"/>
            <a:ext cx="2825496" cy="2144162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7DE3589-2C45-437A-BDA9-55A9B8859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1145" y="1868285"/>
            <a:ext cx="2825496" cy="71822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Слайд таблицы</a:t>
            </a:r>
          </a:p>
        </p:txBody>
      </p:sp>
      <p:sp>
        <p:nvSpPr>
          <p:cNvPr id="15" name="Графический объект 12">
            <a:extLst>
              <a:ext uri="{FF2B5EF4-FFF2-40B4-BE49-F238E27FC236}">
                <a16:creationId xmlns:a16="http://schemas.microsoft.com/office/drawing/2014/main" xmlns="" id="{6161C347-CD23-4D4F-981D-1C8457111EA8}"/>
              </a:ext>
            </a:extLst>
          </p:cNvPr>
          <p:cNvSpPr/>
          <p:nvPr userDrawn="1"/>
        </p:nvSpPr>
        <p:spPr>
          <a:xfrm>
            <a:off x="8340351" y="2726976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Заполнитель таблицы 17">
            <a:extLst>
              <a:ext uri="{FF2B5EF4-FFF2-40B4-BE49-F238E27FC236}">
                <a16:creationId xmlns:a16="http://schemas.microsoft.com/office/drawing/2014/main" xmlns="" id="{263A1EA1-1C4F-4F47-9C24-928669CE38D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таблицы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3410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6">
            <a:extLst>
              <a:ext uri="{FF2B5EF4-FFF2-40B4-BE49-F238E27FC236}">
                <a16:creationId xmlns:a16="http://schemas.microsoft.com/office/drawing/2014/main" xmlns="" id="{5D65245D-DE69-4098-94DD-C36B76E4C3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93750"/>
            <a:ext cx="12192000" cy="4900613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6FD1D3-F7DC-4F8A-8E05-6DC25FB66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14150"/>
            <a:ext cx="10515600" cy="132556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Слайд с большим изображением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7B63585A-DF5C-1B43-BDC1-9CB545382A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xmlns="" id="{A7C55A90-4969-4308-AD56-633E3831D5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13284" y="5878369"/>
            <a:ext cx="8165432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16" name="Графический объект 13">
            <a:extLst>
              <a:ext uri="{FF2B5EF4-FFF2-40B4-BE49-F238E27FC236}">
                <a16:creationId xmlns:a16="http://schemas.microsoft.com/office/drawing/2014/main" xmlns="" id="{15031A21-FED3-4C51-BE76-5A2918F223AD}"/>
              </a:ext>
            </a:extLst>
          </p:cNvPr>
          <p:cNvSpPr/>
          <p:nvPr userDrawn="1"/>
        </p:nvSpPr>
        <p:spPr>
          <a:xfrm>
            <a:off x="4534478" y="534222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262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04C9FBA-BD24-42E1-BABE-0EE5C20738FC}"/>
              </a:ext>
            </a:extLst>
          </p:cNvPr>
          <p:cNvSpPr/>
          <p:nvPr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D2715CE-EA2A-4137-8BA3-1FEEF2E40A3A}"/>
              </a:ext>
            </a:extLst>
          </p:cNvPr>
          <p:cNvSpPr/>
          <p:nvPr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9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5" r:id="rId11"/>
    <p:sldLayoutId id="2147483678" r:id="rId12"/>
    <p:sldLayoutId id="2147483674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8" r:id="rId20"/>
    <p:sldLayoutId id="2147483689" r:id="rId21"/>
    <p:sldLayoutId id="2147483686" r:id="rId22"/>
    <p:sldLayoutId id="2147483687" r:id="rId23"/>
    <p:sldLayoutId id="2147483676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avtonauka.ru/voghdenie/dvizhenie-vo-dvorax-i-zhilyx-zonax.html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vtonauka.ru/voghdenie/odinochnoe-perestroenie-teoriya-i-praktika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hyperlink" Target="https://avtonauka.ru/pdd/1-obshhie-polozheniy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vtonauka.ru/voghdenie/pravila-obgona-i-oshibki-pri-ego-vypolnenii.html" TargetMode="External"/><Relationship Id="rId2" Type="http://schemas.openxmlformats.org/officeDocument/2006/relationships/hyperlink" Target="https://avtonauka.ru/voghdenie/manevrirovanie-v-dorozhnom-potoke.html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vtonauka.ru/voghdenie/manevrirovanie-v-dorozhnom-potok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avtonauka.ru/chitaem-dorogu/gorizontalnaya-razmetka-1-1-1-3.html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avtonauka.ru/voghdenie/narusheniya-pravil-obgona.html" TargetMode="External"/><Relationship Id="rId5" Type="http://schemas.openxmlformats.org/officeDocument/2006/relationships/hyperlink" Target="https://avtonauka.ru/voghdenie/vyezd-na-vstrechnuyu-polosu-i-punkt-9-11-pdd.html" TargetMode="External"/><Relationship Id="rId4" Type="http://schemas.openxmlformats.org/officeDocument/2006/relationships/hyperlink" Target="https://avtonauka.ru/vopros-otvet/obgon-na-peshexodnom-perexod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36800" y="2289328"/>
            <a:ext cx="7535333" cy="1517356"/>
          </a:xfrm>
        </p:spPr>
        <p:txBody>
          <a:bodyPr/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</a:t>
            </a:r>
            <a:endParaRPr lang="ru-RU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565D450-CF0E-4B12-945F-D0057946DD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1149711" y="3975198"/>
            <a:ext cx="10090287" cy="986492"/>
          </a:xfrm>
        </p:spPr>
        <p:txBody>
          <a:bodyPr rtlCol="0"/>
          <a:lstStyle/>
          <a:p>
            <a:pPr fontAlgn="base"/>
            <a:r>
              <a:rPr lang="ru-RU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11. Обгон, опережение, встречный </a:t>
            </a:r>
            <a:r>
              <a:rPr lang="ru-RU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разъезд</a:t>
            </a:r>
          </a:p>
          <a:p>
            <a:pPr fontAlgn="base"/>
            <a:endParaRPr lang="ru-RU" sz="32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/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Выполнил Жданов Артем</a:t>
            </a:r>
          </a:p>
          <a:p>
            <a:pPr algn="r" fontAlgn="base"/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800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Шушпанов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А.В</a:t>
            </a:r>
            <a:endParaRPr lang="ru-RU" sz="1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17327" y="5130204"/>
            <a:ext cx="458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146" indent="-306146">
              <a:spcBef>
                <a:spcPct val="20000"/>
              </a:spcBef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9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A7398AB-B4FB-44C4-A9EC-94DA908E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F9E6DE-5C41-4023-A6ED-24BA66E6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576783"/>
            <a:ext cx="11269133" cy="904875"/>
          </a:xfrm>
        </p:spPr>
        <p:txBody>
          <a:bodyPr rtlCol="0">
            <a:normAutofit fontScale="90000"/>
          </a:bodyPr>
          <a:lstStyle/>
          <a:p>
            <a:pPr fontAlgn="base"/>
            <a:r>
              <a:rPr lang="ru-RU" sz="5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Обгон, опережение, встречный разъезд</a:t>
            </a:r>
            <a:endParaRPr lang="ru-RU" sz="5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666CF4B-E5FA-473E-9C10-20707B1D9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56299"/>
            <a:ext cx="10515600" cy="1266301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b="1" dirty="0" smtClean="0"/>
              <a:t>11.7.</a:t>
            </a:r>
            <a:r>
              <a:rPr lang="ru-RU" dirty="0" smtClean="0"/>
              <a:t> В случае если встречный разъезд затруднен, водитель, на стороне которого имеется препятствие, должен уступить дорогу. 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/>
              <a:t>Уступить дорогу при наличии препятствия на уклонах, обозначенных знаками </a:t>
            </a:r>
            <a:r>
              <a:rPr lang="ru-RU" b="1" dirty="0" smtClean="0"/>
              <a:t>1.13 </a:t>
            </a:r>
            <a:r>
              <a:rPr lang="ru-RU" dirty="0" smtClean="0"/>
              <a:t>и</a:t>
            </a:r>
            <a:r>
              <a:rPr lang="ru-RU" b="1" dirty="0" smtClean="0"/>
              <a:t> 1.14 </a:t>
            </a:r>
            <a:r>
              <a:rPr lang="ru-RU" dirty="0" smtClean="0"/>
              <a:t>должен водитель транспортного средства, движущегося на спуск.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1196" y="5521257"/>
            <a:ext cx="10803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Требование этого пункта действует не только дорогах, но и прилегающих к ним территориях, к которым относятся </a:t>
            </a: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8080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дворы и жилые массивы</a:t>
            </a:r>
            <a:r>
              <a:rPr lang="ru-RU" sz="16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знак 1.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5923" y="2817811"/>
            <a:ext cx="627907" cy="540000"/>
          </a:xfrm>
          <a:prstGeom prst="rect">
            <a:avLst/>
          </a:prstGeom>
          <a:noFill/>
        </p:spPr>
      </p:pic>
      <p:pic>
        <p:nvPicPr>
          <p:cNvPr id="10243" name="Picture 3" descr="знак 1.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89511" y="2822575"/>
            <a:ext cx="627907" cy="540000"/>
          </a:xfrm>
          <a:prstGeom prst="rect">
            <a:avLst/>
          </a:prstGeom>
          <a:noFill/>
        </p:spPr>
      </p:pic>
      <p:pic>
        <p:nvPicPr>
          <p:cNvPr id="10247" name="Picture 7" descr="https://pandia.ru/text/82/385/images/img14_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4443" y="3573462"/>
            <a:ext cx="4528911" cy="1440000"/>
          </a:xfrm>
          <a:prstGeom prst="rect">
            <a:avLst/>
          </a:prstGeom>
          <a:noFill/>
        </p:spPr>
      </p:pic>
      <p:pic>
        <p:nvPicPr>
          <p:cNvPr id="10248" name="Picture 8" descr="Встречный разъезд на ровной, уступить"/>
          <p:cNvPicPr>
            <a:picLocks noChangeAspect="1" noChangeArrowheads="1"/>
          </p:cNvPicPr>
          <p:nvPr/>
        </p:nvPicPr>
        <p:blipFill>
          <a:blip r:embed="rId7"/>
          <a:srcRect t="4444"/>
          <a:stretch>
            <a:fillRect/>
          </a:stretch>
        </p:blipFill>
        <p:spPr bwMode="auto">
          <a:xfrm>
            <a:off x="8703746" y="3572915"/>
            <a:ext cx="2691031" cy="1440000"/>
          </a:xfrm>
          <a:prstGeom prst="rect">
            <a:avLst/>
          </a:prstGeom>
          <a:noFill/>
        </p:spPr>
      </p:pic>
      <p:pic>
        <p:nvPicPr>
          <p:cNvPr id="10249" name="Picture 9" descr="Встречный разъезд на спуске, уступить"/>
          <p:cNvPicPr>
            <a:picLocks noChangeAspect="1" noChangeArrowheads="1"/>
          </p:cNvPicPr>
          <p:nvPr/>
        </p:nvPicPr>
        <p:blipFill>
          <a:blip r:embed="rId8"/>
          <a:srcRect t="5714"/>
          <a:stretch>
            <a:fillRect/>
          </a:stretch>
        </p:blipFill>
        <p:spPr bwMode="auto">
          <a:xfrm>
            <a:off x="5672670" y="3572912"/>
            <a:ext cx="2727271" cy="1440000"/>
          </a:xfrm>
          <a:prstGeom prst="rect">
            <a:avLst/>
          </a:prstGeom>
          <a:noFill/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37021" y="2730532"/>
            <a:ext cx="10117959" cy="1517356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конец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A7398AB-B4FB-44C4-A9EC-94DA908E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F9E6DE-5C41-4023-A6ED-24BA66E6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576783"/>
            <a:ext cx="11269133" cy="904875"/>
          </a:xfrm>
        </p:spPr>
        <p:txBody>
          <a:bodyPr rtlCol="0">
            <a:normAutofit fontScale="90000"/>
          </a:bodyPr>
          <a:lstStyle/>
          <a:p>
            <a:pPr fontAlgn="base"/>
            <a:r>
              <a:rPr lang="ru-RU" sz="5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Обгон, опережение, встречный разъезд</a:t>
            </a:r>
            <a:endParaRPr lang="ru-RU" sz="5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666CF4B-E5FA-473E-9C10-20707B1D9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790167"/>
            <a:ext cx="11269133" cy="1503363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ПДД определяют обгон как опережение одного или нескольких ТС, связанное с выездом на полосу (сторону проезжей части) для встречного движения и последующим возвращением на ранее занимаемую полосу (сторону проезжей части).</a:t>
            </a:r>
            <a:endParaRPr lang="ru-RU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Следовательно, обгон всегда связан с 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8080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перестроением</a:t>
            </a: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а также с опережением.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Эти термины приведены в</a:t>
            </a: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 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8080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пункте 1.2</a:t>
            </a: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 Правил</a:t>
            </a:r>
            <a:r>
              <a:rPr lang="ru-RU" i="1" dirty="0" smtClean="0">
                <a:solidFill>
                  <a:srgbClr val="080808"/>
                </a:solidFill>
              </a:rPr>
              <a:t>.</a:t>
            </a:r>
            <a:endParaRPr lang="ru-RU" dirty="0">
              <a:solidFill>
                <a:srgbClr val="080808"/>
              </a:solidFill>
            </a:endParaRPr>
          </a:p>
        </p:txBody>
      </p:sp>
      <p:pic>
        <p:nvPicPr>
          <p:cNvPr id="26626" name="Picture 2" descr="https://adrive.by/WebFiles/Articles/VideoCourse2018/Overtaking3st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2340" y="3289399"/>
            <a:ext cx="5120000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5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A7398AB-B4FB-44C4-A9EC-94DA908E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F9E6DE-5C41-4023-A6ED-24BA66E6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576783"/>
            <a:ext cx="11269133" cy="904875"/>
          </a:xfrm>
        </p:spPr>
        <p:txBody>
          <a:bodyPr rtlCol="0">
            <a:normAutofit fontScale="90000"/>
          </a:bodyPr>
          <a:lstStyle/>
          <a:p>
            <a:pPr fontAlgn="base"/>
            <a:r>
              <a:rPr lang="ru-RU" sz="5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Обгон, опережение, встречный разъезд</a:t>
            </a:r>
            <a:endParaRPr lang="ru-RU" sz="5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666CF4B-E5FA-473E-9C10-20707B1D9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51041"/>
            <a:ext cx="10515600" cy="944568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11.1.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 Прежде чем начать обгон, водитель обязан убедиться в том, что полоса движения, на которую он собирается выехать, свободна на достаточном для обгона расстоянии и в процессе обгона он не создаст опасности для движения и помех другим участникам дорожного движения.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Встречная полоса занята"/>
          <p:cNvPicPr>
            <a:picLocks noChangeAspect="1" noChangeArrowheads="1"/>
          </p:cNvPicPr>
          <p:nvPr/>
        </p:nvPicPr>
        <p:blipFill>
          <a:blip r:embed="rId3"/>
          <a:srcRect t="3087"/>
          <a:stretch>
            <a:fillRect/>
          </a:stretch>
        </p:blipFill>
        <p:spPr bwMode="auto">
          <a:xfrm>
            <a:off x="731312" y="3369751"/>
            <a:ext cx="3316663" cy="1800000"/>
          </a:xfrm>
          <a:prstGeom prst="rect">
            <a:avLst/>
          </a:prstGeom>
          <a:noFill/>
        </p:spPr>
      </p:pic>
      <p:pic>
        <p:nvPicPr>
          <p:cNvPr id="22532" name="Picture 4" descr="https://i.ytimg.com/vi/5kKDJTJLKog/sddefault.jpg"/>
          <p:cNvPicPr>
            <a:picLocks noChangeAspect="1" noChangeArrowheads="1"/>
          </p:cNvPicPr>
          <p:nvPr/>
        </p:nvPicPr>
        <p:blipFill>
          <a:blip r:embed="rId4"/>
          <a:srcRect b="12755"/>
          <a:stretch>
            <a:fillRect/>
          </a:stretch>
        </p:blipFill>
        <p:spPr bwMode="auto">
          <a:xfrm>
            <a:off x="8334375" y="2979208"/>
            <a:ext cx="2750862" cy="1800000"/>
          </a:xfrm>
          <a:prstGeom prst="rect">
            <a:avLst/>
          </a:prstGeom>
          <a:noFill/>
        </p:spPr>
      </p:pic>
      <p:pic>
        <p:nvPicPr>
          <p:cNvPr id="22534" name="Picture 6" descr="https://avtoshkolyexpert.ru/wp-content/uploads/2020/04/obgon-operezhenie-vstrechnyi-razez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1" y="4307945"/>
            <a:ext cx="3488235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5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A7398AB-B4FB-44C4-A9EC-94DA908E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F9E6DE-5C41-4023-A6ED-24BA66E6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576783"/>
            <a:ext cx="11269133" cy="904875"/>
          </a:xfrm>
        </p:spPr>
        <p:txBody>
          <a:bodyPr rtlCol="0">
            <a:normAutofit fontScale="90000"/>
          </a:bodyPr>
          <a:lstStyle/>
          <a:p>
            <a:pPr fontAlgn="base"/>
            <a:r>
              <a:rPr lang="ru-RU" sz="5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Обгон, опережение, встречный разъезд</a:t>
            </a:r>
            <a:endParaRPr lang="ru-RU" sz="5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666CF4B-E5FA-473E-9C10-20707B1D9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927" y="1993375"/>
            <a:ext cx="9000074" cy="3374501"/>
          </a:xfrm>
        </p:spPr>
        <p:txBody>
          <a:bodyPr rtlCol="0">
            <a:noAutofit/>
          </a:bodyPr>
          <a:lstStyle/>
          <a:p>
            <a:pPr fontAlgn="base"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11.2.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 Водителю запрещается выполнять обгон в случаях, если:</a:t>
            </a:r>
          </a:p>
          <a:p>
            <a:pPr fontAlgn="base">
              <a:lnSpc>
                <a:spcPct val="100000"/>
              </a:lnSpc>
            </a:pP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транспортное средство, движущееся впереди, производит обгон или объезд препятствия;</a:t>
            </a:r>
          </a:p>
          <a:p>
            <a:pPr fontAlgn="base">
              <a:lnSpc>
                <a:spcPct val="100000"/>
              </a:lnSpc>
              <a:buNone/>
            </a:pPr>
            <a:endParaRPr lang="ru-RU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00000"/>
              </a:lnSpc>
            </a:pP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транспортное средство, движущееся впереди по той же полосе, подало сигнал поворота налево;</a:t>
            </a:r>
          </a:p>
          <a:p>
            <a:pPr fontAlgn="base">
              <a:lnSpc>
                <a:spcPct val="100000"/>
              </a:lnSpc>
              <a:buNone/>
            </a:pPr>
            <a:endParaRPr lang="ru-RU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00000"/>
              </a:lnSpc>
            </a:pP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следующее за ним транспортное средство начало обгон;</a:t>
            </a:r>
          </a:p>
          <a:p>
            <a:pPr fontAlgn="base">
              <a:lnSpc>
                <a:spcPct val="100000"/>
              </a:lnSpc>
            </a:pPr>
            <a:endParaRPr lang="ru-RU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00000"/>
              </a:lnSpc>
            </a:pP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 завершении обгона он не сможет, не создавая опасности для движения и помех обгоняемому транспортному средству, вернуться на ранее занимаемую полосу.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Попутный налево, обгон запрещен"/>
          <p:cNvPicPr>
            <a:picLocks noChangeAspect="1" noChangeArrowheads="1"/>
          </p:cNvPicPr>
          <p:nvPr/>
        </p:nvPicPr>
        <p:blipFill>
          <a:blip r:embed="rId3"/>
          <a:srcRect b="13294"/>
          <a:stretch>
            <a:fillRect/>
          </a:stretch>
        </p:blipFill>
        <p:spPr bwMode="auto">
          <a:xfrm>
            <a:off x="9435033" y="2975518"/>
            <a:ext cx="2224257" cy="1080000"/>
          </a:xfrm>
          <a:prstGeom prst="rect">
            <a:avLst/>
          </a:prstGeom>
          <a:noFill/>
        </p:spPr>
      </p:pic>
      <p:pic>
        <p:nvPicPr>
          <p:cNvPr id="20486" name="Picture 6" descr="Задний обгоняет, обгон запрещен"/>
          <p:cNvPicPr>
            <a:picLocks noChangeAspect="1" noChangeArrowheads="1"/>
          </p:cNvPicPr>
          <p:nvPr/>
        </p:nvPicPr>
        <p:blipFill>
          <a:blip r:embed="rId4"/>
          <a:srcRect b="12659"/>
          <a:stretch>
            <a:fillRect/>
          </a:stretch>
        </p:blipFill>
        <p:spPr bwMode="auto">
          <a:xfrm>
            <a:off x="6006033" y="3517380"/>
            <a:ext cx="2208089" cy="1080000"/>
          </a:xfrm>
          <a:prstGeom prst="rect">
            <a:avLst/>
          </a:prstGeom>
          <a:noFill/>
        </p:spPr>
      </p:pic>
      <p:pic>
        <p:nvPicPr>
          <p:cNvPr id="20488" name="Picture 8" descr="Обгон разреше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5242" y="4956704"/>
            <a:ext cx="2381250" cy="1333501"/>
          </a:xfrm>
          <a:prstGeom prst="rect">
            <a:avLst/>
          </a:prstGeom>
          <a:noFill/>
        </p:spPr>
      </p:pic>
      <p:pic>
        <p:nvPicPr>
          <p:cNvPr id="20490" name="Picture 10" descr="https://realconsult.ru/assets/i/ai/4/3/8/i/29644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76233" y="1752611"/>
            <a:ext cx="1620000" cy="10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5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4133" y="652986"/>
            <a:ext cx="11269134" cy="904875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Обгон, опережение, встречный разъезд</a:t>
            </a:r>
            <a:endParaRPr lang="ru-RU" sz="49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838200" y="1925640"/>
            <a:ext cx="10515600" cy="2739495"/>
          </a:xfrm>
        </p:spPr>
        <p:txBody>
          <a:bodyPr/>
          <a:lstStyle/>
          <a:p>
            <a:pPr algn="ctr">
              <a:buNone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8080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Обгон следует выполнять</a:t>
            </a: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 когда он не запрещен ПДД и безопасен. 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Завершая обгон, нельзя резко поворачивать вправо для возвращения на ранее занимаемую полосу движения (такие действия водители называют «подрезанием»).</a:t>
            </a:r>
            <a:endParaRPr lang="ru-RU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Начинать перестраиваться на правую полосу следует, предварительно включив правый указатель поворота, и опередив обгоняемого примерно на 20-30м. 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Своеобразным ориентиром для начала возврата на свою полосу может служить «появление» обгоняемого в салонном зеркале заднего вида. Это означает, что вы уже достаточно его опередили.</a:t>
            </a:r>
            <a:endParaRPr lang="ru-RU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 этом и других технических правилах обгона — в статье 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8080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Правила обгона и ошибки при его выполнении</a:t>
            </a: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6322" name="Picture 2" descr="https://xn--80aaagl8ahknbd5b5e.xn--p1ai/images/stories/uchebnik/tema_11/11_07.obgon-operezhenie.jpg"/>
          <p:cNvPicPr>
            <a:picLocks noChangeAspect="1" noChangeArrowheads="1"/>
          </p:cNvPicPr>
          <p:nvPr/>
        </p:nvPicPr>
        <p:blipFill>
          <a:blip r:embed="rId4"/>
          <a:srcRect t="8363" b="8422"/>
          <a:stretch>
            <a:fillRect/>
          </a:stretch>
        </p:blipFill>
        <p:spPr bwMode="auto">
          <a:xfrm>
            <a:off x="3813197" y="4707467"/>
            <a:ext cx="4602274" cy="14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A7398AB-B4FB-44C4-A9EC-94DA908E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F9E6DE-5C41-4023-A6ED-24BA66E6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576783"/>
            <a:ext cx="11269133" cy="904875"/>
          </a:xfrm>
        </p:spPr>
        <p:txBody>
          <a:bodyPr rtlCol="0">
            <a:normAutofit fontScale="90000"/>
          </a:bodyPr>
          <a:lstStyle/>
          <a:p>
            <a:pPr fontAlgn="base"/>
            <a:r>
              <a:rPr lang="ru-RU" sz="5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Обгон, опережение, встречный разъезд</a:t>
            </a:r>
            <a:endParaRPr lang="ru-RU" sz="5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666CF4B-E5FA-473E-9C10-20707B1D9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49437"/>
            <a:ext cx="10515600" cy="741368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11.3.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 Водителю обгоняемого транспортного средства запрещается препятствовать обгону посредством повышения скорости движения или иными действиями.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795" y="4869298"/>
            <a:ext cx="108034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Водитель обгоняемого автомобиля</a:t>
            </a:r>
            <a:r>
              <a:rPr lang="ru-RU" sz="1600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заметив сигнал об обгоне, не должен увеличивать скорость и «теснить» обгоняющего, продолжая движение по середине проезжей части. </a:t>
            </a:r>
          </a:p>
          <a:p>
            <a:pPr algn="ctr"/>
            <a:r>
              <a:rPr lang="ru-RU" sz="1600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От того, насколько быстро вас обгонят, зависит и ваша безопасность.</a:t>
            </a:r>
            <a:endParaRPr lang="ru-RU" sz="16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Если ситуация неприемлема для обгона, а едущий сзади водитель не может распознать опасность, его следует предупредить жестом руки или кратковременным включением левого указателя поворота.</a:t>
            </a:r>
            <a:endParaRPr lang="ru-RU" sz="16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autoblogcar.ru/uploads/posts/2020-11/1604504722_autoblogcar.ru_nachvod_0108.jpg"/>
          <p:cNvPicPr>
            <a:picLocks noChangeAspect="1" noChangeArrowheads="1"/>
          </p:cNvPicPr>
          <p:nvPr/>
        </p:nvPicPr>
        <p:blipFill>
          <a:blip r:embed="rId4"/>
          <a:srcRect r="14176"/>
          <a:stretch>
            <a:fillRect/>
          </a:stretch>
        </p:blipFill>
        <p:spPr bwMode="auto">
          <a:xfrm>
            <a:off x="6133043" y="2277533"/>
            <a:ext cx="3249877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5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A7398AB-B4FB-44C4-A9EC-94DA908E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F9E6DE-5C41-4023-A6ED-24BA66E6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576783"/>
            <a:ext cx="11269133" cy="904875"/>
          </a:xfrm>
        </p:spPr>
        <p:txBody>
          <a:bodyPr rtlCol="0">
            <a:normAutofit fontScale="90000"/>
          </a:bodyPr>
          <a:lstStyle/>
          <a:p>
            <a:pPr fontAlgn="base"/>
            <a:r>
              <a:rPr lang="ru-RU" sz="5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Обгон, опережение, встречный разъезд</a:t>
            </a:r>
            <a:endParaRPr lang="ru-RU" sz="5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666CF4B-E5FA-473E-9C10-20707B1D9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6369"/>
            <a:ext cx="7874000" cy="2561701"/>
          </a:xfrm>
        </p:spPr>
        <p:txBody>
          <a:bodyPr rtlCol="0">
            <a:noAutofit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11.4.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 Обгон запрещен:</a:t>
            </a:r>
          </a:p>
          <a:p>
            <a:pPr fontAlgn="base"/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на регулируемых перекрестках, а также на нерегулируемых перекрестках при движении по дороге, не являющейся главной;</a:t>
            </a:r>
          </a:p>
          <a:p>
            <a:pPr fontAlgn="base"/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на пешеходных переходах;</a:t>
            </a:r>
          </a:p>
          <a:p>
            <a:pPr fontAlgn="base"/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на железнодорожных переездах и ближе чем за 100 метров перед ними;</a:t>
            </a:r>
          </a:p>
          <a:p>
            <a:pPr fontAlgn="base"/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на мостах, путепроводах, эстакадах и под ними, а также в тоннелях;</a:t>
            </a:r>
          </a:p>
          <a:p>
            <a:pPr fontAlgn="base"/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 конце подъема, на опасных поворотах и на других участках с ограниченной видимостью.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Регулируемый перекресток, обгон запрещен"/>
          <p:cNvPicPr>
            <a:picLocks noChangeAspect="1" noChangeArrowheads="1"/>
          </p:cNvPicPr>
          <p:nvPr/>
        </p:nvPicPr>
        <p:blipFill>
          <a:blip r:embed="rId3"/>
          <a:srcRect t="5079"/>
          <a:stretch>
            <a:fillRect/>
          </a:stretch>
        </p:blipFill>
        <p:spPr bwMode="auto">
          <a:xfrm>
            <a:off x="8779933" y="1346199"/>
            <a:ext cx="2709029" cy="1440000"/>
          </a:xfrm>
          <a:prstGeom prst="rect">
            <a:avLst/>
          </a:prstGeom>
          <a:noFill/>
        </p:spPr>
      </p:pic>
      <p:pic>
        <p:nvPicPr>
          <p:cNvPr id="16386" name="Picture 2" descr="Второстепенная дорога, обгон запрещен"/>
          <p:cNvPicPr>
            <a:picLocks noChangeAspect="1" noChangeArrowheads="1"/>
          </p:cNvPicPr>
          <p:nvPr/>
        </p:nvPicPr>
        <p:blipFill>
          <a:blip r:embed="rId4"/>
          <a:srcRect t="4444"/>
          <a:stretch>
            <a:fillRect/>
          </a:stretch>
        </p:blipFill>
        <p:spPr bwMode="auto">
          <a:xfrm>
            <a:off x="3268126" y="4665131"/>
            <a:ext cx="2691028" cy="1440000"/>
          </a:xfrm>
          <a:prstGeom prst="rect">
            <a:avLst/>
          </a:prstGeom>
          <a:noFill/>
        </p:spPr>
      </p:pic>
      <p:pic>
        <p:nvPicPr>
          <p:cNvPr id="16387" name="Picture 3" descr="На пешеходном переходе обгон запреще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0000" y="2861734"/>
            <a:ext cx="2571429" cy="1440000"/>
          </a:xfrm>
          <a:prstGeom prst="rect">
            <a:avLst/>
          </a:prstGeom>
          <a:noFill/>
        </p:spPr>
      </p:pic>
      <p:pic>
        <p:nvPicPr>
          <p:cNvPr id="16388" name="Picture 4" descr="Ближе 100м перед жд переездом обгон запреще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259" y="4656668"/>
            <a:ext cx="2571429" cy="1440000"/>
          </a:xfrm>
          <a:prstGeom prst="rect">
            <a:avLst/>
          </a:prstGeom>
          <a:noFill/>
        </p:spPr>
      </p:pic>
      <p:pic>
        <p:nvPicPr>
          <p:cNvPr id="16389" name="Picture 5" descr="Обгон в конце подъема запрещен"/>
          <p:cNvPicPr>
            <a:picLocks noChangeAspect="1" noChangeArrowheads="1"/>
          </p:cNvPicPr>
          <p:nvPr/>
        </p:nvPicPr>
        <p:blipFill>
          <a:blip r:embed="rId7"/>
          <a:srcRect t="5714"/>
          <a:stretch>
            <a:fillRect/>
          </a:stretch>
        </p:blipFill>
        <p:spPr bwMode="auto">
          <a:xfrm>
            <a:off x="6104462" y="4673595"/>
            <a:ext cx="2727273" cy="1440000"/>
          </a:xfrm>
          <a:prstGeom prst="rect">
            <a:avLst/>
          </a:prstGeom>
          <a:noFill/>
        </p:spPr>
      </p:pic>
      <p:pic>
        <p:nvPicPr>
          <p:cNvPr id="16390" name="Picture 6" descr="Обгон по главной дороге разрешен"/>
          <p:cNvPicPr>
            <a:picLocks noChangeAspect="1" noChangeArrowheads="1"/>
          </p:cNvPicPr>
          <p:nvPr/>
        </p:nvPicPr>
        <p:blipFill>
          <a:blip r:embed="rId8"/>
          <a:srcRect t="5714"/>
          <a:stretch>
            <a:fillRect/>
          </a:stretch>
        </p:blipFill>
        <p:spPr bwMode="auto">
          <a:xfrm>
            <a:off x="8915403" y="4682062"/>
            <a:ext cx="2727273" cy="1440000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A7398AB-B4FB-44C4-A9EC-94DA908E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F9E6DE-5C41-4023-A6ED-24BA66E6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576783"/>
            <a:ext cx="11269133" cy="904875"/>
          </a:xfrm>
        </p:spPr>
        <p:txBody>
          <a:bodyPr rtlCol="0">
            <a:normAutofit fontScale="90000"/>
          </a:bodyPr>
          <a:lstStyle/>
          <a:p>
            <a:pPr fontAlgn="base"/>
            <a:r>
              <a:rPr lang="ru-RU" sz="5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Обгон, опережение, встречный разъезд</a:t>
            </a:r>
            <a:endParaRPr lang="ru-RU" sz="5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666CF4B-E5FA-473E-9C10-20707B1D9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74837"/>
            <a:ext cx="10515600" cy="2493957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На нерегулируемых перекрестках обгон разрешен только при движении по главной дороге, и только, если отсутствуют другие условия, запрещающие выезд на встречную полосу.</a:t>
            </a:r>
            <a:endParaRPr lang="ru-RU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Например, сплошная линия 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разметки 1.1</a:t>
            </a: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 перед перекрестком и наличие пешеходного перехода на краю перекрестка запрещают выезд на встречную полосу, и соответственно, запрещают обгон.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Эти дорожные условия подробно рассмотрены в статьях 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Обгон на пешеходном переходе</a:t>
            </a: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Выезд на встречную полосу и пункт 9.1 (1) ПДД</a:t>
            </a: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 возможных и распространенных нарушениях в процессе обгона, а также о санкциях, применяемых за данные нарушения — в статье 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Нарушения правил обгона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s://pandia.ru/text/83/648/images/img33_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0307" y="4482570"/>
            <a:ext cx="4736839" cy="1800000"/>
          </a:xfrm>
          <a:prstGeom prst="rect">
            <a:avLst/>
          </a:prstGeom>
          <a:noFill/>
        </p:spPr>
      </p:pic>
      <p:pic>
        <p:nvPicPr>
          <p:cNvPr id="8198" name="Picture 6" descr="https://avatars.mds.yandex.net/get-zen_doc/1634555/pub_5e8f0439753f45590b48c597_5e8f0a238e9b62547e77f3e6/scale_1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930" y="4490508"/>
            <a:ext cx="4736842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5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A7398AB-B4FB-44C4-A9EC-94DA908E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F9E6DE-5C41-4023-A6ED-24BA66E6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576783"/>
            <a:ext cx="11269133" cy="904875"/>
          </a:xfrm>
        </p:spPr>
        <p:txBody>
          <a:bodyPr rtlCol="0">
            <a:normAutofit fontScale="90000"/>
          </a:bodyPr>
          <a:lstStyle/>
          <a:p>
            <a:pPr fontAlgn="base"/>
            <a:r>
              <a:rPr lang="ru-RU" sz="5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Обгон, опережение, встречный разъезд</a:t>
            </a:r>
            <a:endParaRPr lang="ru-RU" sz="5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666CF4B-E5FA-473E-9C10-20707B1D9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01842"/>
            <a:ext cx="10515600" cy="2510901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11.5.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 Опережение транспортных средств при проезде пешеходных переходов осуществляется с учетом требований пункта </a:t>
            </a:r>
            <a:r>
              <a:rPr lang="ru-RU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14.2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Правил.</a:t>
            </a:r>
          </a:p>
          <a:p>
            <a:pPr>
              <a:lnSpc>
                <a:spcPct val="100000"/>
              </a:lnSpc>
              <a:buNone/>
            </a:pPr>
            <a:endParaRPr lang="ru-RU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11.6.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 В случае если вне населенных пунктов обгон или опережение тихоходного транспортного средства, крупногабаритного транспортного средства, или транспортного средства, двигающегося со скоростью, не превышающей 30 км/ч, затруднены, водитель такого транспортного средства должен принять как можно правее, а при необходимости остановиться, чтобы пропустить следующие за ним транспортные средства.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avatars.mds.yandex.net/get-zen_doc/1328583/pub_5bb86e217b35de00aa668c8f_5bb87bcc53018c00a9ee34af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109" y="4435475"/>
            <a:ext cx="4500000" cy="1800000"/>
          </a:xfrm>
          <a:prstGeom prst="rect">
            <a:avLst/>
          </a:prstGeom>
          <a:noFill/>
        </p:spPr>
      </p:pic>
      <p:pic>
        <p:nvPicPr>
          <p:cNvPr id="14340" name="Picture 4" descr="https://www.avtovzglyad.ru/media/article/Obgon_shkola-abc.kz_OIr5EFx.jpg.740x555_q85_box-0%2C0%2C640%2C480_crop_detail_upsca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1700" y="4397375"/>
            <a:ext cx="2400000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5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22987246_win32">
  <a:themeElements>
    <a:clrScheme name="Custom 23">
      <a:dk1>
        <a:sysClr val="windowText" lastClr="000000"/>
      </a:dk1>
      <a:lt1>
        <a:sysClr val="window" lastClr="FFFFFF"/>
      </a:lt1>
      <a:dk2>
        <a:srgbClr val="6D3200"/>
      </a:dk2>
      <a:lt2>
        <a:srgbClr val="D8B97A"/>
      </a:lt2>
      <a:accent1>
        <a:srgbClr val="306994"/>
      </a:accent1>
      <a:accent2>
        <a:srgbClr val="39577A"/>
      </a:accent2>
      <a:accent3>
        <a:srgbClr val="7E5E34"/>
      </a:accent3>
      <a:accent4>
        <a:srgbClr val="B7B374"/>
      </a:accent4>
      <a:accent5>
        <a:srgbClr val="2C1600"/>
      </a:accent5>
      <a:accent6>
        <a:srgbClr val="864A3F"/>
      </a:accent6>
      <a:hlink>
        <a:srgbClr val="D8B97A"/>
      </a:hlink>
      <a:folHlink>
        <a:srgbClr val="D8B97A"/>
      </a:folHlink>
    </a:clrScheme>
    <a:fontScheme name="Custom 20">
      <a:majorFont>
        <a:latin typeface="Edwardian Script IT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566877_TF22987246" id="{9398B511-E019-47AF-B50E-4A1C33D5EE6C}" vid="{E0EDB886-DA3C-493F-82EA-D7CFD58FD1D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</Words>
  <Application>Microsoft Office PowerPoint</Application>
  <PresentationFormat>Широкоэкранный</PresentationFormat>
  <Paragraphs>72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Edwardian Script ITC</vt:lpstr>
      <vt:lpstr>Times New Roman</vt:lpstr>
      <vt:lpstr>tf22987246_win32</vt:lpstr>
      <vt:lpstr>Правила дорожного движения</vt:lpstr>
      <vt:lpstr>Обгон, опережение, встречный разъезд</vt:lpstr>
      <vt:lpstr>Обгон, опережение, встречный разъезд</vt:lpstr>
      <vt:lpstr>Обгон, опережение, встречный разъезд</vt:lpstr>
      <vt:lpstr>Обгон, опережение, встречный разъезд</vt:lpstr>
      <vt:lpstr>Обгон, опережение, встречный разъезд</vt:lpstr>
      <vt:lpstr>Обгон, опережение, встречный разъезд</vt:lpstr>
      <vt:lpstr>Обгон, опережение, встречный разъезд</vt:lpstr>
      <vt:lpstr>Обгон, опережение, встречный разъезд</vt:lpstr>
      <vt:lpstr>Обгон, опережение, встречный разъезд</vt:lpstr>
      <vt:lpstr>конец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2020-12-20T02:20:17Z</dcterms:created>
  <dcterms:modified xsi:type="dcterms:W3CDTF">2021-12-09T13:09:45Z</dcterms:modified>
</cp:coreProperties>
</file>