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0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77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5" autoAdjust="0"/>
    <p:restoredTop sz="94624" autoAdjust="0"/>
  </p:normalViewPr>
  <p:slideViewPr>
    <p:cSldViewPr>
      <p:cViewPr varScale="1">
        <p:scale>
          <a:sx n="110" d="100"/>
          <a:sy n="110" d="100"/>
        </p:scale>
        <p:origin x="126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33A7BA1-5909-4E83-A436-D40368FAE610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A898FF0-1344-4DC6-A547-144B70F4EF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7BA1-5909-4E83-A436-D40368FAE610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8FF0-1344-4DC6-A547-144B70F4EF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7BA1-5909-4E83-A436-D40368FAE610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8FF0-1344-4DC6-A547-144B70F4EF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7BA1-5909-4E83-A436-D40368FAE610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8FF0-1344-4DC6-A547-144B70F4EF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7BA1-5909-4E83-A436-D40368FAE610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8FF0-1344-4DC6-A547-144B70F4EF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7BA1-5909-4E83-A436-D40368FAE610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8FF0-1344-4DC6-A547-144B70F4EF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7BA1-5909-4E83-A436-D40368FAE610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8FF0-1344-4DC6-A547-144B70F4EF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7BA1-5909-4E83-A436-D40368FAE610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8FF0-1344-4DC6-A547-144B70F4EF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7BA1-5909-4E83-A436-D40368FAE610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8FF0-1344-4DC6-A547-144B70F4EF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7BA1-5909-4E83-A436-D40368FAE610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8FF0-1344-4DC6-A547-144B70F4EF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7BA1-5909-4E83-A436-D40368FAE610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8FF0-1344-4DC6-A547-144B70F4EF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33A7BA1-5909-4E83-A436-D40368FAE610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A898FF0-1344-4DC6-A547-144B70F4EF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0" y="260648"/>
            <a:ext cx="4104456" cy="1584176"/>
          </a:xfrm>
        </p:spPr>
        <p:txBody>
          <a:bodyPr>
            <a:noAutofit/>
          </a:bodyPr>
          <a:lstStyle/>
          <a:p>
            <a:r>
              <a:rPr lang="ru-RU" sz="6600" dirty="0" smtClean="0"/>
              <a:t>      косилки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33365" y="2564904"/>
            <a:ext cx="3309803" cy="311680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Работу выполнил студент группы №1 ЭРСХТ</a:t>
            </a:r>
          </a:p>
          <a:p>
            <a:r>
              <a:rPr lang="ru-RU" sz="3200" dirty="0" smtClean="0"/>
              <a:t>Степанченко Николай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Областное государственное автономное профессиональное образовательное </a:t>
            </a:r>
            <a:r>
              <a:rPr lang="ru-RU" dirty="0" err="1" smtClean="0"/>
              <a:t>учереждение</a:t>
            </a:r>
            <a:r>
              <a:rPr lang="ru-RU" dirty="0" smtClean="0"/>
              <a:t> «</a:t>
            </a:r>
            <a:r>
              <a:rPr lang="ru-RU" dirty="0" err="1" smtClean="0"/>
              <a:t>Борисовский</a:t>
            </a:r>
            <a:r>
              <a:rPr lang="ru-RU" dirty="0" smtClean="0"/>
              <a:t> </a:t>
            </a:r>
            <a:r>
              <a:rPr lang="ru-RU" dirty="0" err="1" smtClean="0"/>
              <a:t>агромеханический</a:t>
            </a:r>
            <a:r>
              <a:rPr lang="ru-RU" dirty="0" smtClean="0"/>
              <a:t> техникум»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836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2696"/>
            <a:ext cx="8280920" cy="5760640"/>
          </a:xfrm>
        </p:spPr>
        <p:txBody>
          <a:bodyPr>
            <a:normAutofit fontScale="70000" lnSpcReduction="20000"/>
          </a:bodyPr>
          <a:lstStyle/>
          <a:p>
            <a:pPr marL="68580" indent="0">
              <a:buNone/>
            </a:pPr>
            <a:r>
              <a:rPr lang="ru-RU" b="1" dirty="0">
                <a:solidFill>
                  <a:srgbClr val="7030A0"/>
                </a:solidFill>
              </a:rPr>
              <a:t>Регулировка давления башмаков на почву.</a:t>
            </a:r>
          </a:p>
          <a:p>
            <a:pPr marL="68580" indent="0">
              <a:buNone/>
            </a:pPr>
            <a:endParaRPr lang="ru-RU" dirty="0"/>
          </a:p>
          <a:p>
            <a:pPr marL="68580" indent="0">
              <a:buNone/>
            </a:pPr>
            <a:r>
              <a:rPr lang="ru-RU" dirty="0"/>
              <a:t>Устойчивый ход режущего аппарата обеспечивается оптимальной </a:t>
            </a:r>
            <a:r>
              <a:rPr lang="ru-RU" dirty="0" smtClean="0"/>
              <a:t>нагрузкой </a:t>
            </a:r>
            <a:r>
              <a:rPr lang="ru-RU" dirty="0"/>
              <a:t>на внутренний и внешний башмаки. При малых </a:t>
            </a:r>
            <a:r>
              <a:rPr lang="ru-RU" dirty="0" smtClean="0"/>
              <a:t>нагрузках </a:t>
            </a:r>
            <a:r>
              <a:rPr lang="ru-RU" dirty="0"/>
              <a:t>на башмаки режущий аппарат подскакивает на </a:t>
            </a:r>
            <a:r>
              <a:rPr lang="ru-RU" dirty="0" smtClean="0"/>
              <a:t>неровном </a:t>
            </a:r>
            <a:r>
              <a:rPr lang="ru-RU" dirty="0"/>
              <a:t>рельефе, а большие нагрузки приводят к зарыванию башмаков. Оптимальными нагрузками считают: на </a:t>
            </a:r>
            <a:r>
              <a:rPr lang="ru-RU" dirty="0" smtClean="0"/>
              <a:t>внутреннем </a:t>
            </a:r>
            <a:r>
              <a:rPr lang="ru-RU" dirty="0"/>
              <a:t>башмаке 350—450 Н, а на наружном — 90—150 Н. Нагрузку на башмаки проверяют динамометром, а </a:t>
            </a:r>
            <a:r>
              <a:rPr lang="ru-RU" dirty="0" smtClean="0"/>
              <a:t>регулируют </a:t>
            </a:r>
            <a:r>
              <a:rPr lang="ru-RU" dirty="0"/>
              <a:t>натяжением компенсационной пружины.</a:t>
            </a:r>
          </a:p>
          <a:p>
            <a:pPr marL="68580" indent="0">
              <a:buNone/>
            </a:pPr>
            <a:endParaRPr lang="ru-RU" dirty="0"/>
          </a:p>
          <a:p>
            <a:pPr marL="68580" indent="0">
              <a:buNone/>
            </a:pPr>
            <a:r>
              <a:rPr lang="ru-RU" b="1" dirty="0">
                <a:solidFill>
                  <a:srgbClr val="7030A0"/>
                </a:solidFill>
              </a:rPr>
              <a:t>Регулировка механизма подъема</a:t>
            </a:r>
            <a:r>
              <a:rPr lang="ru-RU" dirty="0"/>
              <a:t>.</a:t>
            </a:r>
          </a:p>
          <a:p>
            <a:pPr marL="68580" indent="0">
              <a:buNone/>
            </a:pPr>
            <a:endParaRPr lang="ru-RU" dirty="0"/>
          </a:p>
          <a:p>
            <a:pPr marL="68580" indent="0">
              <a:buNone/>
            </a:pPr>
            <a:r>
              <a:rPr lang="ru-RU" dirty="0"/>
              <a:t>При подъеме аппарата навеской трактора внутренний башмак должен </a:t>
            </a:r>
            <a:r>
              <a:rPr lang="ru-RU" dirty="0" smtClean="0"/>
              <a:t>отрываться </a:t>
            </a:r>
            <a:r>
              <a:rPr lang="ru-RU" dirty="0"/>
              <a:t>от земли примерно на 100—150 мм раньше, чем наружный. Этого добиваются регулировкой стяжного звена механизма подъема. Перед регулировкой необходимо ослабить натяжение компенсационной пружины.</a:t>
            </a:r>
          </a:p>
          <a:p>
            <a:pPr marL="68580" indent="0">
              <a:buNone/>
            </a:pPr>
            <a:endParaRPr lang="ru-RU" dirty="0"/>
          </a:p>
          <a:p>
            <a:pPr marL="68580" indent="0">
              <a:buNone/>
            </a:pPr>
            <a:r>
              <a:rPr lang="ru-RU" dirty="0" smtClean="0"/>
              <a:t>Высота </a:t>
            </a:r>
            <a:r>
              <a:rPr lang="ru-RU" dirty="0"/>
              <a:t>подъема и устойчивость движения режущего аппарата по почве зависит от того, через какое отверстие соединительной планки будет соединен передний рычаг подъема. При работе с тракторами Т-25 передний рычаг должен быть прикреплен к нижнему отверстию планки. При работе с тракторами МТЗ — к среднему, а при работе с </a:t>
            </a:r>
            <a:r>
              <a:rPr lang="ru-RU" dirty="0" smtClean="0"/>
              <a:t>остальными </a:t>
            </a:r>
            <a:r>
              <a:rPr lang="ru-RU" dirty="0"/>
              <a:t>тракторами — к верхнему отверстию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58022" y="85821"/>
            <a:ext cx="46859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2800" dirty="0" smtClean="0">
                <a:solidFill>
                  <a:srgbClr val="94C600"/>
                </a:solidFill>
              </a:rPr>
              <a:t>  </a:t>
            </a:r>
            <a:r>
              <a:rPr lang="ru-RU" sz="2400" dirty="0" smtClean="0">
                <a:solidFill>
                  <a:srgbClr val="94C600"/>
                </a:solidFill>
              </a:rPr>
              <a:t>Регулировки </a:t>
            </a:r>
            <a:r>
              <a:rPr lang="ru-RU" sz="2400" dirty="0">
                <a:solidFill>
                  <a:srgbClr val="94C600"/>
                </a:solidFill>
              </a:rPr>
              <a:t>КСФ-2.1</a:t>
            </a:r>
          </a:p>
        </p:txBody>
      </p:sp>
    </p:spTree>
    <p:extLst>
      <p:ext uri="{BB962C8B-B14F-4D97-AF65-F5344CB8AC3E}">
        <p14:creationId xmlns:p14="http://schemas.microsoft.com/office/powerpoint/2010/main" val="210963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2696"/>
            <a:ext cx="8280920" cy="5760640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ru-RU" b="1" dirty="0">
                <a:solidFill>
                  <a:srgbClr val="7030A0"/>
                </a:solidFill>
              </a:rPr>
              <a:t>Регулировка наклона режущего аппарата.</a:t>
            </a:r>
          </a:p>
          <a:p>
            <a:pPr marL="68580" indent="0">
              <a:buNone/>
            </a:pPr>
            <a:endParaRPr lang="ru-RU" dirty="0"/>
          </a:p>
          <a:p>
            <a:pPr marL="68580" indent="0">
              <a:buNone/>
            </a:pPr>
            <a:r>
              <a:rPr lang="ru-RU" dirty="0"/>
              <a:t>При </a:t>
            </a:r>
            <a:r>
              <a:rPr lang="ru-RU" dirty="0" smtClean="0"/>
              <a:t>скашивании </a:t>
            </a:r>
            <a:r>
              <a:rPr lang="ru-RU" dirty="0"/>
              <a:t>растений на неровной поверхности почвы во избежание зарывания пальцев в землю режущий аппарат наклоняют назад. При полеглом травостое режущий аппарат </a:t>
            </a:r>
            <a:r>
              <a:rPr lang="ru-RU" dirty="0" smtClean="0"/>
              <a:t>наклоняют </a:t>
            </a:r>
            <a:r>
              <a:rPr lang="ru-RU" dirty="0"/>
              <a:t>вперед, чтобы пальцы не приминали траву, а поднимали ее. Наклон режущего аппарата производят поворотом </a:t>
            </a:r>
            <a:r>
              <a:rPr lang="ru-RU" dirty="0" smtClean="0"/>
              <a:t>шарнира </a:t>
            </a:r>
            <a:r>
              <a:rPr lang="ru-RU" dirty="0"/>
              <a:t>относительно тяговой штанги.</a:t>
            </a:r>
          </a:p>
          <a:p>
            <a:pPr marL="68580" indent="0">
              <a:buNone/>
            </a:pPr>
            <a:endParaRPr lang="ru-RU" dirty="0"/>
          </a:p>
          <a:p>
            <a:pPr marL="68580" indent="0">
              <a:buNone/>
            </a:pPr>
            <a:r>
              <a:rPr lang="ru-RU" b="1" dirty="0">
                <a:solidFill>
                  <a:srgbClr val="7030A0"/>
                </a:solidFill>
              </a:rPr>
              <a:t>Регулировка высоты среза травы.</a:t>
            </a:r>
          </a:p>
          <a:p>
            <a:pPr marL="68580" indent="0">
              <a:buNone/>
            </a:pPr>
            <a:endParaRPr lang="ru-RU" dirty="0"/>
          </a:p>
          <a:p>
            <a:pPr marL="68580" indent="0">
              <a:buNone/>
            </a:pPr>
            <a:r>
              <a:rPr lang="ru-RU" dirty="0" smtClean="0"/>
              <a:t>Высоту </a:t>
            </a:r>
            <a:r>
              <a:rPr lang="ru-RU" dirty="0"/>
              <a:t>среза в </a:t>
            </a:r>
            <a:r>
              <a:rPr lang="ru-RU" dirty="0" smtClean="0"/>
              <a:t>пределах </a:t>
            </a:r>
            <a:r>
              <a:rPr lang="ru-RU" dirty="0"/>
              <a:t>5 ... 7 см устанавливают перестановкой полозков </a:t>
            </a:r>
            <a:r>
              <a:rPr lang="ru-RU" dirty="0" smtClean="0"/>
              <a:t>внутреннего </a:t>
            </a:r>
            <a:r>
              <a:rPr lang="ru-RU" dirty="0"/>
              <a:t>и внешнего башмаков. При регулировке учитывают агротехнические требования к высоте скашивания и состояние поверхности почвы.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58022" y="85821"/>
            <a:ext cx="46859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2800" dirty="0" smtClean="0">
                <a:solidFill>
                  <a:srgbClr val="94C600"/>
                </a:solidFill>
              </a:rPr>
              <a:t>  </a:t>
            </a:r>
            <a:r>
              <a:rPr lang="ru-RU" sz="2400" dirty="0" smtClean="0">
                <a:solidFill>
                  <a:srgbClr val="94C600"/>
                </a:solidFill>
              </a:rPr>
              <a:t>Регулировки </a:t>
            </a:r>
            <a:r>
              <a:rPr lang="ru-RU" sz="2400" dirty="0">
                <a:solidFill>
                  <a:srgbClr val="94C600"/>
                </a:solidFill>
              </a:rPr>
              <a:t>КСФ-2.1</a:t>
            </a:r>
          </a:p>
        </p:txBody>
      </p:sp>
    </p:spTree>
    <p:extLst>
      <p:ext uri="{BB962C8B-B14F-4D97-AF65-F5344CB8AC3E}">
        <p14:creationId xmlns:p14="http://schemas.microsoft.com/office/powerpoint/2010/main" val="242060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25704"/>
            <a:ext cx="3384376" cy="5418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</a:t>
            </a:r>
            <a:r>
              <a:rPr lang="ru-RU" sz="2700" dirty="0" smtClean="0"/>
              <a:t>Принцип работы 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08912" cy="5139933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ru-RU" sz="3000" dirty="0">
                <a:solidFill>
                  <a:srgbClr val="FF0000"/>
                </a:solidFill>
              </a:rPr>
              <a:t>Принцип работы </a:t>
            </a:r>
            <a:r>
              <a:rPr lang="ru-RU" sz="3000" dirty="0"/>
              <a:t>сегментной косилки основан на встречно-поступательном движении режущих сегментов верхнего и нижнего ножей. С этой целью крутящий момент от вала отбора мощности двигателя (ВОМ) через коническую передачу передаётся в приводную коробку, где при помощи эксцентрикового механизма преобразуется в возвратно-поступательное движение приводного рычага сегментной косилки.</a:t>
            </a:r>
          </a:p>
        </p:txBody>
      </p:sp>
      <p:pic>
        <p:nvPicPr>
          <p:cNvPr id="10242" name="Picture 2" descr="D:\Desktop\d90b59_5422657a3dcc44218605f034855907b4_mv2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661248"/>
            <a:ext cx="808484" cy="80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71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25704"/>
            <a:ext cx="2376382" cy="5418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КРН-2.1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 descr="D:\Desktop\unnam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8064896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96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25704"/>
            <a:ext cx="3857652" cy="541864"/>
          </a:xfrm>
        </p:spPr>
        <p:txBody>
          <a:bodyPr>
            <a:noAutofit/>
          </a:bodyPr>
          <a:lstStyle/>
          <a:p>
            <a:r>
              <a:rPr lang="ru-RU" sz="2800" dirty="0" smtClean="0"/>
              <a:t>Устройство  КРН-2.1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861048"/>
            <a:ext cx="8208912" cy="2664296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dirty="0">
                <a:solidFill>
                  <a:srgbClr val="7030A0"/>
                </a:solidFill>
              </a:rPr>
              <a:t>1-тяговый предохранитель; </a:t>
            </a:r>
            <a:r>
              <a:rPr lang="ru-RU" dirty="0"/>
              <a:t>2-</a:t>
            </a:r>
            <a:r>
              <a:rPr lang="ru-RU" dirty="0">
                <a:solidFill>
                  <a:srgbClr val="7030A0"/>
                </a:solidFill>
              </a:rPr>
              <a:t>стойка</a:t>
            </a:r>
            <a:r>
              <a:rPr lang="ru-RU" dirty="0"/>
              <a:t>; 3-</a:t>
            </a:r>
            <a:r>
              <a:rPr lang="ru-RU" dirty="0">
                <a:solidFill>
                  <a:srgbClr val="7030A0"/>
                </a:solidFill>
              </a:rPr>
              <a:t>подрамник; </a:t>
            </a:r>
            <a:r>
              <a:rPr lang="ru-RU" dirty="0"/>
              <a:t>4-</a:t>
            </a:r>
            <a:r>
              <a:rPr lang="ru-RU" dirty="0">
                <a:solidFill>
                  <a:srgbClr val="7030A0"/>
                </a:solidFill>
              </a:rPr>
              <a:t>цапфа; 5-основа с рабочими узлами;</a:t>
            </a:r>
            <a:r>
              <a:rPr lang="ru-RU" dirty="0"/>
              <a:t>6-</a:t>
            </a:r>
            <a:r>
              <a:rPr lang="ru-RU" dirty="0">
                <a:solidFill>
                  <a:srgbClr val="7030A0"/>
                </a:solidFill>
              </a:rPr>
              <a:t>пластинчатые ножи; </a:t>
            </a:r>
            <a:r>
              <a:rPr lang="ru-RU" dirty="0"/>
              <a:t>7-</a:t>
            </a:r>
            <a:r>
              <a:rPr lang="ru-RU" dirty="0">
                <a:solidFill>
                  <a:srgbClr val="7030A0"/>
                </a:solidFill>
              </a:rPr>
              <a:t>роторные диски; 8-полевой делитель;</a:t>
            </a:r>
            <a:r>
              <a:rPr lang="ru-RU" dirty="0"/>
              <a:t>9-</a:t>
            </a:r>
            <a:r>
              <a:rPr lang="ru-RU" dirty="0">
                <a:solidFill>
                  <a:srgbClr val="7030A0"/>
                </a:solidFill>
              </a:rPr>
              <a:t>защитное ограждение; </a:t>
            </a:r>
            <a:r>
              <a:rPr lang="ru-RU" dirty="0"/>
              <a:t>10-</a:t>
            </a:r>
            <a:r>
              <a:rPr lang="ru-RU" dirty="0">
                <a:solidFill>
                  <a:srgbClr val="7030A0"/>
                </a:solidFill>
              </a:rPr>
              <a:t>крепление для рамы с рабочими узлами; </a:t>
            </a:r>
            <a:r>
              <a:rPr lang="ru-RU" dirty="0"/>
              <a:t>11-</a:t>
            </a:r>
            <a:r>
              <a:rPr lang="ru-RU" dirty="0">
                <a:solidFill>
                  <a:srgbClr val="7030A0"/>
                </a:solidFill>
              </a:rPr>
              <a:t>подвеска; </a:t>
            </a:r>
            <a:r>
              <a:rPr lang="ru-RU" dirty="0"/>
              <a:t>12-</a:t>
            </a:r>
            <a:r>
              <a:rPr lang="ru-RU" dirty="0">
                <a:solidFill>
                  <a:srgbClr val="7030A0"/>
                </a:solidFill>
              </a:rPr>
              <a:t>ось; </a:t>
            </a:r>
            <a:r>
              <a:rPr lang="ru-RU" dirty="0"/>
              <a:t>13-</a:t>
            </a:r>
            <a:r>
              <a:rPr lang="ru-RU" dirty="0">
                <a:solidFill>
                  <a:srgbClr val="7030A0"/>
                </a:solidFill>
              </a:rPr>
              <a:t>рама </a:t>
            </a:r>
            <a:r>
              <a:rPr lang="ru-RU" dirty="0" smtClean="0">
                <a:solidFill>
                  <a:srgbClr val="7030A0"/>
                </a:solidFill>
              </a:rPr>
              <a:t>навески.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8194" name="Picture 2" descr="D:\Desktop\kosilka-rotacionnaja-krn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712879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71059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2696"/>
            <a:ext cx="8280920" cy="5760640"/>
          </a:xfrm>
        </p:spPr>
        <p:txBody>
          <a:bodyPr>
            <a:normAutofit fontScale="85000" lnSpcReduction="10000"/>
          </a:bodyPr>
          <a:lstStyle/>
          <a:p>
            <a:pPr marL="6858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Регулировка </a:t>
            </a:r>
            <a:r>
              <a:rPr lang="ru-RU" b="1" dirty="0">
                <a:solidFill>
                  <a:srgbClr val="7030A0"/>
                </a:solidFill>
              </a:rPr>
              <a:t>конического зацепления редуктора </a:t>
            </a:r>
            <a:endParaRPr lang="ru-RU" b="1" dirty="0" smtClean="0">
              <a:solidFill>
                <a:srgbClr val="7030A0"/>
              </a:solidFill>
            </a:endParaRPr>
          </a:p>
          <a:p>
            <a:pPr marL="6858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режущего </a:t>
            </a:r>
            <a:r>
              <a:rPr lang="ru-RU" b="1" dirty="0">
                <a:solidFill>
                  <a:srgbClr val="7030A0"/>
                </a:solidFill>
              </a:rPr>
              <a:t>аппарата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</a:p>
          <a:p>
            <a:pPr marL="68580" indent="0">
              <a:buNone/>
            </a:pPr>
            <a:r>
              <a:rPr lang="ru-RU" dirty="0" smtClean="0"/>
              <a:t>Происходит </a:t>
            </a:r>
            <a:r>
              <a:rPr lang="ru-RU" dirty="0"/>
              <a:t>посредством использования специальных регулировочных прокладок. В этом случае, зазор в сцеплении должен составлять от 0,12 до 0,55 миллиметров</a:t>
            </a:r>
            <a:r>
              <a:rPr lang="ru-RU" dirty="0" smtClean="0"/>
              <a:t>.</a:t>
            </a:r>
          </a:p>
          <a:p>
            <a:pPr marL="6858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Регулировка </a:t>
            </a:r>
            <a:r>
              <a:rPr lang="ru-RU" b="1" dirty="0">
                <a:solidFill>
                  <a:srgbClr val="7030A0"/>
                </a:solidFill>
              </a:rPr>
              <a:t>клиноременной передачи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</a:p>
          <a:p>
            <a:pPr marL="68580" indent="0">
              <a:buNone/>
            </a:pPr>
            <a:r>
              <a:rPr lang="ru-RU" dirty="0" smtClean="0"/>
              <a:t>Посредством </a:t>
            </a:r>
            <a:r>
              <a:rPr lang="ru-RU" dirty="0" err="1"/>
              <a:t>натяжника</a:t>
            </a:r>
            <a:r>
              <a:rPr lang="ru-RU" dirty="0"/>
              <a:t> нужно выполнить натяжение клиновых ремней. Пружина при помощи гаек затягивается непосредственно до соприкосновения ее витков. Во второй раз производить затягивание необходимо в том случае, когда зазор промежду витками будет увеличен до 3-х миллиметров. Оба шкива — ведущий и ведомый обязательно должны быть в одной плоскости. Расположить их таким образом можно использовав регулировочные шайбы. Их ставят промежду корпусом и стойками кронштейна. При этом размеры А и Б не должны отличаться более чем на 3 миллиметра. По окончании регулировки установленные шайбы должны будут заполнить все имеющиеся зазоры между корпусами и кронштейном.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58022" y="85821"/>
            <a:ext cx="46859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2800" dirty="0" smtClean="0">
                <a:solidFill>
                  <a:srgbClr val="94C600"/>
                </a:solidFill>
              </a:rPr>
              <a:t>  </a:t>
            </a:r>
            <a:r>
              <a:rPr lang="ru-RU" sz="2400" dirty="0" smtClean="0">
                <a:solidFill>
                  <a:srgbClr val="94C600"/>
                </a:solidFill>
              </a:rPr>
              <a:t>Регулировки Крн-2.1</a:t>
            </a:r>
            <a:endParaRPr lang="ru-RU" sz="2400" dirty="0">
              <a:solidFill>
                <a:srgbClr val="94C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82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2696"/>
            <a:ext cx="8280920" cy="5760640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ru-RU" b="1" dirty="0">
                <a:solidFill>
                  <a:srgbClr val="7030A0"/>
                </a:solidFill>
              </a:rPr>
              <a:t>Регулировка тягового предохранителя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</a:p>
          <a:p>
            <a:pPr marL="68580" indent="0">
              <a:buNone/>
            </a:pPr>
            <a:endParaRPr lang="ru-RU" b="1" dirty="0" smtClean="0">
              <a:solidFill>
                <a:srgbClr val="7030A0"/>
              </a:solidFill>
            </a:endParaRPr>
          </a:p>
          <a:p>
            <a:pPr marL="6858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Эта </a:t>
            </a:r>
            <a:r>
              <a:rPr lang="ru-RU" dirty="0"/>
              <a:t>операция выполняется посредством гаек. </a:t>
            </a:r>
            <a:r>
              <a:rPr lang="ru-RU" dirty="0" smtClean="0"/>
              <a:t>Следует обратить </a:t>
            </a:r>
            <a:r>
              <a:rPr lang="ru-RU" dirty="0"/>
              <a:t>внимание, что предохранитель должен будет сработать при оказании воздействия на середину режущего аппарата силой около 3000 Ньютонов</a:t>
            </a:r>
            <a:r>
              <a:rPr lang="ru-RU" dirty="0" smtClean="0"/>
              <a:t>.</a:t>
            </a:r>
          </a:p>
          <a:p>
            <a:pPr marL="6858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Регулировка </a:t>
            </a:r>
            <a:r>
              <a:rPr lang="ru-RU" b="1" dirty="0">
                <a:solidFill>
                  <a:srgbClr val="7030A0"/>
                </a:solidFill>
              </a:rPr>
              <a:t>уравновешивающего механизма режущего аппарата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</a:p>
          <a:p>
            <a:pPr marL="68580" indent="0">
              <a:buNone/>
            </a:pPr>
            <a:endParaRPr lang="ru-RU" b="1" dirty="0" smtClean="0">
              <a:solidFill>
                <a:srgbClr val="7030A0"/>
              </a:solidFill>
            </a:endParaRPr>
          </a:p>
          <a:p>
            <a:pPr marL="68580" indent="0">
              <a:buNone/>
            </a:pPr>
            <a:r>
              <a:rPr lang="ru-RU" dirty="0" smtClean="0"/>
              <a:t>Выполнить </a:t>
            </a:r>
            <a:r>
              <a:rPr lang="ru-RU" dirty="0"/>
              <a:t>этот этап можно при помощи натяжных болтов. При этом, очень важно произвести замеры давления, оказываемого на землю. Внешний башмак не должен оказывать давление силой выше 300 Ньютонов, а внутренний не более 900 Ньютонов. Кроме того, регулирование механизма уравновешения будет нарушено, если оси будут отклонены от положения на 485 миллиметров.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58022" y="85821"/>
            <a:ext cx="46859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2800" dirty="0" smtClean="0">
                <a:solidFill>
                  <a:srgbClr val="94C600"/>
                </a:solidFill>
              </a:rPr>
              <a:t>  </a:t>
            </a:r>
            <a:r>
              <a:rPr lang="ru-RU" sz="2400" dirty="0" smtClean="0">
                <a:solidFill>
                  <a:srgbClr val="94C600"/>
                </a:solidFill>
              </a:rPr>
              <a:t>Регулировки Крн-2.1</a:t>
            </a:r>
            <a:endParaRPr lang="ru-RU" sz="2400" dirty="0">
              <a:solidFill>
                <a:srgbClr val="94C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5839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25704"/>
            <a:ext cx="3384376" cy="5418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</a:t>
            </a:r>
            <a:r>
              <a:rPr lang="ru-RU" sz="2700" dirty="0" smtClean="0"/>
              <a:t>Принцип работы 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08912" cy="5139933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ru-RU" sz="3000" dirty="0">
                <a:solidFill>
                  <a:srgbClr val="FF0000"/>
                </a:solidFill>
              </a:rPr>
              <a:t>Принцип работы </a:t>
            </a:r>
            <a:r>
              <a:rPr lang="ru-RU" sz="3000" dirty="0"/>
              <a:t>роторной косилки состоит в производстве вращательных движений в роторе, имеющего круглую </a:t>
            </a:r>
            <a:r>
              <a:rPr lang="ru-RU" sz="3000" dirty="0" smtClean="0"/>
              <a:t>форму. Скашивание </a:t>
            </a:r>
            <a:r>
              <a:rPr lang="ru-RU" sz="3000" dirty="0"/>
              <a:t>происходит с помощью вращения заостренных дисков-ножей, закрепленных на опорном колесе.</a:t>
            </a:r>
          </a:p>
          <a:p>
            <a:pPr marL="68580" indent="0">
              <a:buNone/>
            </a:pPr>
            <a:endParaRPr lang="ru-RU" sz="3000" dirty="0"/>
          </a:p>
        </p:txBody>
      </p:sp>
      <p:pic>
        <p:nvPicPr>
          <p:cNvPr id="9218" name="Picture 2" descr="D:\Desktop\f1fb4f0211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77072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38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0"/>
            <a:ext cx="4968670" cy="573687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 Контроль качества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08912" cy="5832648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4000" dirty="0" smtClean="0"/>
              <a:t>Контроль качества проводится в соответствии со всеми техническими и </a:t>
            </a:r>
            <a:r>
              <a:rPr lang="ru-RU" sz="4000" dirty="0"/>
              <a:t>а</a:t>
            </a:r>
            <a:r>
              <a:rPr lang="ru-RU" sz="4000" dirty="0" smtClean="0"/>
              <a:t>гротехническими требованиями, выполнение которых на прямую позволяет добиться максимальной производительности от косилок.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3718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rgbClr val="DB77BE"/>
            </a:gs>
            <a:gs pos="100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796" y="3651567"/>
            <a:ext cx="1455420" cy="853440"/>
          </a:xfrm>
        </p:spPr>
      </p:pic>
      <p:pic>
        <p:nvPicPr>
          <p:cNvPr id="11267" name="Picture 3" descr="D:\Desktop\downloa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708920"/>
            <a:ext cx="2728913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D:\Desktop\67951524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08912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D:\Desktop\918016937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258" y="3789040"/>
            <a:ext cx="381642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82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Содержание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988840"/>
            <a:ext cx="7704856" cy="350897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2800" dirty="0" smtClean="0"/>
              <a:t>1.Назначение,классификация и агротехнические требования.</a:t>
            </a:r>
          </a:p>
          <a:p>
            <a:pPr marL="68580" indent="0">
              <a:buNone/>
            </a:pPr>
            <a:r>
              <a:rPr lang="ru-RU" sz="2800" dirty="0" smtClean="0"/>
              <a:t>2.Конструкция и регулировки косилок</a:t>
            </a:r>
          </a:p>
          <a:p>
            <a:pPr marL="6858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 2.1 Косилка КРН-2.1</a:t>
            </a:r>
          </a:p>
          <a:p>
            <a:pPr marL="68580" indent="0">
              <a:buNone/>
            </a:pPr>
            <a:r>
              <a:rPr lang="ru-RU" sz="2800" dirty="0" smtClean="0"/>
              <a:t>    2.2 Косилка КСФ-2.1</a:t>
            </a:r>
          </a:p>
          <a:p>
            <a:pPr marL="68580" indent="0">
              <a:buNone/>
            </a:pPr>
            <a:r>
              <a:rPr lang="ru-RU" sz="2800" dirty="0"/>
              <a:t>3</a:t>
            </a:r>
            <a:r>
              <a:rPr lang="ru-RU" sz="2800" dirty="0" smtClean="0"/>
              <a:t>.Контроль качества работы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725144"/>
            <a:ext cx="1524000" cy="174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1673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-99392"/>
            <a:ext cx="3352218" cy="7578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НАЗНАЧЕНИЕ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3240476" cy="5976664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dirty="0">
                <a:solidFill>
                  <a:srgbClr val="FF0000"/>
                </a:solidFill>
              </a:rPr>
              <a:t>Косилка</a:t>
            </a:r>
            <a:r>
              <a:rPr lang="ru-RU" dirty="0"/>
              <a:t> — сельскохозяйственная машина, использующаяся для срезания травы на придорожных территориях и сельскохозяйственных угодьях (для </a:t>
            </a:r>
            <a:r>
              <a:rPr lang="ru-RU" dirty="0" smtClean="0"/>
              <a:t>сенокоса). </a:t>
            </a:r>
            <a:r>
              <a:rPr lang="ru-RU" dirty="0" err="1"/>
              <a:t>Агрегатируется</a:t>
            </a:r>
            <a:r>
              <a:rPr lang="ru-RU" dirty="0"/>
              <a:t> </a:t>
            </a:r>
            <a:r>
              <a:rPr lang="ru-RU" dirty="0" smtClean="0"/>
              <a:t> с </a:t>
            </a:r>
            <a:r>
              <a:rPr lang="ru-RU" dirty="0" err="1" smtClean="0"/>
              <a:t>энергосредством</a:t>
            </a:r>
            <a:r>
              <a:rPr lang="ru-RU" dirty="0" smtClean="0"/>
              <a:t> (трактором или самоходным шасси). </a:t>
            </a:r>
            <a:endParaRPr lang="ru-RU" dirty="0"/>
          </a:p>
        </p:txBody>
      </p:sp>
      <p:pic>
        <p:nvPicPr>
          <p:cNvPr id="1027" name="Picture 3" descr="D:\Desktop\Zürich_-_Leimbach_2010-09-10_15-46-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708920"/>
            <a:ext cx="5075984" cy="382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742806"/>
            <a:ext cx="2376264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Desktop\ima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126" y="866631"/>
            <a:ext cx="207732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4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-522960"/>
            <a:ext cx="3672408" cy="104592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  Классификация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92696"/>
            <a:ext cx="8064896" cy="5688632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ru-RU" sz="1400" dirty="0">
                <a:solidFill>
                  <a:schemeClr val="tx1"/>
                </a:solidFill>
              </a:rPr>
              <a:t>По принципу действия (по типу режущего аппарата</a:t>
            </a:r>
            <a:r>
              <a:rPr lang="ru-RU" sz="1400" dirty="0" smtClean="0">
                <a:solidFill>
                  <a:schemeClr val="tx1"/>
                </a:solidFill>
              </a:rPr>
              <a:t>):</a:t>
            </a:r>
            <a:endParaRPr lang="ru-RU" sz="1400" dirty="0">
              <a:solidFill>
                <a:schemeClr val="tx1"/>
              </a:solidFill>
            </a:endParaRPr>
          </a:p>
          <a:p>
            <a:pPr marL="68580" indent="0">
              <a:buNone/>
            </a:pPr>
            <a:r>
              <a:rPr lang="ru-RU" sz="1400" dirty="0">
                <a:solidFill>
                  <a:srgbClr val="7030A0"/>
                </a:solidFill>
              </a:rPr>
              <a:t>косилки </a:t>
            </a:r>
            <a:r>
              <a:rPr lang="ru-RU" sz="1400" dirty="0" smtClean="0">
                <a:solidFill>
                  <a:srgbClr val="7030A0"/>
                </a:solidFill>
              </a:rPr>
              <a:t>роторные( </a:t>
            </a:r>
            <a:r>
              <a:rPr lang="ru-RU" sz="1400" dirty="0">
                <a:solidFill>
                  <a:srgbClr val="7030A0"/>
                </a:solidFill>
              </a:rPr>
              <a:t>роторные косилки подразделяются на дисковые и </a:t>
            </a:r>
            <a:r>
              <a:rPr lang="ru-RU" sz="1400" dirty="0" smtClean="0">
                <a:solidFill>
                  <a:srgbClr val="7030A0"/>
                </a:solidFill>
              </a:rPr>
              <a:t>барабанные);</a:t>
            </a:r>
            <a:endParaRPr lang="ru-RU" sz="1400" dirty="0">
              <a:solidFill>
                <a:srgbClr val="7030A0"/>
              </a:solidFill>
            </a:endParaRPr>
          </a:p>
          <a:p>
            <a:pPr marL="68580" indent="0">
              <a:buNone/>
            </a:pPr>
            <a:r>
              <a:rPr lang="ru-RU" sz="1400" dirty="0">
                <a:solidFill>
                  <a:srgbClr val="7030A0"/>
                </a:solidFill>
              </a:rPr>
              <a:t>косилки сегментные </a:t>
            </a:r>
            <a:r>
              <a:rPr lang="ru-RU" sz="1400" dirty="0" smtClean="0">
                <a:solidFill>
                  <a:srgbClr val="7030A0"/>
                </a:solidFill>
              </a:rPr>
              <a:t>на </a:t>
            </a:r>
            <a:r>
              <a:rPr lang="ru-RU" sz="1400" dirty="0">
                <a:solidFill>
                  <a:srgbClr val="7030A0"/>
                </a:solidFill>
              </a:rPr>
              <a:t>сегментно-пальцевые и сегментно-</a:t>
            </a:r>
            <a:r>
              <a:rPr lang="ru-RU" sz="1400" dirty="0" err="1">
                <a:solidFill>
                  <a:srgbClr val="7030A0"/>
                </a:solidFill>
              </a:rPr>
              <a:t>беспальцевые</a:t>
            </a:r>
            <a:r>
              <a:rPr lang="ru-RU" sz="1400" dirty="0">
                <a:solidFill>
                  <a:srgbClr val="7030A0"/>
                </a:solidFill>
              </a:rPr>
              <a:t>.</a:t>
            </a:r>
          </a:p>
          <a:p>
            <a:pPr marL="68580" indent="0">
              <a:buNone/>
            </a:pPr>
            <a:r>
              <a:rPr lang="ru-RU" sz="1400" dirty="0" smtClean="0">
                <a:solidFill>
                  <a:srgbClr val="7030A0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По особенностям присоединения к трактору</a:t>
            </a:r>
            <a:r>
              <a:rPr lang="ru-RU" sz="1400" dirty="0" smtClean="0">
                <a:solidFill>
                  <a:schemeClr val="tx1"/>
                </a:solidFill>
              </a:rPr>
              <a:t>:</a:t>
            </a:r>
            <a:endParaRPr lang="ru-RU" sz="1400" dirty="0">
              <a:solidFill>
                <a:schemeClr val="tx1"/>
              </a:solidFill>
            </a:endParaRPr>
          </a:p>
          <a:p>
            <a:pPr marL="68580" indent="0">
              <a:buNone/>
            </a:pPr>
            <a:r>
              <a:rPr lang="ru-RU" sz="1400" dirty="0">
                <a:solidFill>
                  <a:srgbClr val="7030A0"/>
                </a:solidFill>
              </a:rPr>
              <a:t>косилки </a:t>
            </a:r>
            <a:r>
              <a:rPr lang="ru-RU" sz="1400" dirty="0" smtClean="0">
                <a:solidFill>
                  <a:srgbClr val="7030A0"/>
                </a:solidFill>
              </a:rPr>
              <a:t>прицепные;</a:t>
            </a:r>
            <a:endParaRPr lang="ru-RU" sz="1400" dirty="0">
              <a:solidFill>
                <a:srgbClr val="7030A0"/>
              </a:solidFill>
            </a:endParaRPr>
          </a:p>
          <a:p>
            <a:pPr marL="68580" indent="0">
              <a:buNone/>
            </a:pPr>
            <a:r>
              <a:rPr lang="ru-RU" sz="1400" dirty="0">
                <a:solidFill>
                  <a:srgbClr val="7030A0"/>
                </a:solidFill>
              </a:rPr>
              <a:t>косилки полунавесные </a:t>
            </a:r>
            <a:r>
              <a:rPr lang="ru-RU" sz="1400" dirty="0" smtClean="0">
                <a:solidFill>
                  <a:srgbClr val="7030A0"/>
                </a:solidFill>
              </a:rPr>
              <a:t>косилки </a:t>
            </a:r>
            <a:r>
              <a:rPr lang="ru-RU" sz="1400" dirty="0">
                <a:solidFill>
                  <a:srgbClr val="7030A0"/>
                </a:solidFill>
              </a:rPr>
              <a:t>навесные – это преимущественно фронтальное оборудование, пригодное для площадей любого размера и конфигурации.</a:t>
            </a:r>
          </a:p>
          <a:p>
            <a:pPr marL="68580" indent="0">
              <a:buNone/>
            </a:pPr>
            <a:r>
              <a:rPr lang="ru-RU" sz="1400" dirty="0" smtClean="0">
                <a:solidFill>
                  <a:srgbClr val="7030A0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По месту нахождения ножевой части</a:t>
            </a:r>
            <a:r>
              <a:rPr lang="ru-RU" sz="1400" dirty="0" smtClean="0">
                <a:solidFill>
                  <a:srgbClr val="7030A0"/>
                </a:solidFill>
              </a:rPr>
              <a:t>:</a:t>
            </a:r>
            <a:endParaRPr lang="ru-RU" sz="1400" dirty="0">
              <a:solidFill>
                <a:srgbClr val="7030A0"/>
              </a:solidFill>
            </a:endParaRPr>
          </a:p>
          <a:p>
            <a:pPr marL="68580" indent="0">
              <a:buNone/>
            </a:pPr>
            <a:r>
              <a:rPr lang="ru-RU" sz="1400" dirty="0">
                <a:solidFill>
                  <a:srgbClr val="7030A0"/>
                </a:solidFill>
              </a:rPr>
              <a:t>косилки с передними лезвиями;</a:t>
            </a:r>
          </a:p>
          <a:p>
            <a:pPr marL="68580" indent="0">
              <a:buNone/>
            </a:pPr>
            <a:r>
              <a:rPr lang="ru-RU" sz="1400" dirty="0">
                <a:solidFill>
                  <a:srgbClr val="7030A0"/>
                </a:solidFill>
              </a:rPr>
              <a:t>косилки с задними лезвиями;</a:t>
            </a:r>
          </a:p>
          <a:p>
            <a:pPr marL="68580" indent="0">
              <a:buNone/>
            </a:pPr>
            <a:r>
              <a:rPr lang="ru-RU" sz="1400" dirty="0">
                <a:solidFill>
                  <a:srgbClr val="7030A0"/>
                </a:solidFill>
              </a:rPr>
              <a:t>косилки с боковыми лезвиями.</a:t>
            </a:r>
          </a:p>
          <a:p>
            <a:pPr marL="68580" indent="0">
              <a:buNone/>
            </a:pPr>
            <a:r>
              <a:rPr lang="ru-RU" sz="1400" dirty="0">
                <a:solidFill>
                  <a:srgbClr val="7030A0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По </a:t>
            </a:r>
            <a:r>
              <a:rPr lang="ru-RU" sz="1400" dirty="0">
                <a:solidFill>
                  <a:schemeClr val="tx1"/>
                </a:solidFill>
              </a:rPr>
              <a:t>технологии кошения</a:t>
            </a:r>
            <a:r>
              <a:rPr lang="ru-RU" sz="1400" dirty="0" smtClean="0">
                <a:solidFill>
                  <a:schemeClr val="tx1"/>
                </a:solidFill>
              </a:rPr>
              <a:t>:</a:t>
            </a:r>
            <a:endParaRPr lang="ru-RU" sz="1400" dirty="0">
              <a:solidFill>
                <a:schemeClr val="tx1"/>
              </a:solidFill>
            </a:endParaRPr>
          </a:p>
          <a:p>
            <a:pPr marL="68580" indent="0">
              <a:buNone/>
            </a:pPr>
            <a:r>
              <a:rPr lang="ru-RU" sz="1400" dirty="0">
                <a:solidFill>
                  <a:srgbClr val="7030A0"/>
                </a:solidFill>
              </a:rPr>
              <a:t>косилки, только срезающие травяную массу;</a:t>
            </a:r>
          </a:p>
          <a:p>
            <a:pPr marL="68580" indent="0">
              <a:buNone/>
            </a:pPr>
            <a:r>
              <a:rPr lang="ru-RU" sz="1400" dirty="0">
                <a:solidFill>
                  <a:srgbClr val="7030A0"/>
                </a:solidFill>
              </a:rPr>
              <a:t>косилки-</a:t>
            </a:r>
            <a:r>
              <a:rPr lang="ru-RU" sz="1400" dirty="0" err="1">
                <a:solidFill>
                  <a:srgbClr val="7030A0"/>
                </a:solidFill>
              </a:rPr>
              <a:t>измельчители</a:t>
            </a:r>
            <a:r>
              <a:rPr lang="ru-RU" sz="1400" dirty="0">
                <a:solidFill>
                  <a:srgbClr val="7030A0"/>
                </a:solidFill>
              </a:rPr>
              <a:t> – превращают </a:t>
            </a:r>
            <a:r>
              <a:rPr lang="ru-RU" sz="1400" dirty="0" err="1">
                <a:solidFill>
                  <a:srgbClr val="7030A0"/>
                </a:solidFill>
              </a:rPr>
              <a:t>сеноматериал</a:t>
            </a:r>
            <a:r>
              <a:rPr lang="ru-RU" sz="1400" dirty="0">
                <a:solidFill>
                  <a:srgbClr val="7030A0"/>
                </a:solidFill>
              </a:rPr>
              <a:t> в мульчу;</a:t>
            </a:r>
          </a:p>
          <a:p>
            <a:pPr marL="68580" indent="0">
              <a:buNone/>
            </a:pPr>
            <a:r>
              <a:rPr lang="ru-RU" sz="1400" dirty="0" err="1">
                <a:solidFill>
                  <a:srgbClr val="7030A0"/>
                </a:solidFill>
              </a:rPr>
              <a:t>валкующие</a:t>
            </a:r>
            <a:r>
              <a:rPr lang="ru-RU" sz="1400" dirty="0">
                <a:solidFill>
                  <a:srgbClr val="7030A0"/>
                </a:solidFill>
              </a:rPr>
              <a:t> косилки.</a:t>
            </a:r>
          </a:p>
          <a:p>
            <a:pPr marL="68580" indent="0">
              <a:buNone/>
            </a:pPr>
            <a:r>
              <a:rPr lang="ru-RU" sz="1400" dirty="0" smtClean="0">
                <a:solidFill>
                  <a:srgbClr val="7030A0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По типу передачи</a:t>
            </a:r>
            <a:r>
              <a:rPr lang="ru-RU" sz="1400" dirty="0" smtClean="0">
                <a:solidFill>
                  <a:schemeClr val="tx1"/>
                </a:solidFill>
              </a:rPr>
              <a:t>:</a:t>
            </a:r>
            <a:endParaRPr lang="ru-RU" sz="1400" dirty="0">
              <a:solidFill>
                <a:schemeClr val="tx1"/>
              </a:solidFill>
            </a:endParaRPr>
          </a:p>
          <a:p>
            <a:pPr marL="68580" indent="0">
              <a:buNone/>
            </a:pPr>
            <a:r>
              <a:rPr lang="ru-RU" sz="1400" dirty="0">
                <a:solidFill>
                  <a:srgbClr val="7030A0"/>
                </a:solidFill>
              </a:rPr>
              <a:t>косилки с ременной передачей;</a:t>
            </a:r>
          </a:p>
          <a:p>
            <a:pPr marL="68580" indent="0">
              <a:buNone/>
            </a:pPr>
            <a:r>
              <a:rPr lang="ru-RU" sz="1400" dirty="0">
                <a:solidFill>
                  <a:srgbClr val="7030A0"/>
                </a:solidFill>
              </a:rPr>
              <a:t>косилки с конической передачей;</a:t>
            </a:r>
          </a:p>
          <a:p>
            <a:pPr marL="68580" indent="0">
              <a:buNone/>
            </a:pPr>
            <a:r>
              <a:rPr lang="ru-RU" sz="1400" dirty="0">
                <a:solidFill>
                  <a:srgbClr val="7030A0"/>
                </a:solidFill>
              </a:rPr>
              <a:t>косилки </a:t>
            </a:r>
            <a:r>
              <a:rPr lang="ru-RU" sz="1400" dirty="0" err="1">
                <a:solidFill>
                  <a:srgbClr val="7030A0"/>
                </a:solidFill>
              </a:rPr>
              <a:t>зубчатоременные</a:t>
            </a:r>
            <a:r>
              <a:rPr lang="ru-RU" sz="1400" dirty="0">
                <a:solidFill>
                  <a:srgbClr val="7030A0"/>
                </a:solidFill>
              </a:rPr>
              <a:t>;</a:t>
            </a:r>
          </a:p>
          <a:p>
            <a:pPr marL="68580" indent="0">
              <a:buNone/>
            </a:pPr>
            <a:r>
              <a:rPr lang="ru-RU" sz="1400" dirty="0">
                <a:solidFill>
                  <a:srgbClr val="7030A0"/>
                </a:solidFill>
              </a:rPr>
              <a:t>косилки карданные.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581128"/>
            <a:ext cx="2311896" cy="173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6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-571500"/>
            <a:ext cx="4432338" cy="1143000"/>
          </a:xfrm>
        </p:spPr>
        <p:txBody>
          <a:bodyPr/>
          <a:lstStyle/>
          <a:p>
            <a:r>
              <a:rPr lang="ru-RU" dirty="0" smtClean="0"/>
              <a:t>Категории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92696"/>
            <a:ext cx="8136904" cy="5832648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ru-RU" dirty="0" smtClean="0"/>
              <a:t>В настоящее время существуют десятки разновидностей тракторных косилок, начиная от самых элементарных, и заканчивая высокотехнологичными рабочими органами, с электронным управлением и </a:t>
            </a:r>
            <a:r>
              <a:rPr lang="ru-RU" dirty="0" err="1" smtClean="0"/>
              <a:t>противоударными</a:t>
            </a:r>
            <a:r>
              <a:rPr lang="ru-RU" dirty="0" smtClean="0"/>
              <a:t> системами безопасности.</a:t>
            </a:r>
          </a:p>
          <a:p>
            <a:pPr marL="68580" indent="0">
              <a:buNone/>
            </a:pPr>
            <a:r>
              <a:rPr lang="ru-RU" dirty="0" smtClean="0"/>
              <a:t>Таким образом, тракторные косилки разделяются на следующие категории:</a:t>
            </a:r>
          </a:p>
          <a:p>
            <a:pPr marL="6858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-манипуляторная косилка-кусторез (с задним, боковым либо фронтальным размещением стрелы)</a:t>
            </a:r>
          </a:p>
          <a:p>
            <a:pPr marL="6858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-смещаемая косилка с горизонтальным ротором</a:t>
            </a:r>
          </a:p>
          <a:p>
            <a:pPr marL="6858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-косилка боковая дисковая</a:t>
            </a:r>
          </a:p>
          <a:p>
            <a:pPr marL="6858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-универсальный </a:t>
            </a:r>
            <a:r>
              <a:rPr lang="ru-RU" dirty="0" err="1" smtClean="0">
                <a:solidFill>
                  <a:srgbClr val="7030A0"/>
                </a:solidFill>
              </a:rPr>
              <a:t>мульчеровщик</a:t>
            </a:r>
            <a:endParaRPr lang="ru-RU" dirty="0" smtClean="0">
              <a:solidFill>
                <a:srgbClr val="7030A0"/>
              </a:solidFill>
            </a:endParaRPr>
          </a:p>
          <a:p>
            <a:pPr marL="6858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-косилка для </a:t>
            </a:r>
            <a:r>
              <a:rPr lang="ru-RU" dirty="0" err="1" smtClean="0">
                <a:solidFill>
                  <a:srgbClr val="7030A0"/>
                </a:solidFill>
              </a:rPr>
              <a:t>обкоса</a:t>
            </a:r>
            <a:r>
              <a:rPr lang="ru-RU" dirty="0" smtClean="0">
                <a:solidFill>
                  <a:srgbClr val="7030A0"/>
                </a:solidFill>
              </a:rPr>
              <a:t> барьерных ограждений дорог</a:t>
            </a:r>
          </a:p>
          <a:p>
            <a:pPr marL="6858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-косилка на раму погрузчика</a:t>
            </a:r>
          </a:p>
          <a:p>
            <a:pPr marL="6858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-косилка-</a:t>
            </a:r>
            <a:r>
              <a:rPr lang="ru-RU" dirty="0" err="1" smtClean="0">
                <a:solidFill>
                  <a:srgbClr val="7030A0"/>
                </a:solidFill>
              </a:rPr>
              <a:t>плющилка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10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0"/>
            <a:ext cx="4144306" cy="692696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Агротехнические       требования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08912" cy="5904656"/>
          </a:xfrm>
        </p:spPr>
        <p:txBody>
          <a:bodyPr/>
          <a:lstStyle/>
          <a:p>
            <a:pPr marL="68580" indent="0">
              <a:buNone/>
            </a:pPr>
            <a:r>
              <a:rPr lang="ru-RU" dirty="0"/>
              <a:t> </a:t>
            </a:r>
            <a:r>
              <a:rPr lang="ru-RU" sz="2800" dirty="0"/>
              <a:t>Косилки </a:t>
            </a:r>
            <a:r>
              <a:rPr lang="ru-RU" sz="2800" dirty="0">
                <a:solidFill>
                  <a:srgbClr val="FF0000"/>
                </a:solidFill>
              </a:rPr>
              <a:t>должны</a:t>
            </a:r>
            <a:r>
              <a:rPr lang="ru-RU" sz="2800" dirty="0"/>
              <a:t> обеспечивать получение кормов без потерь и высокого качества. Они должны производить: срез естественных трав не выше 6 см и сеянных трав не выше 8 см, укладку скошенной массы в прямолинейные валки, оборачивание валков на половину оборота для просушивания нижних слоев, создавать условия для полного сбора скошенной массы кондиционной влажности.</a:t>
            </a:r>
          </a:p>
          <a:p>
            <a:pPr marL="68580" indent="0">
              <a:buNone/>
            </a:pPr>
            <a:endParaRPr lang="ru-RU" dirty="0"/>
          </a:p>
          <a:p>
            <a:pPr marL="6858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612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-571500"/>
            <a:ext cx="3888432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Конструкция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08912" cy="5832648"/>
          </a:xfrm>
        </p:spPr>
        <p:txBody>
          <a:bodyPr/>
          <a:lstStyle/>
          <a:p>
            <a:pPr marL="6858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Косилка</a:t>
            </a:r>
            <a:r>
              <a:rPr lang="ru-RU" dirty="0" smtClean="0"/>
              <a:t> состоит </a:t>
            </a:r>
            <a:r>
              <a:rPr lang="ru-RU" dirty="0"/>
              <a:t>из следующих частей</a:t>
            </a:r>
            <a:r>
              <a:rPr lang="ru-RU" dirty="0" smtClean="0"/>
              <a:t>:</a:t>
            </a:r>
            <a:endParaRPr lang="ru-RU" dirty="0"/>
          </a:p>
          <a:p>
            <a:pPr marL="68580" indent="0"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-рама</a:t>
            </a:r>
            <a:endParaRPr lang="ru-RU" sz="2000" dirty="0">
              <a:solidFill>
                <a:srgbClr val="7030A0"/>
              </a:solidFill>
            </a:endParaRPr>
          </a:p>
          <a:p>
            <a:pPr marL="68580" indent="0"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-трёхточечная </a:t>
            </a:r>
            <a:r>
              <a:rPr lang="ru-RU" sz="2000" dirty="0">
                <a:solidFill>
                  <a:srgbClr val="7030A0"/>
                </a:solidFill>
              </a:rPr>
              <a:t>система навески на трактор (у </a:t>
            </a:r>
            <a:r>
              <a:rPr lang="ru-RU" sz="2000" dirty="0" smtClean="0">
                <a:solidFill>
                  <a:srgbClr val="7030A0"/>
                </a:solidFill>
              </a:rPr>
              <a:t>-навесных)</a:t>
            </a:r>
            <a:endParaRPr lang="ru-RU" sz="2000" dirty="0">
              <a:solidFill>
                <a:srgbClr val="7030A0"/>
              </a:solidFill>
            </a:endParaRPr>
          </a:p>
          <a:p>
            <a:pPr marL="68580" indent="0"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-режущий аппарат</a:t>
            </a:r>
            <a:endParaRPr lang="ru-RU" sz="2000" dirty="0">
              <a:solidFill>
                <a:srgbClr val="7030A0"/>
              </a:solidFill>
            </a:endParaRPr>
          </a:p>
          <a:p>
            <a:pPr marL="68580" indent="0"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-механизм </a:t>
            </a:r>
            <a:r>
              <a:rPr lang="ru-RU" sz="2000" dirty="0">
                <a:solidFill>
                  <a:srgbClr val="7030A0"/>
                </a:solidFill>
              </a:rPr>
              <a:t>уравновешивания режущего </a:t>
            </a:r>
            <a:r>
              <a:rPr lang="ru-RU" sz="2000" dirty="0" smtClean="0">
                <a:solidFill>
                  <a:srgbClr val="7030A0"/>
                </a:solidFill>
              </a:rPr>
              <a:t>аппарата -привод </a:t>
            </a:r>
            <a:r>
              <a:rPr lang="ru-RU" sz="2000" dirty="0">
                <a:solidFill>
                  <a:srgbClr val="7030A0"/>
                </a:solidFill>
              </a:rPr>
              <a:t>режущего </a:t>
            </a:r>
            <a:r>
              <a:rPr lang="ru-RU" sz="2000" dirty="0" smtClean="0">
                <a:solidFill>
                  <a:srgbClr val="7030A0"/>
                </a:solidFill>
              </a:rPr>
              <a:t>аппарата</a:t>
            </a:r>
            <a:endParaRPr lang="ru-RU" sz="2000" dirty="0">
              <a:solidFill>
                <a:srgbClr val="7030A0"/>
              </a:solidFill>
            </a:endParaRPr>
          </a:p>
          <a:p>
            <a:pPr marL="68580" indent="0"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-механизм </a:t>
            </a:r>
            <a:r>
              <a:rPr lang="ru-RU" sz="2000" dirty="0">
                <a:solidFill>
                  <a:srgbClr val="7030A0"/>
                </a:solidFill>
              </a:rPr>
              <a:t>подъёма режущего аппарата в транспортное положение.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861048"/>
            <a:ext cx="8244000" cy="266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70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44624"/>
            <a:ext cx="3712258" cy="6138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КСФ-2.1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92696"/>
            <a:ext cx="8136904" cy="5832648"/>
          </a:xfrm>
        </p:spPr>
        <p:txBody>
          <a:bodyPr/>
          <a:lstStyle/>
          <a:p>
            <a:pPr marL="68580" indent="0">
              <a:buNone/>
            </a:pPr>
            <a:endParaRPr lang="ru-RU" dirty="0"/>
          </a:p>
        </p:txBody>
      </p:sp>
      <p:pic>
        <p:nvPicPr>
          <p:cNvPr id="5122" name="Picture 2" descr="D:\Desktop\Cегментная-косилка-для-трактор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7848872" cy="519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85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116632"/>
            <a:ext cx="2664414" cy="5144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КСФ-2.1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208912" cy="5760640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ru-RU" dirty="0" smtClean="0"/>
              <a:t> </a:t>
            </a:r>
          </a:p>
          <a:p>
            <a:pPr marL="68580" indent="0">
              <a:buNone/>
            </a:pPr>
            <a:endParaRPr lang="ru-RU" dirty="0"/>
          </a:p>
          <a:p>
            <a:pPr marL="68580" indent="0">
              <a:buNone/>
            </a:pPr>
            <a:endParaRPr lang="ru-RU" dirty="0" smtClean="0"/>
          </a:p>
          <a:p>
            <a:pPr marL="68580" indent="0">
              <a:buNone/>
            </a:pPr>
            <a:endParaRPr lang="ru-RU" dirty="0"/>
          </a:p>
          <a:p>
            <a:pPr marL="68580" indent="0">
              <a:buNone/>
            </a:pPr>
            <a:endParaRPr lang="ru-RU" dirty="0" smtClean="0"/>
          </a:p>
          <a:p>
            <a:pPr marL="68580" indent="0">
              <a:buNone/>
            </a:pPr>
            <a:endParaRPr lang="ru-RU" dirty="0"/>
          </a:p>
          <a:p>
            <a:pPr marL="68580" indent="0">
              <a:buNone/>
            </a:pPr>
            <a:endParaRPr lang="ru-RU" dirty="0" smtClean="0"/>
          </a:p>
          <a:p>
            <a:pPr marL="68580" indent="0">
              <a:buNone/>
            </a:pPr>
            <a:endParaRPr lang="ru-RU" dirty="0"/>
          </a:p>
          <a:p>
            <a:pPr marL="68580" indent="0">
              <a:buNone/>
            </a:pPr>
            <a:endParaRPr lang="ru-RU" dirty="0" smtClean="0"/>
          </a:p>
          <a:p>
            <a:pPr marL="68580" indent="0">
              <a:buNone/>
            </a:pPr>
            <a:r>
              <a:rPr lang="ru-RU" dirty="0" smtClean="0"/>
              <a:t>1 </a:t>
            </a:r>
            <a:r>
              <a:rPr lang="ru-RU" dirty="0"/>
              <a:t>— </a:t>
            </a:r>
            <a:r>
              <a:rPr lang="ru-RU" dirty="0">
                <a:solidFill>
                  <a:srgbClr val="7030A0"/>
                </a:solidFill>
              </a:rPr>
              <a:t>головка ножа</a:t>
            </a:r>
            <a:r>
              <a:rPr lang="ru-RU" dirty="0"/>
              <a:t>; 2 — </a:t>
            </a:r>
            <a:r>
              <a:rPr lang="ru-RU" dirty="0">
                <a:solidFill>
                  <a:srgbClr val="7030A0"/>
                </a:solidFill>
              </a:rPr>
              <a:t>направляющие головки ножа; </a:t>
            </a:r>
            <a:r>
              <a:rPr lang="ru-RU" dirty="0"/>
              <a:t>3 — </a:t>
            </a:r>
            <a:r>
              <a:rPr lang="ru-RU" dirty="0">
                <a:solidFill>
                  <a:srgbClr val="7030A0"/>
                </a:solidFill>
              </a:rPr>
              <a:t>крышка головки ножа</a:t>
            </a:r>
            <a:r>
              <a:rPr lang="ru-RU" dirty="0"/>
              <a:t>; 4 — </a:t>
            </a:r>
            <a:r>
              <a:rPr lang="ru-RU" dirty="0">
                <a:solidFill>
                  <a:srgbClr val="7030A0"/>
                </a:solidFill>
              </a:rPr>
              <a:t>внутренний башмак; </a:t>
            </a:r>
            <a:r>
              <a:rPr lang="ru-RU" dirty="0"/>
              <a:t>5 — </a:t>
            </a:r>
            <a:r>
              <a:rPr lang="ru-RU" dirty="0">
                <a:solidFill>
                  <a:srgbClr val="7030A0"/>
                </a:solidFill>
              </a:rPr>
              <a:t>отводной пруток</a:t>
            </a:r>
            <a:r>
              <a:rPr lang="ru-RU" dirty="0"/>
              <a:t>; 6 — </a:t>
            </a:r>
            <a:r>
              <a:rPr lang="ru-RU" dirty="0">
                <a:solidFill>
                  <a:srgbClr val="7030A0"/>
                </a:solidFill>
              </a:rPr>
              <a:t>наружный башмак;</a:t>
            </a:r>
            <a:r>
              <a:rPr lang="ru-RU" dirty="0"/>
              <a:t> 7 — </a:t>
            </a:r>
            <a:r>
              <a:rPr lang="ru-RU" dirty="0">
                <a:solidFill>
                  <a:srgbClr val="7030A0"/>
                </a:solidFill>
              </a:rPr>
              <a:t>полевая доска</a:t>
            </a:r>
            <a:r>
              <a:rPr lang="ru-RU" dirty="0"/>
              <a:t>; 8 — </a:t>
            </a:r>
            <a:r>
              <a:rPr lang="ru-RU" dirty="0">
                <a:solidFill>
                  <a:srgbClr val="7030A0"/>
                </a:solidFill>
              </a:rPr>
              <a:t>палец</a:t>
            </a:r>
            <a:r>
              <a:rPr lang="ru-RU" dirty="0"/>
              <a:t>; 9 — </a:t>
            </a:r>
            <a:r>
              <a:rPr lang="ru-RU" dirty="0">
                <a:solidFill>
                  <a:srgbClr val="7030A0"/>
                </a:solidFill>
              </a:rPr>
              <a:t>вкладыш пальца</a:t>
            </a:r>
            <a:r>
              <a:rPr lang="ru-RU" dirty="0"/>
              <a:t>; 10 — </a:t>
            </a:r>
            <a:r>
              <a:rPr lang="ru-RU" dirty="0">
                <a:solidFill>
                  <a:srgbClr val="7030A0"/>
                </a:solidFill>
              </a:rPr>
              <a:t>сегмент ножа</a:t>
            </a:r>
            <a:r>
              <a:rPr lang="ru-RU" dirty="0"/>
              <a:t>; 11 — </a:t>
            </a:r>
            <a:r>
              <a:rPr lang="ru-RU" dirty="0">
                <a:solidFill>
                  <a:srgbClr val="7030A0"/>
                </a:solidFill>
              </a:rPr>
              <a:t>прижим ножа;</a:t>
            </a:r>
            <a:r>
              <a:rPr lang="ru-RU" dirty="0"/>
              <a:t> 12 — </a:t>
            </a:r>
            <a:r>
              <a:rPr lang="ru-RU" dirty="0">
                <a:solidFill>
                  <a:srgbClr val="7030A0"/>
                </a:solidFill>
              </a:rPr>
              <a:t>спинка ножа</a:t>
            </a:r>
            <a:r>
              <a:rPr lang="ru-RU" dirty="0"/>
              <a:t>; 13 — </a:t>
            </a:r>
            <a:r>
              <a:rPr lang="ru-RU" dirty="0">
                <a:solidFill>
                  <a:srgbClr val="7030A0"/>
                </a:solidFill>
              </a:rPr>
              <a:t>пластина трения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6146" name="Picture 2" descr="D:\Desktop\shema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065248"/>
            <a:ext cx="5715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50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275</TotalTime>
  <Words>1092</Words>
  <Application>Microsoft Office PowerPoint</Application>
  <PresentationFormat>Экран (4:3)</PresentationFormat>
  <Paragraphs>104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Century Gothic</vt:lpstr>
      <vt:lpstr>Wingdings 2</vt:lpstr>
      <vt:lpstr>Остин</vt:lpstr>
      <vt:lpstr>      косилки</vt:lpstr>
      <vt:lpstr>Содержание презентации</vt:lpstr>
      <vt:lpstr>НАЗНАЧЕНИЕ</vt:lpstr>
      <vt:lpstr>  Классификация</vt:lpstr>
      <vt:lpstr>Категории</vt:lpstr>
      <vt:lpstr>Агротехнические       требования</vt:lpstr>
      <vt:lpstr>Конструкция</vt:lpstr>
      <vt:lpstr>      КСФ-2.1</vt:lpstr>
      <vt:lpstr>  КСФ-2.1</vt:lpstr>
      <vt:lpstr>Презентация PowerPoint</vt:lpstr>
      <vt:lpstr>Презентация PowerPoint</vt:lpstr>
      <vt:lpstr>  Принцип работы </vt:lpstr>
      <vt:lpstr>  КРН-2.1</vt:lpstr>
      <vt:lpstr>Устройство  КРН-2.1</vt:lpstr>
      <vt:lpstr>Презентация PowerPoint</vt:lpstr>
      <vt:lpstr>Презентация PowerPoint</vt:lpstr>
      <vt:lpstr>  Принцип работы </vt:lpstr>
      <vt:lpstr> Контроль качества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Мой компьютер</dc:creator>
  <cp:lastModifiedBy>1</cp:lastModifiedBy>
  <cp:revision>29</cp:revision>
  <dcterms:created xsi:type="dcterms:W3CDTF">2020-10-27T13:33:20Z</dcterms:created>
  <dcterms:modified xsi:type="dcterms:W3CDTF">2021-12-21T06:13:23Z</dcterms:modified>
</cp:coreProperties>
</file>