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3" r:id="rId2"/>
    <p:sldId id="322" r:id="rId3"/>
    <p:sldId id="267" r:id="rId4"/>
    <p:sldId id="281" r:id="rId5"/>
    <p:sldId id="258" r:id="rId6"/>
    <p:sldId id="292" r:id="rId7"/>
    <p:sldId id="259" r:id="rId8"/>
    <p:sldId id="273" r:id="rId9"/>
    <p:sldId id="299" r:id="rId10"/>
    <p:sldId id="319" r:id="rId11"/>
    <p:sldId id="280" r:id="rId12"/>
    <p:sldId id="274" r:id="rId13"/>
    <p:sldId id="269" r:id="rId14"/>
    <p:sldId id="320" r:id="rId15"/>
    <p:sldId id="293" r:id="rId16"/>
    <p:sldId id="261" r:id="rId17"/>
    <p:sldId id="305" r:id="rId18"/>
    <p:sldId id="294" r:id="rId19"/>
    <p:sldId id="291" r:id="rId20"/>
    <p:sldId id="268" r:id="rId21"/>
    <p:sldId id="263" r:id="rId22"/>
    <p:sldId id="277" r:id="rId23"/>
    <p:sldId id="306" r:id="rId24"/>
    <p:sldId id="278" r:id="rId25"/>
    <p:sldId id="264" r:id="rId26"/>
    <p:sldId id="309" r:id="rId27"/>
    <p:sldId id="312" r:id="rId28"/>
    <p:sldId id="285" r:id="rId29"/>
    <p:sldId id="284" r:id="rId30"/>
    <p:sldId id="316" r:id="rId31"/>
    <p:sldId id="313" r:id="rId32"/>
    <p:sldId id="282" r:id="rId33"/>
    <p:sldId id="317" r:id="rId34"/>
    <p:sldId id="286" r:id="rId35"/>
    <p:sldId id="302" r:id="rId36"/>
    <p:sldId id="304" r:id="rId37"/>
    <p:sldId id="318" r:id="rId38"/>
    <p:sldId id="311" r:id="rId39"/>
    <p:sldId id="295" r:id="rId40"/>
    <p:sldId id="279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C082E1-47A0-46E7-9BC7-3B7513A63C8D}">
          <p14:sldIdLst/>
        </p14:section>
        <p14:section name="Раздел без заголовка" id="{8B16808F-C1CA-4EE2-8747-E92722556366}">
          <p14:sldIdLst/>
        </p14:section>
        <p14:section name="Раздел без заголовка" id="{5C850ED6-D57B-499E-A85D-6D6570D78C62}">
          <p14:sldIdLst>
            <p14:sldId id="323"/>
            <p14:sldId id="322"/>
            <p14:sldId id="267"/>
            <p14:sldId id="281"/>
            <p14:sldId id="258"/>
            <p14:sldId id="292"/>
            <p14:sldId id="259"/>
            <p14:sldId id="273"/>
            <p14:sldId id="299"/>
            <p14:sldId id="319"/>
            <p14:sldId id="280"/>
            <p14:sldId id="274"/>
            <p14:sldId id="269"/>
            <p14:sldId id="320"/>
            <p14:sldId id="293"/>
            <p14:sldId id="261"/>
            <p14:sldId id="305"/>
            <p14:sldId id="294"/>
            <p14:sldId id="291"/>
            <p14:sldId id="268"/>
            <p14:sldId id="263"/>
            <p14:sldId id="277"/>
            <p14:sldId id="306"/>
            <p14:sldId id="278"/>
            <p14:sldId id="264"/>
            <p14:sldId id="309"/>
            <p14:sldId id="312"/>
            <p14:sldId id="285"/>
            <p14:sldId id="284"/>
            <p14:sldId id="316"/>
            <p14:sldId id="313"/>
            <p14:sldId id="282"/>
            <p14:sldId id="317"/>
            <p14:sldId id="286"/>
            <p14:sldId id="302"/>
            <p14:sldId id="304"/>
            <p14:sldId id="318"/>
            <p14:sldId id="311"/>
            <p14:sldId id="295"/>
            <p14:sldId id="279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E49D7E-81B2-42D2-BA15-E653E42E0C81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39C680-829D-4278-B1CC-189F38288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58444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Беседы об искусстве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933056"/>
            <a:ext cx="7770440" cy="1934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МАУ ДО «Ступинская детская школа искусств»</a:t>
            </a:r>
          </a:p>
          <a:p>
            <a:pPr algn="ctr"/>
            <a:r>
              <a:rPr lang="ru-RU" dirty="0" smtClean="0"/>
              <a:t>Преподаватель </a:t>
            </a:r>
            <a:r>
              <a:rPr lang="ru-RU" dirty="0" err="1" smtClean="0"/>
              <a:t>Юпатова</a:t>
            </a:r>
            <a:r>
              <a:rPr lang="ru-RU" dirty="0" smtClean="0"/>
              <a:t> Ольга Федоровна</a:t>
            </a:r>
          </a:p>
          <a:p>
            <a:pPr algn="ctr"/>
            <a:r>
              <a:rPr lang="ru-RU" dirty="0"/>
              <a:t>г. Ступино, 2021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3983"/>
            <a:ext cx="3600400" cy="53963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609600"/>
            <a:ext cx="2952328" cy="490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Рубах у человека было много, на все случаи жизни. Самые нарядные — обрядовые — надевались только несколько раз в году.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2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Сарафан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4" y="609600"/>
            <a:ext cx="3290260" cy="454759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4414450" cy="4824536"/>
          </a:xfrm>
        </p:spPr>
      </p:pic>
    </p:spTree>
    <p:extLst>
      <p:ext uri="{BB962C8B-B14F-4D97-AF65-F5344CB8AC3E}">
        <p14:creationId xmlns:p14="http://schemas.microsoft.com/office/powerpoint/2010/main" val="27705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00174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Слово «сарафан» произошло от персидского «саран па» — «через голову». Впервые оно упоминается в </a:t>
            </a:r>
            <a:r>
              <a:rPr lang="ru-RU" sz="2400" dirty="0" err="1"/>
              <a:t>Никоновской</a:t>
            </a:r>
            <a:r>
              <a:rPr lang="ru-RU" sz="2400" dirty="0"/>
              <a:t> летописи от 1376 года. Впрочем, заморское слово «сарафан» в русских деревнях звучало редко. Чаще — </a:t>
            </a:r>
            <a:r>
              <a:rPr lang="ru-RU" sz="2400" dirty="0" err="1"/>
              <a:t>костыч</a:t>
            </a:r>
            <a:r>
              <a:rPr lang="ru-RU" sz="2400" dirty="0"/>
              <a:t>, </a:t>
            </a:r>
            <a:r>
              <a:rPr lang="ru-RU" sz="2400" dirty="0" err="1"/>
              <a:t>штофник</a:t>
            </a:r>
            <a:r>
              <a:rPr lang="ru-RU" sz="2400" dirty="0"/>
              <a:t>, </a:t>
            </a:r>
            <a:r>
              <a:rPr lang="ru-RU" sz="2400" dirty="0" err="1"/>
              <a:t>кумачник</a:t>
            </a:r>
            <a:r>
              <a:rPr lang="ru-RU" sz="2400" dirty="0"/>
              <a:t>, синяк или </a:t>
            </a:r>
            <a:r>
              <a:rPr lang="ru-RU" sz="2400" dirty="0" err="1"/>
              <a:t>косоклинник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0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28800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Косоклинный</a:t>
            </a:r>
            <a:r>
              <a:rPr lang="ru-RU" sz="2400" dirty="0" smtClean="0"/>
              <a:t> </a:t>
            </a:r>
            <a:r>
              <a:rPr lang="ru-RU" sz="2400" dirty="0"/>
              <a:t>сарафан — самый древний из всех видов сарафанов, был наиболее популярен на Руси. В старину требовалось 45 метров тканного полотна, чтобы сшить полный </a:t>
            </a:r>
            <a:r>
              <a:rPr lang="ru-RU" sz="2400" dirty="0" err="1"/>
              <a:t>косоклинный</a:t>
            </a:r>
            <a:r>
              <a:rPr lang="ru-RU" sz="2400" dirty="0"/>
              <a:t> сарафан. Они получались довольно широкие внизу и благодаря большому количеству клиньев могли при кружении раскладываться в полный круг.</a:t>
            </a:r>
          </a:p>
        </p:txBody>
      </p:sp>
    </p:spTree>
    <p:extLst>
      <p:ext uri="{BB962C8B-B14F-4D97-AF65-F5344CB8AC3E}">
        <p14:creationId xmlns:p14="http://schemas.microsoft.com/office/powerpoint/2010/main" val="13098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2935397" cy="538783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Свадебный наряд: тонкая шелковая с жаккардовым рисунком рубаха, и </a:t>
            </a:r>
            <a:r>
              <a:rPr lang="ru-RU" dirty="0" err="1"/>
              <a:t>косоклинный</a:t>
            </a:r>
            <a:r>
              <a:rPr lang="ru-RU" dirty="0"/>
              <a:t> сарафан "</a:t>
            </a:r>
            <a:r>
              <a:rPr lang="ru-RU" dirty="0" err="1"/>
              <a:t>кумачник</a:t>
            </a:r>
            <a:r>
              <a:rPr lang="ru-RU" dirty="0"/>
              <a:t>" на лямках, предположительно из "китайки" (плотная шелковая ткань с жаккардовым рисунком), опоясанный шелковым кушаком.</a:t>
            </a:r>
          </a:p>
        </p:txBody>
      </p:sp>
    </p:spTree>
    <p:extLst>
      <p:ext uri="{BB962C8B-B14F-4D97-AF65-F5344CB8AC3E}">
        <p14:creationId xmlns:p14="http://schemas.microsoft.com/office/powerpoint/2010/main" val="11703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00108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«Наряжались красавицы разных сословий почти одинаково — разница была лишь в цене мехов, тяжести злата и блеске каменьев. Простолюдинка «на выход» надевала длинную рубаху, поверх нее — расшитый сарафан и душегрейку, отделанную мехом или парчой. Боярыня — рубаху, верхнее платье, летник (расширяющаяся книзу одежда с драгоценными пуговицами), а сверху еще и шубку для пущей важности».</a:t>
            </a:r>
          </a:p>
        </p:txBody>
      </p:sp>
    </p:spTree>
    <p:extLst>
      <p:ext uri="{BB962C8B-B14F-4D97-AF65-F5344CB8AC3E}">
        <p14:creationId xmlns:p14="http://schemas.microsoft.com/office/powerpoint/2010/main" val="3130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908720"/>
            <a:ext cx="720080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На какое-то время у знати сарафан был забыт — после реформ Петра I, который запрещал приближенным ходить в традиционной одежде и культивировал европейский стиль.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Вернула </a:t>
            </a:r>
            <a:r>
              <a:rPr lang="ru-RU" sz="2400" dirty="0"/>
              <a:t>предмет гардероба Екатерина Великая, известная законодательница мод.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Императрица </a:t>
            </a:r>
            <a:r>
              <a:rPr lang="ru-RU" sz="2400" dirty="0"/>
              <a:t>старалась воспитывать в российских подданных чувство национального достоинства и гордости, ощущение исторической самодостаточности.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Когда </a:t>
            </a:r>
            <a:r>
              <a:rPr lang="ru-RU" sz="2400" dirty="0"/>
              <a:t>Екатерина стала править, она начала одеваться в русское платье, подавая пример придворным дамам.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00392" y="609601"/>
            <a:ext cx="205408" cy="15510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Портрет Екатерины </a:t>
            </a:r>
            <a:r>
              <a:rPr lang="en-US" sz="2400" dirty="0" smtClean="0"/>
              <a:t>II </a:t>
            </a:r>
            <a:r>
              <a:rPr lang="ru-RU" sz="2400" dirty="0" smtClean="0"/>
              <a:t>в русском платье.</a:t>
            </a:r>
            <a:br>
              <a:rPr lang="ru-RU" sz="2400" dirty="0" smtClean="0"/>
            </a:br>
            <a:r>
              <a:rPr lang="ru-RU" sz="2400" dirty="0" smtClean="0"/>
              <a:t>Картина </a:t>
            </a:r>
            <a:r>
              <a:rPr lang="ru-RU" sz="2400" dirty="0" err="1" smtClean="0"/>
              <a:t>Стефано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Торелли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3798683" cy="4749444"/>
          </a:xfrm>
        </p:spPr>
      </p:pic>
    </p:spTree>
    <p:extLst>
      <p:ext uri="{BB962C8B-B14F-4D97-AF65-F5344CB8AC3E}">
        <p14:creationId xmlns:p14="http://schemas.microsoft.com/office/powerpoint/2010/main" val="1276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2873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Понёва</a:t>
            </a:r>
            <a:r>
              <a:rPr lang="ru-RU" sz="2400" dirty="0"/>
              <a:t> — мешковатая юбка — была обязательным элементом гардероба замужней женщины. </a:t>
            </a:r>
            <a:r>
              <a:rPr lang="ru-RU" sz="2400" dirty="0" smtClean="0"/>
              <a:t>Понёва состояла </a:t>
            </a:r>
            <a:r>
              <a:rPr lang="ru-RU" sz="2400" dirty="0"/>
              <a:t>из трех полотнищ, могла быть глухой или распашной. Как правило, ее длина зависела от длины женской рубахи. Подол украшали узорами и вышивкой. Чаще всего </a:t>
            </a:r>
            <a:r>
              <a:rPr lang="ru-RU" sz="2400" dirty="0" smtClean="0"/>
              <a:t>понёву </a:t>
            </a:r>
            <a:r>
              <a:rPr lang="ru-RU" sz="2400" dirty="0"/>
              <a:t>шили из полушерстяной ткани в клетку.</a:t>
            </a:r>
          </a:p>
        </p:txBody>
      </p:sp>
    </p:spTree>
    <p:extLst>
      <p:ext uri="{BB962C8B-B14F-4D97-AF65-F5344CB8AC3E}">
        <p14:creationId xmlns:p14="http://schemas.microsoft.com/office/powerpoint/2010/main" val="5730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Понёва </a:t>
            </a:r>
            <a:endParaRPr lang="ru-RU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28075"/>
            <a:ext cx="4752528" cy="427286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3898133" cy="2736304"/>
          </a:xfrm>
        </p:spPr>
      </p:pic>
    </p:spTree>
    <p:extLst>
      <p:ext uri="{BB962C8B-B14F-4D97-AF65-F5344CB8AC3E}">
        <p14:creationId xmlns:p14="http://schemas.microsoft.com/office/powerpoint/2010/main" val="11173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sz="7200" dirty="0" smtClean="0"/>
              <a:t>Народный костюм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385812"/>
            <a:ext cx="4527647" cy="46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29162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Понёва</a:t>
            </a:r>
            <a:r>
              <a:rPr lang="ru-RU" sz="2400" dirty="0"/>
              <a:t> — самая древняя деталь русского костюма. </a:t>
            </a:r>
            <a:endParaRPr lang="ru-RU" sz="2400" dirty="0" smtClean="0"/>
          </a:p>
          <a:p>
            <a:pPr algn="just"/>
            <a:r>
              <a:rPr lang="ru-RU" sz="2400" dirty="0" smtClean="0"/>
              <a:t>В</a:t>
            </a:r>
            <a:r>
              <a:rPr lang="ru-RU" sz="2400" dirty="0"/>
              <a:t> Белгородской области девушки надевали ее с наступлением совершеннолетия, давая понять окружающим, что ее можно сватать. </a:t>
            </a:r>
            <a:endParaRPr lang="ru-RU" sz="2400" dirty="0" smtClean="0"/>
          </a:p>
          <a:p>
            <a:pPr algn="just"/>
            <a:r>
              <a:rPr lang="ru-RU" sz="2400" dirty="0" smtClean="0"/>
              <a:t>А</a:t>
            </a:r>
            <a:r>
              <a:rPr lang="ru-RU" sz="2400" dirty="0"/>
              <a:t> крестьянки называли ее «вечный хомут» или «бабья кабала».</a:t>
            </a:r>
          </a:p>
        </p:txBody>
      </p:sp>
    </p:spTree>
    <p:extLst>
      <p:ext uri="{BB962C8B-B14F-4D97-AF65-F5344CB8AC3E}">
        <p14:creationId xmlns:p14="http://schemas.microsoft.com/office/powerpoint/2010/main" val="2719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342208" cy="33583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02621" cy="2664296"/>
          </a:xfrm>
        </p:spPr>
      </p:pic>
    </p:spTree>
    <p:extLst>
      <p:ext uri="{BB962C8B-B14F-4D97-AF65-F5344CB8AC3E}">
        <p14:creationId xmlns:p14="http://schemas.microsoft.com/office/powerpoint/2010/main" val="27905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28737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 Руси было принято, чтобы нижняя женская рубашка всегда была подпоясана, существовал даже обряд опоясывания новорожденной девочки. Считалось, что этот магический круг защищает от нечисти, пояс не снимали даже в бане. Ходить без него считалось большим грехом. Отсюда значение слова «распоясаться» — обнаглеть, забыть о приличиях.</a:t>
            </a:r>
          </a:p>
        </p:txBody>
      </p:sp>
    </p:spTree>
    <p:extLst>
      <p:ext uri="{BB962C8B-B14F-4D97-AF65-F5344CB8AC3E}">
        <p14:creationId xmlns:p14="http://schemas.microsoft.com/office/powerpoint/2010/main" val="4101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Передник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1" y="609600"/>
            <a:ext cx="2804824" cy="440357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54" y="609600"/>
            <a:ext cx="4190735" cy="4475584"/>
          </a:xfrm>
        </p:spPr>
      </p:pic>
    </p:spTree>
    <p:extLst>
      <p:ext uri="{BB962C8B-B14F-4D97-AF65-F5344CB8AC3E}">
        <p14:creationId xmlns:p14="http://schemas.microsoft.com/office/powerpoint/2010/main" val="25942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Передник не только защищал одежду от загрязнения, но и украшал праздничный наряд, придавал ему законченный и монументальный вид. Передник гардероба носили поверх рубахи, сарафана и поневы. Его украшали узорами, шелковыми лентами и отделочными вставками, край оформляли кружевом и оборками. Существовала традиция вышивать передник определенными символами. По которым можно было, как по книге, прочесть историю женской жизни: создание семьи, число и пол детей, почивших родственников.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37388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700808"/>
          </a:xfrm>
        </p:spPr>
        <p:txBody>
          <a:bodyPr>
            <a:noAutofit/>
          </a:bodyPr>
          <a:lstStyle/>
          <a:p>
            <a:r>
              <a:rPr lang="ru-RU" dirty="0" smtClean="0"/>
              <a:t>Головной убор</a:t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932431" cy="446415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2873896" cy="49076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Головной убор издавна считался неотъемлемой частью русского национального костюма.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36712"/>
            <a:ext cx="4885928" cy="4970056"/>
          </a:xfrm>
        </p:spPr>
      </p:pic>
    </p:spTree>
    <p:extLst>
      <p:ext uri="{BB962C8B-B14F-4D97-AF65-F5344CB8AC3E}">
        <p14:creationId xmlns:p14="http://schemas.microsoft.com/office/powerpoint/2010/main" val="18280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09600"/>
            <a:ext cx="3744416" cy="4475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Девушки носили либо косу, которая начинала плестись очень низко на затылке, либо распущенные длинные волосы.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Головной </a:t>
            </a:r>
            <a:r>
              <a:rPr lang="ru-RU" sz="2400" dirty="0"/>
              <a:t>убор девушки "оставлял" макушку открытой и был призван подчёркивать её </a:t>
            </a:r>
            <a:r>
              <a:rPr lang="ru-RU" sz="2400" dirty="0" smtClean="0"/>
              <a:t>красоту.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4496324" cy="5021710"/>
          </a:xfrm>
        </p:spPr>
      </p:pic>
    </p:spTree>
    <p:extLst>
      <p:ext uri="{BB962C8B-B14F-4D97-AF65-F5344CB8AC3E}">
        <p14:creationId xmlns:p14="http://schemas.microsoft.com/office/powerpoint/2010/main" val="996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800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Названия девичьих головных уборов очень разнообразны: лента, венец, венчик, повязка, </a:t>
            </a:r>
            <a:r>
              <a:rPr lang="ru-RU" sz="2400" dirty="0" err="1"/>
              <a:t>почёлок</a:t>
            </a:r>
            <a:r>
              <a:rPr lang="ru-RU" sz="2400" dirty="0"/>
              <a:t>, </a:t>
            </a:r>
            <a:r>
              <a:rPr lang="ru-RU" sz="2400" dirty="0" err="1"/>
              <a:t>коруна</a:t>
            </a:r>
            <a:r>
              <a:rPr lang="ru-RU" sz="2400" dirty="0"/>
              <a:t>, </a:t>
            </a:r>
            <a:r>
              <a:rPr lang="ru-RU" sz="2400" dirty="0" err="1"/>
              <a:t>головодец</a:t>
            </a:r>
            <a:r>
              <a:rPr lang="ru-RU" sz="2400" dirty="0"/>
              <a:t>, </a:t>
            </a:r>
            <a:r>
              <a:rPr lang="ru-RU" sz="2400" dirty="0" err="1"/>
              <a:t>тканка</a:t>
            </a:r>
            <a:r>
              <a:rPr lang="ru-RU" sz="2400" dirty="0"/>
              <a:t> и другие. Материал, который шел в дело разный: ленты, кусок парчи или ткани, сложенный в виде ленты платок, прямоугольник из березовой или липовой коры с завязками венок из живых или искусственных цветов.</a:t>
            </a:r>
          </a:p>
        </p:txBody>
      </p:sp>
    </p:spTree>
    <p:extLst>
      <p:ext uri="{BB962C8B-B14F-4D97-AF65-F5344CB8AC3E}">
        <p14:creationId xmlns:p14="http://schemas.microsoft.com/office/powerpoint/2010/main" val="21693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3528392" cy="468052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Особенно торжественный, праздничный головной убор – </a:t>
            </a:r>
            <a:r>
              <a:rPr lang="ru-RU" sz="2400" dirty="0" err="1">
                <a:latin typeface="+mn-lt"/>
              </a:rPr>
              <a:t>коруна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Делали </a:t>
            </a:r>
            <a:r>
              <a:rPr lang="ru-RU" sz="2400" dirty="0">
                <a:latin typeface="+mn-lt"/>
              </a:rPr>
              <a:t>ее на каркасе из </a:t>
            </a:r>
            <a:r>
              <a:rPr lang="ru-RU" sz="2400" dirty="0" smtClean="0">
                <a:latin typeface="+mn-lt"/>
              </a:rPr>
              <a:t>металлической проволоки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северных губерниях такой венец делали с зубьями «городками» и он напоминал корону в нашем, современном представлении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00808"/>
            <a:ext cx="3331437" cy="28711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888432" cy="550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50017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cap="all" dirty="0"/>
              <a:t>Р</a:t>
            </a:r>
            <a:r>
              <a:rPr lang="ru-RU" sz="2400" dirty="0"/>
              <a:t>усские женщины, даже простые крестьянки, были редкими модницами. В их объемных сундуках хранилось множество самых разных нарядов. Особенно они любили головные уборы — простые, на каждый день, и праздничные, вышитые бисером, украшенные самоцветами. </a:t>
            </a:r>
            <a:endParaRPr lang="ru-RU" sz="2400" dirty="0" smtClean="0"/>
          </a:p>
          <a:p>
            <a:pPr algn="just"/>
            <a:r>
              <a:rPr lang="ru-RU" sz="2400" dirty="0" smtClean="0"/>
              <a:t>На</a:t>
            </a:r>
            <a:r>
              <a:rPr lang="ru-RU" sz="2400" dirty="0"/>
              <a:t> национальный костюм, его покрой и орнамент влияли такие факторы, как географическое положение, климат, основные занятия в этом регионе.</a:t>
            </a:r>
          </a:p>
        </p:txBody>
      </p:sp>
    </p:spTree>
    <p:extLst>
      <p:ext uri="{BB962C8B-B14F-4D97-AF65-F5344CB8AC3E}">
        <p14:creationId xmlns:p14="http://schemas.microsoft.com/office/powerpoint/2010/main" val="32517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280575" cy="5263480"/>
          </a:xfrm>
        </p:spPr>
      </p:pic>
    </p:spTree>
    <p:extLst>
      <p:ext uri="{BB962C8B-B14F-4D97-AF65-F5344CB8AC3E}">
        <p14:creationId xmlns:p14="http://schemas.microsoft.com/office/powerpoint/2010/main" val="34779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398096" cy="5534353"/>
          </a:xfrm>
        </p:spPr>
      </p:pic>
    </p:spTree>
    <p:extLst>
      <p:ext uri="{BB962C8B-B14F-4D97-AF65-F5344CB8AC3E}">
        <p14:creationId xmlns:p14="http://schemas.microsoft.com/office/powerpoint/2010/main" val="8588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1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Замужние </a:t>
            </a:r>
            <a:r>
              <a:rPr lang="ru-RU" sz="2400" dirty="0"/>
              <a:t>женщины должны были полностью покрывать свои волосы головным убором. После венчания и обряда «</a:t>
            </a:r>
            <a:r>
              <a:rPr lang="ru-RU" sz="2400" dirty="0" err="1"/>
              <a:t>расплетения</a:t>
            </a:r>
            <a:r>
              <a:rPr lang="ru-RU" sz="2400" dirty="0"/>
              <a:t> косы» девушка носила «кичку молодухи». По древнерусскому обычаю поверх кички надевали платок — убрус. После рождения первенца надевали рогатую кичку или высокий лопатообразный головной убор, символ плодородия и способности деторождения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Кокошник был парадным головным убором замужней женщины. Кичку и кокошник замужние женщины надевали, когда выходили из дома, а дома носили, как правило, повойник (чепец) и платок.</a:t>
            </a:r>
          </a:p>
        </p:txBody>
      </p:sp>
    </p:spTree>
    <p:extLst>
      <p:ext uri="{BB962C8B-B14F-4D97-AF65-F5344CB8AC3E}">
        <p14:creationId xmlns:p14="http://schemas.microsoft.com/office/powerpoint/2010/main" val="11313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039388" cy="5195664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4412"/>
            <a:ext cx="3384376" cy="5211940"/>
          </a:xfrm>
        </p:spPr>
      </p:pic>
    </p:spTree>
    <p:extLst>
      <p:ext uri="{BB962C8B-B14F-4D97-AF65-F5344CB8AC3E}">
        <p14:creationId xmlns:p14="http://schemas.microsoft.com/office/powerpoint/2010/main" val="20989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0" y="1052736"/>
            <a:ext cx="7764341" cy="4464496"/>
          </a:xfrm>
        </p:spPr>
      </p:pic>
    </p:spTree>
    <p:extLst>
      <p:ext uri="{BB962C8B-B14F-4D97-AF65-F5344CB8AC3E}">
        <p14:creationId xmlns:p14="http://schemas.microsoft.com/office/powerpoint/2010/main" val="24639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4212976" cy="319670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5137498" cy="4360113"/>
          </a:xfrm>
        </p:spPr>
      </p:pic>
    </p:spTree>
    <p:extLst>
      <p:ext uri="{BB962C8B-B14F-4D97-AF65-F5344CB8AC3E}">
        <p14:creationId xmlns:p14="http://schemas.microsoft.com/office/powerpoint/2010/main" val="20295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3988713" cy="5393990"/>
          </a:xfrm>
        </p:spPr>
      </p:pic>
    </p:spTree>
    <p:extLst>
      <p:ext uri="{BB962C8B-B14F-4D97-AF65-F5344CB8AC3E}">
        <p14:creationId xmlns:p14="http://schemas.microsoft.com/office/powerpoint/2010/main" val="37243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609600"/>
            <a:ext cx="4176464" cy="5483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Кокошники имели множество вариантов в конструкциях и украшениях. В той или иной губернии преобладал свой тип кокошника с местным названием: «</a:t>
            </a:r>
            <a:r>
              <a:rPr lang="ru-RU" sz="2400" dirty="0" err="1"/>
              <a:t>кокошко</a:t>
            </a:r>
            <a:r>
              <a:rPr lang="ru-RU" sz="2400" dirty="0"/>
              <a:t>», «</a:t>
            </a:r>
            <a:r>
              <a:rPr lang="ru-RU" sz="2400" dirty="0" err="1"/>
              <a:t>кокуй</a:t>
            </a:r>
            <a:r>
              <a:rPr lang="ru-RU" sz="2400" dirty="0"/>
              <a:t>», «златоглав», «</a:t>
            </a:r>
            <a:r>
              <a:rPr lang="ru-RU" sz="2400" dirty="0" err="1"/>
              <a:t>шеломок</a:t>
            </a:r>
            <a:r>
              <a:rPr lang="ru-RU" sz="2400" dirty="0"/>
              <a:t>», «копытень», «шишак», «ряска», «капок», «</a:t>
            </a:r>
            <a:r>
              <a:rPr lang="ru-RU" sz="2400" dirty="0" err="1"/>
              <a:t>борушка</a:t>
            </a:r>
            <a:r>
              <a:rPr lang="ru-RU" sz="2400" dirty="0"/>
              <a:t>», «сборник», «</a:t>
            </a:r>
            <a:r>
              <a:rPr lang="ru-RU" sz="2400" dirty="0" err="1"/>
              <a:t>борчатка</a:t>
            </a:r>
            <a:r>
              <a:rPr lang="ru-RU" sz="2400" dirty="0"/>
              <a:t>», «каблучок» и т.д. Самый распространённый вид кокошников.</a:t>
            </a:r>
            <a:br>
              <a:rPr lang="ru-RU" sz="2400" dirty="0"/>
            </a:br>
            <a:r>
              <a:rPr lang="ru-RU" sz="2400" dirty="0"/>
              <a:t>«Однорогий».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3896346" cy="5574528"/>
          </a:xfrm>
        </p:spPr>
      </p:pic>
    </p:spTree>
    <p:extLst>
      <p:ext uri="{BB962C8B-B14F-4D97-AF65-F5344CB8AC3E}">
        <p14:creationId xmlns:p14="http://schemas.microsoft.com/office/powerpoint/2010/main" val="18538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554416" cy="3375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В некоторых источниках говорится, что традиция обязательно покрывать голову, появилась на Руси с древнейших времён. Волосы женщины, особенно замужней, считались опасными (прежде всего для мужчин) и могли привлечь злые силы. Не случайно в Европе, когда рисуют портрет ведьмы, изображают её с распущенными, часто неубранными, волосами. Наверное, отсюда же пошла традиция входить в церковь с покрытой головой, а также выражение "опростоволоситься", ведь сорвать убор с женщины, обнажив её голову, было страшным оскорблением.</a:t>
            </a:r>
          </a:p>
        </p:txBody>
      </p:sp>
    </p:spTree>
    <p:extLst>
      <p:ext uri="{BB962C8B-B14F-4D97-AF65-F5344CB8AC3E}">
        <p14:creationId xmlns:p14="http://schemas.microsoft.com/office/powerpoint/2010/main" val="34663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764704"/>
            <a:ext cx="3657600" cy="45365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/>
              <a:t>В народной одежде всегда любили красный цвет, ведь в старину слово «красный» означало еще и «красивый». В Костромской, Ярославской и в некоторых других северных губерниях костюм состоял из красной рубахи и красного сарафана.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606134" cy="5411688"/>
          </a:xfrm>
        </p:spPr>
      </p:pic>
    </p:spTree>
    <p:extLst>
      <p:ext uri="{BB962C8B-B14F-4D97-AF65-F5344CB8AC3E}">
        <p14:creationId xmlns:p14="http://schemas.microsoft.com/office/powerpoint/2010/main" val="30422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05" y="692696"/>
            <a:ext cx="5788424" cy="5400600"/>
          </a:xfrm>
        </p:spPr>
      </p:pic>
    </p:spTree>
    <p:extLst>
      <p:ext uri="{BB962C8B-B14F-4D97-AF65-F5344CB8AC3E}">
        <p14:creationId xmlns:p14="http://schemas.microsoft.com/office/powerpoint/2010/main" val="3180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132856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Этот цвет предпочитали в одежде и крестьяне, и бояре. Цвет огня и солнца, символ власти и плодородия. До 33 оттенков красного можно увидеть в традиционных костюмах Руси. Каждый оттенок имел свое название: мясной, </a:t>
            </a:r>
            <a:r>
              <a:rPr lang="ru-RU" sz="2400" dirty="0" err="1"/>
              <a:t>червчатый</a:t>
            </a:r>
            <a:r>
              <a:rPr lang="ru-RU" sz="2400" dirty="0"/>
              <a:t>, червонный, багрецовый, кровавый, чермной или кумач.</a:t>
            </a:r>
          </a:p>
        </p:txBody>
      </p:sp>
    </p:spTree>
    <p:extLst>
      <p:ext uri="{BB962C8B-B14F-4D97-AF65-F5344CB8AC3E}">
        <p14:creationId xmlns:p14="http://schemas.microsoft.com/office/powerpoint/2010/main" val="42516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72000"/>
            <a:ext cx="6500192" cy="1377280"/>
          </a:xfrm>
        </p:spPr>
        <p:txBody>
          <a:bodyPr/>
          <a:lstStyle/>
          <a:p>
            <a:r>
              <a:rPr lang="ru-RU" dirty="0" smtClean="0"/>
              <a:t>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456384" cy="51820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49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Русский костюм начал </a:t>
            </a:r>
            <a:r>
              <a:rPr lang="ru-RU" sz="2400" dirty="0">
                <a:latin typeface="+mn-lt"/>
              </a:rPr>
              <a:t>складываться к XII </a:t>
            </a:r>
            <a:r>
              <a:rPr lang="ru-RU" sz="2400" dirty="0" smtClean="0">
                <a:latin typeface="+mn-lt"/>
              </a:rPr>
              <a:t>веку.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нем заложена </a:t>
            </a:r>
            <a:r>
              <a:rPr lang="ru-RU" sz="2400" dirty="0">
                <a:latin typeface="+mn-lt"/>
              </a:rPr>
              <a:t>подробная информация о нашем народе — труженике, пахаре, земледельце, веками живущем в условиях короткого лета и долгой лютой зимы.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374830" cy="4003392"/>
          </a:xfrm>
        </p:spPr>
      </p:pic>
    </p:spTree>
    <p:extLst>
      <p:ext uri="{BB962C8B-B14F-4D97-AF65-F5344CB8AC3E}">
        <p14:creationId xmlns:p14="http://schemas.microsoft.com/office/powerpoint/2010/main" val="4417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57298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Рубаха длиной до щиколоток — главный элемент русского костюма. Составная или цельнокроеная, из хлопка, льна, шелка, кисеи или простая холщовая. </a:t>
            </a:r>
            <a:endParaRPr lang="ru-RU" sz="2400" dirty="0" smtClean="0"/>
          </a:p>
          <a:p>
            <a:pPr algn="just"/>
            <a:r>
              <a:rPr lang="ru-RU" sz="2400" dirty="0" smtClean="0"/>
              <a:t>Подол</a:t>
            </a:r>
            <a:r>
              <a:rPr lang="ru-RU" sz="2400" dirty="0"/>
              <a:t>, рукава и ворот рубах, а иногда и нагрудную часть украшали вышивкой, тесьмой, узорами. </a:t>
            </a:r>
            <a:endParaRPr lang="ru-RU" sz="2400" dirty="0" smtClean="0"/>
          </a:p>
          <a:p>
            <a:pPr algn="just"/>
            <a:r>
              <a:rPr lang="ru-RU" sz="2400" dirty="0" smtClean="0"/>
              <a:t>Цвета </a:t>
            </a:r>
            <a:r>
              <a:rPr lang="ru-RU" sz="2400" dirty="0"/>
              <a:t>и орнаменты различались в зависимости от области и губернии. </a:t>
            </a:r>
          </a:p>
        </p:txBody>
      </p:sp>
    </p:spTree>
    <p:extLst>
      <p:ext uri="{BB962C8B-B14F-4D97-AF65-F5344CB8AC3E}">
        <p14:creationId xmlns:p14="http://schemas.microsoft.com/office/powerpoint/2010/main" val="22269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Рубаха</a:t>
            </a:r>
            <a:r>
              <a:rPr lang="ru-RU" sz="7200" dirty="0" smtClean="0"/>
              <a:t> </a:t>
            </a:r>
            <a:br>
              <a:rPr lang="ru-RU" sz="7200" dirty="0" smtClean="0"/>
            </a:br>
            <a:endParaRPr lang="ru-RU" sz="72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2304256" cy="4659909"/>
          </a:xfrm>
        </p:spPr>
      </p:pic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43" y="1556792"/>
            <a:ext cx="2972230" cy="4464496"/>
          </a:xfrm>
        </p:spPr>
      </p:pic>
    </p:spTree>
    <p:extLst>
      <p:ext uri="{BB962C8B-B14F-4D97-AF65-F5344CB8AC3E}">
        <p14:creationId xmlns:p14="http://schemas.microsoft.com/office/powerpoint/2010/main" val="29068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857233"/>
            <a:ext cx="64294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Русские женщины часто вышивали на рубахе заклинательные знаки или молитвенные обереги.</a:t>
            </a:r>
          </a:p>
          <a:p>
            <a:pPr algn="just"/>
            <a:r>
              <a:rPr lang="ru-RU" sz="2400" dirty="0"/>
              <a:t>Рубахи надевали разные в зависимости от того, какую работу предстояло выполнить. Были рубахи «покосные», «пожнивные», была и «</a:t>
            </a:r>
            <a:r>
              <a:rPr lang="ru-RU" sz="2400" dirty="0" err="1"/>
              <a:t>рыболовка</a:t>
            </a:r>
            <a:r>
              <a:rPr lang="ru-RU" sz="2400" dirty="0"/>
              <a:t>». Интересно, что рабочую рубаху для жатвы всегда богато украшали, она приравнивалась к праздничной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Слово «рубаха» происходит от древнерусского слова «</a:t>
            </a:r>
            <a:r>
              <a:rPr lang="ru-RU" sz="2400" dirty="0" err="1"/>
              <a:t>рубь</a:t>
            </a:r>
            <a:r>
              <a:rPr lang="ru-RU" sz="2400" dirty="0"/>
              <a:t>» — рубеж, край. Стало быть, рубаха — сшитое полотнище, с рубцами. Раньше говорили не «подшить», а «подрубить». </a:t>
            </a:r>
          </a:p>
        </p:txBody>
      </p:sp>
    </p:spTree>
    <p:extLst>
      <p:ext uri="{BB962C8B-B14F-4D97-AF65-F5344CB8AC3E}">
        <p14:creationId xmlns:p14="http://schemas.microsoft.com/office/powerpoint/2010/main" val="539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176464" cy="543279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609600"/>
            <a:ext cx="3373760" cy="425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Детская </a:t>
            </a:r>
            <a:r>
              <a:rPr lang="ru-RU" sz="2400" dirty="0"/>
              <a:t>рубаха делалась чаще всего из старой одежды родителей и имела минимум вышивки. Во многих областях дети до 12 лет не носили кроме нее ничего. </a:t>
            </a:r>
          </a:p>
        </p:txBody>
      </p:sp>
    </p:spTree>
    <p:extLst>
      <p:ext uri="{BB962C8B-B14F-4D97-AF65-F5344CB8AC3E}">
        <p14:creationId xmlns:p14="http://schemas.microsoft.com/office/powerpoint/2010/main" val="4180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389</TotalTime>
  <Words>453</Words>
  <Application>Microsoft Office PowerPoint</Application>
  <PresentationFormat>Экран (4:3)</PresentationFormat>
  <Paragraphs>51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NewsPrint</vt:lpstr>
      <vt:lpstr>Беседы об искусстве</vt:lpstr>
      <vt:lpstr>Народный костюм</vt:lpstr>
      <vt:lpstr>Презентация PowerPoint</vt:lpstr>
      <vt:lpstr>Презентация PowerPoint</vt:lpstr>
      <vt:lpstr>Русский костюм начал складываться к XII веку.  В нем заложена подробная информация о нашем народе — труженике, пахаре, земледельце, веками живущем в условиях короткого лета и долгой лютой зимы.</vt:lpstr>
      <vt:lpstr>Презентация PowerPoint</vt:lpstr>
      <vt:lpstr> Рубаха  </vt:lpstr>
      <vt:lpstr>Презентация PowerPoint</vt:lpstr>
      <vt:lpstr>Презентация PowerPoint</vt:lpstr>
      <vt:lpstr>Презентация PowerPoint</vt:lpstr>
      <vt:lpstr>Сарафан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Портрет Екатерины II в русском платье. Картина Стефано Торелли.</vt:lpstr>
      <vt:lpstr>Презентация PowerPoint</vt:lpstr>
      <vt:lpstr>Понёва </vt:lpstr>
      <vt:lpstr>Презентация PowerPoint</vt:lpstr>
      <vt:lpstr>Пояс </vt:lpstr>
      <vt:lpstr>Презентация PowerPoint</vt:lpstr>
      <vt:lpstr>Передник </vt:lpstr>
      <vt:lpstr>Презентация PowerPoint</vt:lpstr>
      <vt:lpstr>Головной убор </vt:lpstr>
      <vt:lpstr>Презентация PowerPoint</vt:lpstr>
      <vt:lpstr>Презентация PowerPoint</vt:lpstr>
      <vt:lpstr>Презентация PowerPoint</vt:lpstr>
      <vt:lpstr>Особенно торжественный, праздничный головной убор – коруна.  Делали ее на каркасе из металлической проволоки.  В северных губерниях такой венец делали с зубьями «городками» и он напоминал корону в нашем, современном представлении.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2021-12-05T20:42:16Z</dcterms:created>
  <dcterms:modified xsi:type="dcterms:W3CDTF">2021-12-12T19:28:37Z</dcterms:modified>
</cp:coreProperties>
</file>