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media/audio11.wav" ContentType="audio/x-wav"/>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8" r:id="rId3"/>
    <p:sldId id="294" r:id="rId4"/>
    <p:sldId id="302" r:id="rId5"/>
    <p:sldId id="295" r:id="rId6"/>
    <p:sldId id="288" r:id="rId7"/>
    <p:sldId id="289" r:id="rId8"/>
    <p:sldId id="290" r:id="rId9"/>
    <p:sldId id="299" r:id="rId10"/>
    <p:sldId id="287" r:id="rId11"/>
    <p:sldId id="285" r:id="rId12"/>
    <p:sldId id="304" r:id="rId13"/>
    <p:sldId id="292" r:id="rId14"/>
    <p:sldId id="301" r:id="rId15"/>
    <p:sldId id="300" r:id="rId1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800080"/>
    <a:srgbClr val="D60093"/>
    <a:srgbClr val="CC0066"/>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97" autoAdjust="0"/>
    <p:restoredTop sz="94660"/>
  </p:normalViewPr>
  <p:slideViewPr>
    <p:cSldViewPr>
      <p:cViewPr>
        <p:scale>
          <a:sx n="100" d="100"/>
          <a:sy n="100" d="100"/>
        </p:scale>
        <p:origin x="-252" y="6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000F9-0DF5-4297-B7E6-8461968FEFB4}" type="datetimeFigureOut">
              <a:rPr lang="ru-RU" smtClean="0"/>
              <a:pPr/>
              <a:t>03.11.2021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75D95-F59D-4BA0-961F-53AF7555B1AC}" type="slidenum">
              <a:rPr lang="ru-RU" smtClean="0"/>
              <a:pPr/>
              <a:t>‹#›</a:t>
            </a:fld>
            <a:endParaRPr lang="ru-RU"/>
          </a:p>
        </p:txBody>
      </p:sp>
    </p:spTree>
    <p:extLst>
      <p:ext uri="{BB962C8B-B14F-4D97-AF65-F5344CB8AC3E}">
        <p14:creationId xmlns:p14="http://schemas.microsoft.com/office/powerpoint/2010/main" xmlns="" val="340741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175D95-F59D-4BA0-961F-53AF7555B1AC}" type="slidenum">
              <a:rPr lang="ru-RU" smtClean="0"/>
              <a:pPr/>
              <a:t>2</a:t>
            </a:fld>
            <a:endParaRPr lang="ru-RU"/>
          </a:p>
        </p:txBody>
      </p:sp>
    </p:spTree>
    <p:extLst>
      <p:ext uri="{BB962C8B-B14F-4D97-AF65-F5344CB8AC3E}">
        <p14:creationId xmlns:p14="http://schemas.microsoft.com/office/powerpoint/2010/main" xmlns="" val="218678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175D95-F59D-4BA0-961F-53AF7555B1AC}" type="slidenum">
              <a:rPr lang="ru-RU" smtClean="0"/>
              <a:pPr/>
              <a:t>11</a:t>
            </a:fld>
            <a:endParaRPr lang="ru-RU"/>
          </a:p>
        </p:txBody>
      </p:sp>
    </p:spTree>
    <p:extLst>
      <p:ext uri="{BB962C8B-B14F-4D97-AF65-F5344CB8AC3E}">
        <p14:creationId xmlns:p14="http://schemas.microsoft.com/office/powerpoint/2010/main" xmlns="" val="218678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175D95-F59D-4BA0-961F-53AF7555B1AC}" type="slidenum">
              <a:rPr lang="ru-RU" smtClean="0"/>
              <a:pPr/>
              <a:t>12</a:t>
            </a:fld>
            <a:endParaRPr lang="ru-RU"/>
          </a:p>
        </p:txBody>
      </p:sp>
    </p:spTree>
    <p:extLst>
      <p:ext uri="{BB962C8B-B14F-4D97-AF65-F5344CB8AC3E}">
        <p14:creationId xmlns:p14="http://schemas.microsoft.com/office/powerpoint/2010/main" xmlns="" val="218678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175D95-F59D-4BA0-961F-53AF7555B1AC}" type="slidenum">
              <a:rPr lang="ru-RU" smtClean="0"/>
              <a:pPr/>
              <a:t>3</a:t>
            </a:fld>
            <a:endParaRPr lang="ru-RU"/>
          </a:p>
        </p:txBody>
      </p:sp>
    </p:spTree>
    <p:extLst>
      <p:ext uri="{BB962C8B-B14F-4D97-AF65-F5344CB8AC3E}">
        <p14:creationId xmlns:p14="http://schemas.microsoft.com/office/powerpoint/2010/main" xmlns="" val="218678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175D95-F59D-4BA0-961F-53AF7555B1AC}" type="slidenum">
              <a:rPr lang="ru-RU" smtClean="0"/>
              <a:pPr/>
              <a:t>4</a:t>
            </a:fld>
            <a:endParaRPr lang="ru-RU"/>
          </a:p>
        </p:txBody>
      </p:sp>
    </p:spTree>
    <p:extLst>
      <p:ext uri="{BB962C8B-B14F-4D97-AF65-F5344CB8AC3E}">
        <p14:creationId xmlns:p14="http://schemas.microsoft.com/office/powerpoint/2010/main" xmlns="" val="218678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175D95-F59D-4BA0-961F-53AF7555B1AC}" type="slidenum">
              <a:rPr lang="ru-RU" smtClean="0"/>
              <a:pPr/>
              <a:t>5</a:t>
            </a:fld>
            <a:endParaRPr lang="ru-RU"/>
          </a:p>
        </p:txBody>
      </p:sp>
    </p:spTree>
    <p:extLst>
      <p:ext uri="{BB962C8B-B14F-4D97-AF65-F5344CB8AC3E}">
        <p14:creationId xmlns:p14="http://schemas.microsoft.com/office/powerpoint/2010/main" xmlns="" val="218678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175D95-F59D-4BA0-961F-53AF7555B1AC}" type="slidenum">
              <a:rPr lang="ru-RU" smtClean="0"/>
              <a:pPr/>
              <a:t>6</a:t>
            </a:fld>
            <a:endParaRPr lang="ru-RU"/>
          </a:p>
        </p:txBody>
      </p:sp>
    </p:spTree>
    <p:extLst>
      <p:ext uri="{BB962C8B-B14F-4D97-AF65-F5344CB8AC3E}">
        <p14:creationId xmlns:p14="http://schemas.microsoft.com/office/powerpoint/2010/main" xmlns="" val="218678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175D95-F59D-4BA0-961F-53AF7555B1AC}" type="slidenum">
              <a:rPr lang="ru-RU" smtClean="0"/>
              <a:pPr/>
              <a:t>7</a:t>
            </a:fld>
            <a:endParaRPr lang="ru-RU"/>
          </a:p>
        </p:txBody>
      </p:sp>
    </p:spTree>
    <p:extLst>
      <p:ext uri="{BB962C8B-B14F-4D97-AF65-F5344CB8AC3E}">
        <p14:creationId xmlns:p14="http://schemas.microsoft.com/office/powerpoint/2010/main" xmlns="" val="2186789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175D95-F59D-4BA0-961F-53AF7555B1AC}" type="slidenum">
              <a:rPr lang="ru-RU" smtClean="0"/>
              <a:pPr/>
              <a:t>8</a:t>
            </a:fld>
            <a:endParaRPr lang="ru-RU"/>
          </a:p>
        </p:txBody>
      </p:sp>
    </p:spTree>
    <p:extLst>
      <p:ext uri="{BB962C8B-B14F-4D97-AF65-F5344CB8AC3E}">
        <p14:creationId xmlns:p14="http://schemas.microsoft.com/office/powerpoint/2010/main" xmlns="" val="218678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175D95-F59D-4BA0-961F-53AF7555B1AC}" type="slidenum">
              <a:rPr lang="ru-RU" smtClean="0"/>
              <a:pPr/>
              <a:t>9</a:t>
            </a:fld>
            <a:endParaRPr lang="ru-RU"/>
          </a:p>
        </p:txBody>
      </p:sp>
    </p:spTree>
    <p:extLst>
      <p:ext uri="{BB962C8B-B14F-4D97-AF65-F5344CB8AC3E}">
        <p14:creationId xmlns:p14="http://schemas.microsoft.com/office/powerpoint/2010/main" xmlns="" val="218678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175D95-F59D-4BA0-961F-53AF7555B1AC}" type="slidenum">
              <a:rPr lang="ru-RU" smtClean="0"/>
              <a:pPr/>
              <a:t>10</a:t>
            </a:fld>
            <a:endParaRPr lang="ru-RU"/>
          </a:p>
        </p:txBody>
      </p:sp>
    </p:spTree>
    <p:extLst>
      <p:ext uri="{BB962C8B-B14F-4D97-AF65-F5344CB8AC3E}">
        <p14:creationId xmlns:p14="http://schemas.microsoft.com/office/powerpoint/2010/main" xmlns="" val="2186789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himes.wav"/>
          </p:stSnd>
        </p:sndAc>
      </p:transition>
    </mc:Choice>
    <mc:Fallback>
      <p:transition spd="slow">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himes.wav"/>
          </p:stSnd>
        </p:sndAc>
      </p:transition>
    </mc:Choice>
    <mc:Fallback>
      <p:transition spd="slow">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himes.wav"/>
          </p:stSnd>
        </p:sndAc>
      </p:transition>
    </mc:Choice>
    <mc:Fallback>
      <p:transition spd="slow">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himes.wav"/>
          </p:stSnd>
        </p:sndAc>
      </p:transition>
    </mc:Choice>
    <mc:Fallback>
      <p:transition spd="slow">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himes.wav"/>
          </p:stSnd>
        </p:sndAc>
      </p:transition>
    </mc:Choice>
    <mc:Fallback>
      <p:transition spd="slow">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himes.wav"/>
          </p:stSnd>
        </p:sndAc>
      </p:transition>
    </mc:Choice>
    <mc:Fallback>
      <p:transition spd="slow">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himes.wav"/>
          </p:stSnd>
        </p:sndAc>
      </p:transition>
    </mc:Choice>
    <mc:Fallback>
      <p:transition spd="slow">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himes.wav"/>
          </p:stSnd>
        </p:sndAc>
      </p:transition>
    </mc:Choice>
    <mc:Fallback>
      <p:transition spd="slow">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himes.wav"/>
          </p:stSnd>
        </p:sndAc>
      </p:transition>
    </mc:Choice>
    <mc:Fallback>
      <p:transition spd="slow">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himes.wav"/>
          </p:stSnd>
        </p:sndAc>
      </p:transition>
    </mc:Choice>
    <mc:Fallback>
      <p:transition spd="slow">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himes.wav"/>
          </p:stSnd>
        </p:sndAc>
      </p:transition>
    </mc:Choice>
    <mc:Fallback>
      <p:transition spd="slow">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p:sndAc>
          <p:stSnd>
            <p:snd r:embed="rId14" name="chimes.wav"/>
          </p:stSnd>
        </p:sndAc>
      </p:transition>
    </mc:Choice>
    <mc:Fallback>
      <p:transition spd="slow">
        <p:sndAc>
          <p:stSnd>
            <p:snd r:embed="rId13" name="chimes.wav"/>
          </p:stSnd>
        </p:sndAc>
      </p:transition>
    </mc:Fallback>
  </mc:AlternateConten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audio" Target="file:///C:\Users\&#1055;&#1086;&#1083;&#1100;&#1079;&#1086;&#1074;&#1072;&#1090;&#1077;&#1083;&#1100;\Downloads\&#1044;&#1083;&#1103;%20&#1087;&#1088;&#1077;&#1079;&#1077;&#1085;&#1090;&#1072;&#1094;&#1080;&#1080;\&#1053;&#1086;&#1074;&#1072;&#1103;%20&#1087;&#1072;&#1087;&#1082;&#1072;\08.%20&#1041;&#1072;&#1073;&#1086;&#1095;&#1082;&#1072;.mp3" TargetMode="External"/><Relationship Id="rId6" Type="http://schemas.openxmlformats.org/officeDocument/2006/relationships/image" Target="../media/image29.jpeg"/><Relationship Id="rId5" Type="http://schemas.openxmlformats.org/officeDocument/2006/relationships/image" Target="../media/image28.tiff"/><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0.xml"/><Relationship Id="rId7"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audio" Target="file:///C:\Users\&#1055;&#1086;&#1083;&#1100;&#1079;&#1086;&#1074;&#1072;&#1090;&#1077;&#1083;&#1100;\Downloads\&#1044;&#1083;&#1103;%20&#1087;&#1088;&#1077;&#1079;&#1077;&#1085;&#1090;&#1072;&#1094;&#1080;&#1080;\&#1053;&#1086;&#1074;&#1072;&#1103;%20&#1087;&#1072;&#1087;&#1082;&#1072;\09.%20&#1050;&#1086;&#1083;&#1099;&#1073;&#1077;&#1083;&#1100;&#1085;&#1072;&#1103;.mp3" TargetMode="External"/><Relationship Id="rId6" Type="http://schemas.openxmlformats.org/officeDocument/2006/relationships/image" Target="../media/image30.tiff"/><Relationship Id="rId5" Type="http://schemas.openxmlformats.org/officeDocument/2006/relationships/image" Target="../media/image1.jpe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27.png"/><Relationship Id="rId3" Type="http://schemas.openxmlformats.org/officeDocument/2006/relationships/notesSlide" Target="../notesSlides/notesSlide11.xml"/><Relationship Id="rId7" Type="http://schemas.openxmlformats.org/officeDocument/2006/relationships/image" Target="../media/image34.jpeg"/><Relationship Id="rId12" Type="http://schemas.openxmlformats.org/officeDocument/2006/relationships/image" Target="../media/image39.tiff"/><Relationship Id="rId2" Type="http://schemas.openxmlformats.org/officeDocument/2006/relationships/slideLayout" Target="../slideLayouts/slideLayout1.xml"/><Relationship Id="rId1" Type="http://schemas.openxmlformats.org/officeDocument/2006/relationships/audio" Target="file:///C:\Users\&#1055;&#1086;&#1083;&#1100;&#1079;&#1086;&#1074;&#1072;&#1090;&#1077;&#1083;&#1100;\Downloads\&#1044;&#1083;&#1103;%20&#1087;&#1088;&#1077;&#1079;&#1077;&#1085;&#1090;&#1072;&#1094;&#1080;&#1080;\&#1053;&#1086;&#1074;&#1072;&#1103;%20&#1087;&#1072;&#1087;&#1082;&#1072;\02.%20&#1059;%20&#1073;&#1072;&#1073;&#1091;&#1096;&#1082;&#1080;%20&#1074;%20&#1089;&#1072;&#1081;&#1099;&#1083;&#1099;&#1082;&#1077;.mp3" TargetMode="Externa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audio" Target="../media/audio1.wav"/><Relationship Id="rId9" Type="http://schemas.openxmlformats.org/officeDocument/2006/relationships/image" Target="../media/image36.jpeg"/><Relationship Id="rId14" Type="http://schemas.openxmlformats.org/officeDocument/2006/relationships/audio" Target="../media/audio11.wav"/></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10" Type="http://schemas.openxmlformats.org/officeDocument/2006/relationships/audio" Target="../media/audio11.wav"/><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file:///C:\Users\&#1055;&#1086;&#1083;&#1100;&#1079;&#1086;&#1074;&#1072;&#1090;&#1077;&#1083;&#1100;\Documents\&#1050;&#1099;&#1088;&#1075;&#1099;&#1090;&#1090;&#1072;&#1088;&#1075;&#1072;%20&#1099;&#1088;&#1099;&#1072;&#1083;&#1072;&#1088;\VID-20210522-WA0060.mp4" TargetMode="External"/><Relationship Id="rId5" Type="http://schemas.openxmlformats.org/officeDocument/2006/relationships/image" Target="../media/image9.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audio" Target="file:///C:\Users\&#1055;&#1086;&#1083;&#1100;&#1079;&#1086;&#1074;&#1072;&#1090;&#1077;&#1083;&#1100;\Downloads\&#1044;&#1083;&#1103;%20&#1087;&#1088;&#1077;&#1079;&#1077;&#1085;&#1090;&#1072;&#1094;&#1080;&#1080;\&#1053;&#1086;&#1074;&#1072;&#1103;%20&#1087;&#1072;&#1087;&#1082;&#1072;\01.%20&#1057;&#1074;&#1077;&#1090;&#1086;&#1092;&#1086;&#1088;%20(-).mp3" TargetMode="External"/><Relationship Id="rId6" Type="http://schemas.openxmlformats.org/officeDocument/2006/relationships/image" Target="../media/image11.jpeg"/><Relationship Id="rId5" Type="http://schemas.openxmlformats.org/officeDocument/2006/relationships/image" Target="../media/image10.tiff"/><Relationship Id="rId4" Type="http://schemas.openxmlformats.org/officeDocument/2006/relationships/audio" Target="../media/audio1.wav"/><Relationship Id="rId9" Type="http://schemas.openxmlformats.org/officeDocument/2006/relationships/audio" Target="../media/audio1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audio" Target="file:///C:\Users\&#1055;&#1086;&#1083;&#1100;&#1079;&#1086;&#1074;&#1072;&#1090;&#1077;&#1083;&#1100;\Downloads\&#1044;&#1083;&#1103;%20&#1087;&#1088;&#1077;&#1079;&#1077;&#1085;&#1090;&#1072;&#1094;&#1080;&#1080;\&#1053;&#1086;&#1074;&#1072;&#1103;%20&#1087;&#1072;&#1087;&#1082;&#1072;\03.%20&#1042;&#1086;&#1090;-&#1074;&#1086;&#1090;-&#1074;&#1086;&#1090;..mp3"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audio" Target="file:///C:\Users\&#1055;&#1086;&#1083;&#1100;&#1079;&#1086;&#1074;&#1072;&#1090;&#1077;&#1083;&#1100;\Downloads\&#1044;&#1083;&#1103;%20&#1087;&#1088;&#1077;&#1079;&#1077;&#1085;&#1090;&#1072;&#1094;&#1080;&#1080;\&#1053;&#1086;&#1074;&#1072;&#1103;%20&#1087;&#1072;&#1087;&#1082;&#1072;\04.%20&#1055;&#1077;&#1089;&#1085;&#1103;%20&#1084;&#1072;&#1083;&#1100;&#1095;&#1080;&#1096;&#1077;&#1082;.mp3" TargetMode="External"/><Relationship Id="rId6" Type="http://schemas.openxmlformats.org/officeDocument/2006/relationships/image" Target="../media/image17.jpeg"/><Relationship Id="rId5" Type="http://schemas.openxmlformats.org/officeDocument/2006/relationships/image" Target="../media/image16.tiff"/><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audio" Target="file:///C:\Users\&#1055;&#1086;&#1083;&#1100;&#1079;&#1086;&#1074;&#1072;&#1090;&#1077;&#1083;&#1100;\Downloads\&#1044;&#1083;&#1103;%20&#1087;&#1088;&#1077;&#1079;&#1077;&#1085;&#1090;&#1072;&#1094;&#1080;&#1080;\&#1053;&#1086;&#1074;&#1072;&#1103;%20&#1087;&#1072;&#1087;&#1082;&#1072;\05.%20&#1051;&#1077;&#1074;&#1072;&#1103;,&#1087;&#1088;&#1072;&#1074;&#1072;&#1103;.mp3" TargetMode="External"/><Relationship Id="rId6" Type="http://schemas.openxmlformats.org/officeDocument/2006/relationships/image" Target="../media/image19.jpeg"/><Relationship Id="rId5" Type="http://schemas.openxmlformats.org/officeDocument/2006/relationships/image" Target="../media/image18.tiff"/><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7.xml"/><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audio" Target="file:///C:\Users\&#1055;&#1086;&#1083;&#1100;&#1079;&#1086;&#1074;&#1072;&#1090;&#1077;&#1083;&#1100;\Downloads\&#1044;&#1083;&#1103;%20&#1087;&#1088;&#1077;&#1079;&#1077;&#1085;&#1090;&#1072;&#1094;&#1080;&#1080;\&#1053;&#1086;&#1074;&#1072;&#1103;%20&#1087;&#1072;&#1087;&#1082;&#1072;\06.%20&#1058;&#1072;&#1085;&#1077;&#1094;%20&#1089;&#1086;%20&#1094;&#1074;&#1077;&#1090;&#1086;&#1095;&#1082;&#1072;&#1084;&#1080;.mp3" TargetMode="External"/><Relationship Id="rId6" Type="http://schemas.openxmlformats.org/officeDocument/2006/relationships/image" Target="../media/image21.jpeg"/><Relationship Id="rId5" Type="http://schemas.openxmlformats.org/officeDocument/2006/relationships/image" Target="../media/image20.tiff"/><Relationship Id="rId10" Type="http://schemas.openxmlformats.org/officeDocument/2006/relationships/image" Target="../media/image15.png"/><Relationship Id="rId4" Type="http://schemas.openxmlformats.org/officeDocument/2006/relationships/audio" Target="../media/audio1.wav"/><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audio" Target="file:///C:\Users\&#1055;&#1086;&#1083;&#1100;&#1079;&#1086;&#1074;&#1072;&#1090;&#1077;&#1083;&#1100;\Downloads\&#1044;&#1083;&#1103;%20&#1087;&#1088;&#1077;&#1079;&#1077;&#1085;&#1090;&#1072;&#1094;&#1080;&#1080;\&#1053;&#1086;&#1074;&#1072;&#1103;%20&#1087;&#1072;&#1087;&#1082;&#1072;\07.%20%20&#1056;&#1091;&#1082;&#1072;&#1074;&#1080;&#1095;&#1082;&#1072;%20(-).mp3" TargetMode="External"/><Relationship Id="rId6" Type="http://schemas.openxmlformats.org/officeDocument/2006/relationships/image" Target="../media/image26.jpeg"/><Relationship Id="rId5" Type="http://schemas.openxmlformats.org/officeDocument/2006/relationships/image" Target="../media/image25.tiff"/><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09601"/>
            <a:ext cx="7772400" cy="1523999"/>
          </a:xfrm>
        </p:spPr>
        <p:txBody>
          <a:bodyPr>
            <a:normAutofit/>
          </a:bodyPr>
          <a:lstStyle/>
          <a:p>
            <a:r>
              <a:rPr lang="ru-RU" sz="3600" i="1" dirty="0" smtClean="0">
                <a:solidFill>
                  <a:srgbClr val="009900"/>
                </a:solidFill>
                <a:effectLst>
                  <a:glow rad="228600">
                    <a:schemeClr val="accent5">
                      <a:satMod val="175000"/>
                      <a:alpha val="40000"/>
                    </a:schemeClr>
                  </a:glow>
                </a:effectLst>
                <a:latin typeface="Trebuchet MS" panose="020B0603020202020204" pitchFamily="34" charset="0"/>
                <a:cs typeface="Times New Roman" panose="02020603050405020304" pitchFamily="18" charset="0"/>
              </a:rPr>
              <a:t>У бабушки в </a:t>
            </a:r>
            <a:r>
              <a:rPr lang="ru-RU" sz="3600" i="1" dirty="0" err="1" smtClean="0">
                <a:solidFill>
                  <a:srgbClr val="009900"/>
                </a:solidFill>
                <a:effectLst>
                  <a:glow rad="228600">
                    <a:schemeClr val="accent5">
                      <a:satMod val="175000"/>
                      <a:alpha val="40000"/>
                    </a:schemeClr>
                  </a:glow>
                </a:effectLst>
                <a:latin typeface="Trebuchet MS" panose="020B0603020202020204" pitchFamily="34" charset="0"/>
                <a:cs typeface="Times New Roman" panose="02020603050405020304" pitchFamily="18" charset="0"/>
              </a:rPr>
              <a:t>сайылыке</a:t>
            </a:r>
            <a:r>
              <a:rPr lang="ru-RU" sz="3600" i="1" dirty="0" smtClean="0">
                <a:solidFill>
                  <a:srgbClr val="009900"/>
                </a:solidFill>
                <a:effectLst>
                  <a:glow rad="228600">
                    <a:schemeClr val="accent5">
                      <a:satMod val="175000"/>
                      <a:alpha val="40000"/>
                    </a:schemeClr>
                  </a:glow>
                </a:effectLst>
                <a:latin typeface="Trebuchet MS" panose="020B0603020202020204" pitchFamily="34" charset="0"/>
                <a:cs typeface="Times New Roman" panose="02020603050405020304" pitchFamily="18" charset="0"/>
              </a:rPr>
              <a:t/>
            </a:r>
            <a:br>
              <a:rPr lang="ru-RU" sz="3600" i="1" dirty="0" smtClean="0">
                <a:solidFill>
                  <a:srgbClr val="009900"/>
                </a:solidFill>
                <a:effectLst>
                  <a:glow rad="228600">
                    <a:schemeClr val="accent5">
                      <a:satMod val="175000"/>
                      <a:alpha val="40000"/>
                    </a:schemeClr>
                  </a:glow>
                </a:effectLst>
                <a:latin typeface="Trebuchet MS" panose="020B0603020202020204" pitchFamily="34" charset="0"/>
                <a:cs typeface="Times New Roman" panose="02020603050405020304" pitchFamily="18" charset="0"/>
              </a:rPr>
            </a:br>
            <a:r>
              <a:rPr lang="ru-RU" sz="2000" i="1" dirty="0" smtClean="0">
                <a:solidFill>
                  <a:schemeClr val="accent6">
                    <a:lumMod val="50000"/>
                  </a:schemeClr>
                </a:solidFill>
                <a:effectLst>
                  <a:glow rad="228600">
                    <a:schemeClr val="accent5">
                      <a:satMod val="175000"/>
                      <a:alpha val="40000"/>
                    </a:schemeClr>
                  </a:glow>
                </a:effectLst>
                <a:latin typeface="Trebuchet MS" panose="020B0603020202020204" pitchFamily="34" charset="0"/>
                <a:cs typeface="Times New Roman" panose="02020603050405020304" pitchFamily="18" charset="0"/>
              </a:rPr>
              <a:t>(по авторским песням для детей С.Константиновой)</a:t>
            </a:r>
            <a:endParaRPr lang="ru-RU" sz="3600" i="1" dirty="0">
              <a:solidFill>
                <a:schemeClr val="accent6">
                  <a:lumMod val="50000"/>
                </a:schemeClr>
              </a:solidFill>
              <a:effectLst>
                <a:glow rad="228600">
                  <a:schemeClr val="accent5">
                    <a:satMod val="175000"/>
                    <a:alpha val="40000"/>
                  </a:schemeClr>
                </a:glow>
              </a:effectLst>
              <a:latin typeface="Trebuchet MS" panose="020B0603020202020204" pitchFamily="34" charset="0"/>
              <a:cs typeface="Times New Roman" panose="020206030504050203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0421" y="5554382"/>
            <a:ext cx="1080000" cy="108000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60000">
            <a:off x="7854176" y="3620010"/>
            <a:ext cx="1080000" cy="1080000"/>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8596" y="2000240"/>
            <a:ext cx="1080000" cy="1080000"/>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43834" y="2071678"/>
            <a:ext cx="1080000" cy="1080000"/>
          </a:xfrm>
          <a:prstGeom prst="rect">
            <a:avLst/>
          </a:prstGeom>
        </p:spPr>
      </p:pic>
      <p:pic>
        <p:nvPicPr>
          <p:cNvPr id="15" name="Рисунок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072330" y="5214950"/>
            <a:ext cx="893700" cy="1080000"/>
          </a:xfrm>
          <a:prstGeom prst="rect">
            <a:avLst/>
          </a:prstGeom>
        </p:spPr>
      </p:pic>
      <p:pic>
        <p:nvPicPr>
          <p:cNvPr id="16" name="Рисунок 1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0421" y="3810000"/>
            <a:ext cx="1080000" cy="1080000"/>
          </a:xfrm>
          <a:prstGeom prst="rect">
            <a:avLst/>
          </a:prstGeom>
        </p:spPr>
      </p:pic>
      <p:pic>
        <p:nvPicPr>
          <p:cNvPr id="17" name="Рисунок 16" descr="C:\Users\Пользователь\Desktop\тематические картинки\Чикачев уруьуйдара\IMG-20171121-WA0011.jpg"/>
          <p:cNvPicPr/>
          <p:nvPr/>
        </p:nvPicPr>
        <p:blipFill>
          <a:blip r:embed="rId9"/>
          <a:srcRect l="13440" r="13168"/>
          <a:stretch>
            <a:fillRect/>
          </a:stretch>
        </p:blipFill>
        <p:spPr bwMode="auto">
          <a:xfrm>
            <a:off x="2000232" y="1928802"/>
            <a:ext cx="5357850" cy="3214710"/>
          </a:xfrm>
          <a:prstGeom prst="rect">
            <a:avLst/>
          </a:prstGeom>
          <a:noFill/>
          <a:ln w="9525">
            <a:noFill/>
            <a:miter lim="800000"/>
            <a:headEnd/>
            <a:tailEnd/>
          </a:ln>
        </p:spPr>
      </p:pic>
      <p:sp>
        <p:nvSpPr>
          <p:cNvPr id="18" name="Прямоугольник 17"/>
          <p:cNvSpPr/>
          <p:nvPr/>
        </p:nvSpPr>
        <p:spPr>
          <a:xfrm rot="10800000" flipV="1">
            <a:off x="4357686" y="5123942"/>
            <a:ext cx="2714644" cy="461665"/>
          </a:xfrm>
          <a:prstGeom prst="rect">
            <a:avLst/>
          </a:prstGeom>
        </p:spPr>
        <p:txBody>
          <a:bodyPr wrap="square">
            <a:spAutoFit/>
          </a:bodyPr>
          <a:lstStyle/>
          <a:p>
            <a:r>
              <a:rPr lang="ru-RU" sz="1200" b="1" i="1" dirty="0" smtClean="0">
                <a:solidFill>
                  <a:schemeClr val="accent3">
                    <a:lumMod val="50000"/>
                  </a:schemeClr>
                </a:solidFill>
                <a:effectLst>
                  <a:glow rad="228600">
                    <a:schemeClr val="accent5">
                      <a:satMod val="175000"/>
                      <a:alpha val="40000"/>
                    </a:schemeClr>
                  </a:glow>
                </a:effectLst>
                <a:latin typeface="Trebuchet MS" panose="020B0603020202020204" pitchFamily="34" charset="0"/>
                <a:cs typeface="Times New Roman" panose="02020603050405020304" pitchFamily="18" charset="0"/>
              </a:rPr>
              <a:t>Картина  народного художника Якутии </a:t>
            </a:r>
            <a:r>
              <a:rPr lang="ru-RU" sz="1200" b="1" i="1" dirty="0" err="1" smtClean="0">
                <a:solidFill>
                  <a:schemeClr val="accent3">
                    <a:lumMod val="50000"/>
                  </a:schemeClr>
                </a:solidFill>
                <a:effectLst>
                  <a:glow rad="228600">
                    <a:schemeClr val="accent5">
                      <a:satMod val="175000"/>
                      <a:alpha val="40000"/>
                    </a:schemeClr>
                  </a:glow>
                </a:effectLst>
                <a:latin typeface="Trebuchet MS" panose="020B0603020202020204" pitchFamily="34" charset="0"/>
                <a:cs typeface="Times New Roman" panose="02020603050405020304" pitchFamily="18" charset="0"/>
              </a:rPr>
              <a:t>Н.Чикачева</a:t>
            </a:r>
            <a:r>
              <a:rPr lang="ru-RU" sz="1200" b="1" i="1" dirty="0" smtClean="0">
                <a:solidFill>
                  <a:schemeClr val="accent3">
                    <a:lumMod val="50000"/>
                  </a:schemeClr>
                </a:solidFill>
                <a:effectLst>
                  <a:glow rad="228600">
                    <a:schemeClr val="accent5">
                      <a:satMod val="175000"/>
                      <a:alpha val="40000"/>
                    </a:schemeClr>
                  </a:glow>
                </a:effectLst>
                <a:latin typeface="Trebuchet MS" panose="020B0603020202020204" pitchFamily="34" charset="0"/>
                <a:cs typeface="Times New Roman" panose="02020603050405020304" pitchFamily="18" charset="0"/>
              </a:rPr>
              <a:t> </a:t>
            </a:r>
            <a:endParaRPr lang="ru-RU" sz="1200" b="1" dirty="0">
              <a:solidFill>
                <a:schemeClr val="accent3">
                  <a:lumMod val="50000"/>
                </a:schemeClr>
              </a:solidFill>
            </a:endParaRPr>
          </a:p>
        </p:txBody>
      </p:sp>
    </p:spTree>
    <p:extLst>
      <p:ext uri="{BB962C8B-B14F-4D97-AF65-F5344CB8AC3E}">
        <p14:creationId xmlns:p14="http://schemas.microsoft.com/office/powerpoint/2010/main" xmlns="" val="285900962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12" name="chimes.wav"/>
          </p:stSnd>
        </p:sndAc>
      </p:transition>
    </mc:Choice>
    <mc:Fallback>
      <p:transition spd="slow">
        <p:sndAc>
          <p:stSnd>
            <p:snd r:embed="rId2"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E:\Мин авт.улэлэрим\9. Сиэннэрим-ырыанньык\С.Константинова\07.Лыах.tif"/>
          <p:cNvPicPr/>
          <p:nvPr/>
        </p:nvPicPr>
        <p:blipFill>
          <a:blip r:embed="rId5" cstate="print"/>
          <a:srcRect b="67076"/>
          <a:stretch>
            <a:fillRect/>
          </a:stretch>
        </p:blipFill>
        <p:spPr bwMode="auto">
          <a:xfrm>
            <a:off x="2071670" y="500043"/>
            <a:ext cx="3357586" cy="2143140"/>
          </a:xfrm>
          <a:prstGeom prst="rect">
            <a:avLst/>
          </a:prstGeom>
          <a:noFill/>
          <a:ln w="9525">
            <a:noFill/>
            <a:miter lim="800000"/>
            <a:headEnd/>
            <a:tailEnd/>
          </a:ln>
        </p:spPr>
      </p:pic>
      <p:sp>
        <p:nvSpPr>
          <p:cNvPr id="8193" name="Rectangle 1"/>
          <p:cNvSpPr>
            <a:spLocks noGrp="1" noChangeArrowheads="1"/>
          </p:cNvSpPr>
          <p:nvPr>
            <p:ph type="ctrTitle"/>
          </p:nvPr>
        </p:nvSpPr>
        <p:spPr bwMode="auto">
          <a:xfrm>
            <a:off x="2000233" y="2500304"/>
            <a:ext cx="3286148"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Бабочка, бабочка красавица,</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Бабочка, бабочка поиграем!</a:t>
            </a:r>
            <a:r>
              <a:rPr lang="ru-RU" sz="1400" b="1" dirty="0" smtClean="0">
                <a:solidFill>
                  <a:srgbClr val="002060"/>
                </a:solidFill>
                <a:latin typeface="Arial" pitchFamily="34" charset="0"/>
                <a:ea typeface="Times New Roman" pitchFamily="18" charset="0"/>
                <a:cs typeface="Arial" pitchFamily="34" charset="0"/>
              </a:rPr>
              <a:t/>
            </a:r>
            <a:br>
              <a:rPr lang="ru-RU" sz="1400" b="1" dirty="0" smtClean="0">
                <a:solidFill>
                  <a:srgbClr val="002060"/>
                </a:solidFill>
                <a:latin typeface="Arial" pitchFamily="34" charset="0"/>
                <a:ea typeface="Times New Roman" pitchFamily="18" charset="0"/>
                <a:cs typeface="Arial" pitchFamily="34" charset="0"/>
              </a:rPr>
            </a:b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Бабочка, бабочка красавица,</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Бабочка, бабочка потанцуем!</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Бабочка, бабочка птичка летит!</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Бабочка, бабочка, ой, спрячемся!</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Бабочка, птичка улетела</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Бабочка, бабочка, потанцуем!</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Бабочка, бабочка много цветов,</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Бабочка, бабочка, покушаем!</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Бабочка, бабочка я устала</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Бабочка, бабочка, давай уснем!</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8195" name="Picture 3" descr="Бабочки в руках: скачать картинки, стоковые фото Бабочки в руках в хорошем  качестве | Depositphotos"/>
          <p:cNvPicPr>
            <a:picLocks noChangeAspect="1" noChangeArrowheads="1"/>
          </p:cNvPicPr>
          <p:nvPr/>
        </p:nvPicPr>
        <p:blipFill>
          <a:blip r:embed="rId6"/>
          <a:srcRect/>
          <a:stretch>
            <a:fillRect/>
          </a:stretch>
        </p:blipFill>
        <p:spPr bwMode="auto">
          <a:xfrm>
            <a:off x="5929322" y="1714488"/>
            <a:ext cx="1781175" cy="2571751"/>
          </a:xfrm>
          <a:prstGeom prst="rect">
            <a:avLst/>
          </a:prstGeom>
          <a:noFill/>
        </p:spPr>
      </p:pic>
      <p:sp>
        <p:nvSpPr>
          <p:cNvPr id="7" name="Прямоугольник 6"/>
          <p:cNvSpPr/>
          <p:nvPr/>
        </p:nvSpPr>
        <p:spPr>
          <a:xfrm>
            <a:off x="5429256" y="4357694"/>
            <a:ext cx="3000396" cy="307777"/>
          </a:xfrm>
          <a:prstGeom prst="rect">
            <a:avLst/>
          </a:prstGeom>
        </p:spPr>
        <p:txBody>
          <a:bodyPr wrap="square">
            <a:spAutoFit/>
          </a:bodyPr>
          <a:lstStyle/>
          <a:p>
            <a:r>
              <a:rPr lang="ru-RU" sz="1400" b="1" i="1" dirty="0" smtClean="0">
                <a:solidFill>
                  <a:srgbClr val="009900"/>
                </a:solidFill>
                <a:latin typeface="Arial" pitchFamily="34" charset="0"/>
                <a:ea typeface="Times New Roman" pitchFamily="18" charset="0"/>
                <a:cs typeface="Arial" pitchFamily="34" charset="0"/>
              </a:rPr>
              <a:t>Бабочки, бабочки красавицы!</a:t>
            </a:r>
            <a:endParaRPr lang="ru-RU" sz="1400" i="1" dirty="0">
              <a:solidFill>
                <a:srgbClr val="009900"/>
              </a:solidFill>
            </a:endParaRPr>
          </a:p>
        </p:txBody>
      </p:sp>
      <p:pic>
        <p:nvPicPr>
          <p:cNvPr id="6" name="08. Бабочка.mp3">
            <a:hlinkClick r:id="" action="ppaction://media"/>
          </p:cNvPr>
          <p:cNvPicPr>
            <a:picLocks noRot="1" noChangeAspect="1"/>
          </p:cNvPicPr>
          <p:nvPr>
            <a:audioFile r:link="rId1"/>
          </p:nvPr>
        </p:nvPicPr>
        <p:blipFill>
          <a:blip r:embed="rId7"/>
          <a:stretch>
            <a:fillRect/>
          </a:stretch>
        </p:blipFill>
        <p:spPr>
          <a:xfrm>
            <a:off x="7858148" y="5000636"/>
            <a:ext cx="304800" cy="304800"/>
          </a:xfrm>
          <a:prstGeom prst="rect">
            <a:avLst/>
          </a:prstGeom>
        </p:spPr>
      </p:pic>
    </p:spTree>
    <p:extLst>
      <p:ext uri="{BB962C8B-B14F-4D97-AF65-F5344CB8AC3E}">
        <p14:creationId xmlns:p14="http://schemas.microsoft.com/office/powerpoint/2010/main" xmlns="" val="1311226700"/>
      </p:ext>
    </p:extLst>
  </p:cSld>
  <p:clrMapOvr>
    <a:masterClrMapping/>
  </p:clrMapOvr>
  <mc:AlternateContent xmlns:mc="http://schemas.openxmlformats.org/markup-compatibility/2006">
    <mc:Choice xmlns:p14="http://schemas.microsoft.com/office/powerpoint/2010/main" xmlns="" Requires="p14">
      <p:transition spd="slow" p14:dur="2000">
        <p:sndAc>
          <p:stSnd>
            <p:snd r:embed=""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33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ctrTitle"/>
          </p:nvPr>
        </p:nvSpPr>
        <p:spPr bwMode="auto">
          <a:xfrm>
            <a:off x="1285852" y="2928934"/>
            <a:ext cx="478634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kumimoji="0" lang="ru-RU" sz="1100"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 name="Рисунок 8" descr="E:\Мин авт.улэлэрим\9. Сиэннэрим-ырыанньык\С.Константинова\23.Биhик ырыата.tif"/>
          <p:cNvPicPr/>
          <p:nvPr/>
        </p:nvPicPr>
        <p:blipFill>
          <a:blip r:embed="rId6" cstate="print"/>
          <a:srcRect/>
          <a:stretch>
            <a:fillRect/>
          </a:stretch>
        </p:blipFill>
        <p:spPr bwMode="auto">
          <a:xfrm>
            <a:off x="357158" y="285728"/>
            <a:ext cx="4857784" cy="4000528"/>
          </a:xfrm>
          <a:prstGeom prst="rect">
            <a:avLst/>
          </a:prstGeom>
          <a:noFill/>
          <a:ln w="9525">
            <a:noFill/>
            <a:miter lim="800000"/>
            <a:headEnd/>
            <a:tailEnd/>
          </a:ln>
        </p:spPr>
      </p:pic>
      <p:pic>
        <p:nvPicPr>
          <p:cNvPr id="39938" name="Picture 2" descr="Купить Спящая Кукла Реборн (Reborn) 55см (Р-136-99-2) цена в  Ростове-на-Дону. Доставка по всей России."/>
          <p:cNvPicPr>
            <a:picLocks noChangeAspect="1" noChangeArrowheads="1"/>
          </p:cNvPicPr>
          <p:nvPr/>
        </p:nvPicPr>
        <p:blipFill>
          <a:blip r:embed="rId7"/>
          <a:srcRect/>
          <a:stretch>
            <a:fillRect/>
          </a:stretch>
        </p:blipFill>
        <p:spPr bwMode="auto">
          <a:xfrm>
            <a:off x="5500694" y="1000108"/>
            <a:ext cx="2714644" cy="2286016"/>
          </a:xfrm>
          <a:prstGeom prst="rect">
            <a:avLst/>
          </a:prstGeom>
          <a:noFill/>
        </p:spPr>
      </p:pic>
      <p:sp>
        <p:nvSpPr>
          <p:cNvPr id="39939" name="Rectangle 3"/>
          <p:cNvSpPr>
            <a:spLocks noChangeArrowheads="1"/>
          </p:cNvSpPr>
          <p:nvPr/>
        </p:nvSpPr>
        <p:spPr bwMode="auto">
          <a:xfrm>
            <a:off x="785786" y="4429132"/>
            <a:ext cx="435771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Calibri" pitchFamily="34" charset="0"/>
                <a:ea typeface="Calibri" pitchFamily="34" charset="0"/>
                <a:cs typeface="Times New Roman" pitchFamily="18" charset="0"/>
              </a:rPr>
              <a:t>Баю- </a:t>
            </a:r>
            <a:r>
              <a:rPr kumimoji="0" lang="ru-RU" sz="1400" b="1" i="0" u="none" strike="noStrike" cap="none" normalizeH="0" baseline="0" dirty="0" err="1" smtClean="0">
                <a:ln>
                  <a:noFill/>
                </a:ln>
                <a:solidFill>
                  <a:schemeClr val="accent4">
                    <a:lumMod val="50000"/>
                  </a:schemeClr>
                </a:solidFill>
                <a:effectLst/>
                <a:latin typeface="Calibri" pitchFamily="34" charset="0"/>
                <a:ea typeface="Calibri" pitchFamily="34" charset="0"/>
                <a:cs typeface="Times New Roman" pitchFamily="18" charset="0"/>
              </a:rPr>
              <a:t>баюшки</a:t>
            </a:r>
            <a:r>
              <a:rPr kumimoji="0" lang="ru-RU" sz="1400" b="1" i="0" u="none" strike="noStrike" cap="none" normalizeH="0" baseline="0" dirty="0" smtClean="0">
                <a:ln>
                  <a:noFill/>
                </a:ln>
                <a:solidFill>
                  <a:schemeClr val="accent4">
                    <a:lumMod val="50000"/>
                  </a:schemeClr>
                </a:solidFill>
                <a:effectLst/>
                <a:latin typeface="Calibri" pitchFamily="34" charset="0"/>
                <a:ea typeface="Calibri" pitchFamily="34" charset="0"/>
                <a:cs typeface="Times New Roman" pitchFamily="18" charset="0"/>
              </a:rPr>
              <a:t> , спи </a:t>
            </a:r>
            <a:r>
              <a:rPr kumimoji="0" lang="ru-RU" sz="1400" b="1" i="0" u="none" strike="noStrike" cap="none" normalizeH="0" baseline="0" dirty="0" smtClean="0">
                <a:ln>
                  <a:noFill/>
                </a:ln>
                <a:solidFill>
                  <a:schemeClr val="accent4">
                    <a:lumMod val="50000"/>
                  </a:schemeClr>
                </a:solidFill>
                <a:effectLst/>
                <a:latin typeface="Calibri" pitchFamily="34" charset="0"/>
                <a:ea typeface="Calibri" pitchFamily="34" charset="0"/>
                <a:cs typeface="Times New Roman" pitchFamily="18" charset="0"/>
              </a:rPr>
              <a:t>спокойно куколка,</a:t>
            </a: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Calibri" pitchFamily="34" charset="0"/>
                <a:ea typeface="Calibri" pitchFamily="34" charset="0"/>
                <a:cs typeface="Times New Roman" pitchFamily="18" charset="0"/>
              </a:rPr>
              <a:t>Без меня ты не скучай, дорогая доченька!</a:t>
            </a: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Calibri" pitchFamily="34" charset="0"/>
                <a:ea typeface="Calibri" pitchFamily="34" charset="0"/>
                <a:cs typeface="Times New Roman" pitchFamily="18" charset="0"/>
              </a:rPr>
              <a:t>Баю- </a:t>
            </a:r>
            <a:r>
              <a:rPr kumimoji="0" lang="ru-RU" sz="1400" b="1" i="0" u="none" strike="noStrike" cap="none" normalizeH="0" baseline="0" dirty="0" err="1" smtClean="0">
                <a:ln>
                  <a:noFill/>
                </a:ln>
                <a:solidFill>
                  <a:schemeClr val="accent4">
                    <a:lumMod val="50000"/>
                  </a:schemeClr>
                </a:solidFill>
                <a:effectLst/>
                <a:latin typeface="Calibri" pitchFamily="34" charset="0"/>
                <a:ea typeface="Calibri" pitchFamily="34" charset="0"/>
                <a:cs typeface="Times New Roman" pitchFamily="18" charset="0"/>
              </a:rPr>
              <a:t>баюшки</a:t>
            </a:r>
            <a:r>
              <a:rPr kumimoji="0" lang="ru-RU" sz="1400" b="1" i="0" u="none" strike="noStrike" cap="none" normalizeH="0" baseline="0" dirty="0" smtClean="0">
                <a:ln>
                  <a:noFill/>
                </a:ln>
                <a:solidFill>
                  <a:schemeClr val="accent4">
                    <a:lumMod val="50000"/>
                  </a:schemeClr>
                </a:solidFill>
                <a:effectLst/>
                <a:latin typeface="Calibri" pitchFamily="34" charset="0"/>
                <a:ea typeface="Calibri" pitchFamily="34" charset="0"/>
                <a:cs typeface="Times New Roman" pitchFamily="18" charset="0"/>
              </a:rPr>
              <a:t>, спи спокойно куколка</a:t>
            </a: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Calibri" pitchFamily="34" charset="0"/>
                <a:ea typeface="Calibri" pitchFamily="34" charset="0"/>
                <a:cs typeface="Times New Roman" pitchFamily="18" charset="0"/>
              </a:rPr>
              <a:t>Вечером к тебе приду, вместе будем мы играть.</a:t>
            </a: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Calibri" pitchFamily="34" charset="0"/>
                <a:ea typeface="Calibri" pitchFamily="34" charset="0"/>
                <a:cs typeface="Times New Roman" pitchFamily="18" charset="0"/>
              </a:rPr>
              <a:t>Баю- </a:t>
            </a:r>
            <a:r>
              <a:rPr kumimoji="0" lang="ru-RU" sz="1400" b="1" i="0" u="none" strike="noStrike" cap="none" normalizeH="0" baseline="0" dirty="0" err="1" smtClean="0">
                <a:ln>
                  <a:noFill/>
                </a:ln>
                <a:solidFill>
                  <a:schemeClr val="accent4">
                    <a:lumMod val="50000"/>
                  </a:schemeClr>
                </a:solidFill>
                <a:effectLst/>
                <a:latin typeface="Calibri" pitchFamily="34" charset="0"/>
                <a:ea typeface="Calibri" pitchFamily="34" charset="0"/>
                <a:cs typeface="Times New Roman" pitchFamily="18" charset="0"/>
              </a:rPr>
              <a:t>баюшки</a:t>
            </a:r>
            <a:r>
              <a:rPr kumimoji="0" lang="ru-RU" sz="1400" b="1" i="0" u="none" strike="noStrike" cap="none" normalizeH="0" baseline="0" dirty="0" smtClean="0">
                <a:ln>
                  <a:noFill/>
                </a:ln>
                <a:solidFill>
                  <a:schemeClr val="accent4">
                    <a:lumMod val="50000"/>
                  </a:schemeClr>
                </a:solidFill>
                <a:effectLst/>
                <a:latin typeface="Calibri" pitchFamily="34" charset="0"/>
                <a:ea typeface="Calibri" pitchFamily="34" charset="0"/>
                <a:cs typeface="Times New Roman" pitchFamily="18" charset="0"/>
              </a:rPr>
              <a:t>, </a:t>
            </a:r>
            <a:r>
              <a:rPr kumimoji="0" lang="ru-RU" sz="1400" b="1" i="0" u="none" strike="noStrike" cap="none" normalizeH="0" baseline="0" dirty="0" smtClean="0">
                <a:ln>
                  <a:noFill/>
                </a:ln>
                <a:solidFill>
                  <a:schemeClr val="accent4">
                    <a:lumMod val="50000"/>
                  </a:schemeClr>
                </a:solidFill>
                <a:effectLst/>
                <a:latin typeface="Calibri" pitchFamily="34" charset="0"/>
                <a:ea typeface="Calibri" pitchFamily="34" charset="0"/>
                <a:cs typeface="Times New Roman" pitchFamily="18" charset="0"/>
              </a:rPr>
              <a:t>спи спокойно куколка,</a:t>
            </a: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Calibri" pitchFamily="34" charset="0"/>
                <a:ea typeface="Calibri" pitchFamily="34" charset="0"/>
                <a:cs typeface="Times New Roman" pitchFamily="18" charset="0"/>
              </a:rPr>
              <a:t>Без меня ты не скучай, дорогая доченька!</a:t>
            </a: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pic>
        <p:nvPicPr>
          <p:cNvPr id="7" name="09. Колыбельная.mp3">
            <a:hlinkClick r:id="" action="ppaction://media"/>
          </p:cNvPr>
          <p:cNvPicPr>
            <a:picLocks noRot="1" noChangeAspect="1"/>
          </p:cNvPicPr>
          <p:nvPr>
            <a:audioFile r:link="rId1"/>
          </p:nvPr>
        </p:nvPicPr>
        <p:blipFill>
          <a:blip r:embed="rId8"/>
          <a:stretch>
            <a:fillRect/>
          </a:stretch>
        </p:blipFill>
        <p:spPr>
          <a:xfrm>
            <a:off x="7572396" y="5143512"/>
            <a:ext cx="304800" cy="304800"/>
          </a:xfrm>
          <a:prstGeom prst="rect">
            <a:avLst/>
          </a:prstGeom>
        </p:spPr>
      </p:pic>
    </p:spTree>
    <p:extLst>
      <p:ext uri="{BB962C8B-B14F-4D97-AF65-F5344CB8AC3E}">
        <p14:creationId xmlns:p14="http://schemas.microsoft.com/office/powerpoint/2010/main" xmlns="" val="1311226700"/>
      </p:ext>
    </p:extLst>
  </p:cSld>
  <p:clrMapOvr>
    <a:masterClrMapping/>
  </p:clrMapOvr>
  <mc:AlternateContent xmlns:mc="http://schemas.openxmlformats.org/markup-compatibility/2006">
    <mc:Choice xmlns:p14="http://schemas.microsoft.com/office/powerpoint/2010/main" xmlns="" Requires="p14">
      <p:transition spd="slow" p14:dur="2000">
        <p:sndAc>
          <p:stSnd>
            <p:snd r:embed=""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884"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Пользователь\Desktop\тематические картинки\Эбээлээххэ сайылыкка-картинки\01. Аттар.jpg"/>
          <p:cNvPicPr/>
          <p:nvPr/>
        </p:nvPicPr>
        <p:blipFill>
          <a:blip r:embed="rId5" cstate="print"/>
          <a:srcRect/>
          <a:stretch>
            <a:fillRect/>
          </a:stretch>
        </p:blipFill>
        <p:spPr bwMode="auto">
          <a:xfrm>
            <a:off x="428596" y="785794"/>
            <a:ext cx="1643074" cy="1041233"/>
          </a:xfrm>
          <a:prstGeom prst="rect">
            <a:avLst/>
          </a:prstGeom>
          <a:noFill/>
          <a:ln w="9525">
            <a:noFill/>
            <a:miter lim="800000"/>
            <a:headEnd/>
            <a:tailEnd/>
          </a:ln>
        </p:spPr>
      </p:pic>
      <p:pic>
        <p:nvPicPr>
          <p:cNvPr id="9" name="Рисунок 8" descr="C:\Users\Пользователь\Desktop\тематические картинки\Эбээлээххэ сайылыкка\загруженное (1).jpg"/>
          <p:cNvPicPr/>
          <p:nvPr/>
        </p:nvPicPr>
        <p:blipFill>
          <a:blip r:embed="rId6"/>
          <a:srcRect/>
          <a:stretch>
            <a:fillRect/>
          </a:stretch>
        </p:blipFill>
        <p:spPr bwMode="auto">
          <a:xfrm>
            <a:off x="428596" y="2000240"/>
            <a:ext cx="1665371" cy="1010653"/>
          </a:xfrm>
          <a:prstGeom prst="rect">
            <a:avLst/>
          </a:prstGeom>
          <a:noFill/>
          <a:ln w="9525">
            <a:noFill/>
            <a:miter lim="800000"/>
            <a:headEnd/>
            <a:tailEnd/>
          </a:ln>
        </p:spPr>
      </p:pic>
      <p:pic>
        <p:nvPicPr>
          <p:cNvPr id="10" name="Рисунок 9" descr="C:\Users\Пользователь\Desktop\тематические картинки\Эбээлээххэ сайылыкка-картинки\03.Хаастар.jpg"/>
          <p:cNvPicPr/>
          <p:nvPr/>
        </p:nvPicPr>
        <p:blipFill>
          <a:blip r:embed="rId7" cstate="print"/>
          <a:srcRect/>
          <a:stretch>
            <a:fillRect/>
          </a:stretch>
        </p:blipFill>
        <p:spPr bwMode="auto">
          <a:xfrm>
            <a:off x="500034" y="3143248"/>
            <a:ext cx="1571636" cy="1071570"/>
          </a:xfrm>
          <a:prstGeom prst="rect">
            <a:avLst/>
          </a:prstGeom>
          <a:noFill/>
          <a:ln w="9525">
            <a:noFill/>
            <a:miter lim="800000"/>
            <a:headEnd/>
            <a:tailEnd/>
          </a:ln>
        </p:spPr>
      </p:pic>
      <p:pic>
        <p:nvPicPr>
          <p:cNvPr id="11" name="Рисунок 10" descr="C:\Users\Пользователь\Desktop\тематические картинки\Эбээлээххэ сайылыкка-картинки\IMG-20181020-WA0018.jpg"/>
          <p:cNvPicPr/>
          <p:nvPr/>
        </p:nvPicPr>
        <p:blipFill>
          <a:blip r:embed="rId8" cstate="print"/>
          <a:srcRect/>
          <a:stretch>
            <a:fillRect/>
          </a:stretch>
        </p:blipFill>
        <p:spPr bwMode="auto">
          <a:xfrm>
            <a:off x="6643702" y="785794"/>
            <a:ext cx="1665371" cy="1122948"/>
          </a:xfrm>
          <a:prstGeom prst="rect">
            <a:avLst/>
          </a:prstGeom>
          <a:noFill/>
          <a:ln w="9525">
            <a:noFill/>
            <a:miter lim="800000"/>
            <a:headEnd/>
            <a:tailEnd/>
          </a:ln>
        </p:spPr>
      </p:pic>
      <p:pic>
        <p:nvPicPr>
          <p:cNvPr id="12" name="Рисунок 11" descr="C:\Users\Пользователь\Desktop\тематические картинки\Эбээлээххэ сайылыкка-картинки\05.Козалар.jpg"/>
          <p:cNvPicPr/>
          <p:nvPr/>
        </p:nvPicPr>
        <p:blipFill>
          <a:blip r:embed="rId9" cstate="print"/>
          <a:srcRect/>
          <a:stretch>
            <a:fillRect/>
          </a:stretch>
        </p:blipFill>
        <p:spPr bwMode="auto">
          <a:xfrm>
            <a:off x="6643702" y="2000240"/>
            <a:ext cx="1665371" cy="1184327"/>
          </a:xfrm>
          <a:prstGeom prst="rect">
            <a:avLst/>
          </a:prstGeom>
          <a:noFill/>
          <a:ln w="9525">
            <a:noFill/>
            <a:miter lim="800000"/>
            <a:headEnd/>
            <a:tailEnd/>
          </a:ln>
        </p:spPr>
      </p:pic>
      <p:pic>
        <p:nvPicPr>
          <p:cNvPr id="13" name="Рисунок 12" descr="C:\Users\Пользователь\Desktop\тематические картинки\Эбээлээххэ сайылыкка\images (10).jpg"/>
          <p:cNvPicPr/>
          <p:nvPr/>
        </p:nvPicPr>
        <p:blipFill>
          <a:blip r:embed="rId10"/>
          <a:srcRect/>
          <a:stretch>
            <a:fillRect/>
          </a:stretch>
        </p:blipFill>
        <p:spPr bwMode="auto">
          <a:xfrm>
            <a:off x="6715140" y="3429000"/>
            <a:ext cx="1593933" cy="1071570"/>
          </a:xfrm>
          <a:prstGeom prst="rect">
            <a:avLst/>
          </a:prstGeom>
          <a:noFill/>
          <a:ln w="9525">
            <a:noFill/>
            <a:miter lim="800000"/>
            <a:headEnd/>
            <a:tailEnd/>
          </a:ln>
        </p:spPr>
      </p:pic>
      <p:pic>
        <p:nvPicPr>
          <p:cNvPr id="14" name="Рисунок 13" descr="C:\Users\Пользователь\Desktop\тематические картинки\Эбээлээххэ сайылыкка-картинки\07. Ыт о5ото.jpeg"/>
          <p:cNvPicPr/>
          <p:nvPr/>
        </p:nvPicPr>
        <p:blipFill>
          <a:blip r:embed="rId11" cstate="print"/>
          <a:srcRect/>
          <a:stretch>
            <a:fillRect/>
          </a:stretch>
        </p:blipFill>
        <p:spPr bwMode="auto">
          <a:xfrm>
            <a:off x="6858016" y="5000636"/>
            <a:ext cx="1000132" cy="1071570"/>
          </a:xfrm>
          <a:prstGeom prst="rect">
            <a:avLst/>
          </a:prstGeom>
          <a:noFill/>
          <a:ln w="9525">
            <a:noFill/>
            <a:miter lim="800000"/>
            <a:headEnd/>
            <a:tailEnd/>
          </a:ln>
        </p:spPr>
      </p:pic>
      <p:pic>
        <p:nvPicPr>
          <p:cNvPr id="15" name="Рисунок 14" descr="E:\Мин авт.улэлэрим\9. Сиэннэрим-ырыанньык\С.Константинова\17.Эбээлээххэ сайылыкка.tif"/>
          <p:cNvPicPr/>
          <p:nvPr/>
        </p:nvPicPr>
        <p:blipFill>
          <a:blip r:embed="rId12" cstate="print"/>
          <a:srcRect/>
          <a:stretch>
            <a:fillRect/>
          </a:stretch>
        </p:blipFill>
        <p:spPr bwMode="auto">
          <a:xfrm>
            <a:off x="2428860" y="357166"/>
            <a:ext cx="3714776" cy="2714645"/>
          </a:xfrm>
          <a:prstGeom prst="rect">
            <a:avLst/>
          </a:prstGeom>
          <a:noFill/>
          <a:ln w="9525">
            <a:noFill/>
            <a:miter lim="800000"/>
            <a:headEnd/>
            <a:tailEnd/>
          </a:ln>
        </p:spPr>
      </p:pic>
      <p:sp>
        <p:nvSpPr>
          <p:cNvPr id="10242" name="Rectangle 2"/>
          <p:cNvSpPr>
            <a:spLocks noGrp="1" noChangeArrowheads="1"/>
          </p:cNvSpPr>
          <p:nvPr>
            <p:ph type="ctrTitle"/>
          </p:nvPr>
        </p:nvSpPr>
        <p:spPr bwMode="auto">
          <a:xfrm>
            <a:off x="2857488" y="3143248"/>
            <a:ext cx="3286149" cy="2933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8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У бабушки в </a:t>
            </a:r>
            <a:r>
              <a:rPr kumimoji="0" lang="ru-RU" sz="10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сайылыке</a:t>
            </a:r>
            <a:endParaRPr kumimoji="0" lang="ru-RU" sz="1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lang="ru-RU" sz="900" b="1" dirty="0" smtClean="0">
                <a:solidFill>
                  <a:srgbClr val="002060"/>
                </a:solidFill>
                <a:latin typeface="Arial" pitchFamily="34" charset="0"/>
                <a:ea typeface="Times New Roman" pitchFamily="18" charset="0"/>
                <a:cs typeface="Arial" pitchFamily="34" charset="0"/>
              </a:rPr>
              <a:t/>
            </a:r>
            <a:br>
              <a:rPr lang="ru-RU" sz="900" b="1" dirty="0" smtClean="0">
                <a:solidFill>
                  <a:srgbClr val="002060"/>
                </a:solidFill>
                <a:latin typeface="Arial" pitchFamily="34" charset="0"/>
                <a:ea typeface="Times New Roman" pitchFamily="18" charset="0"/>
                <a:cs typeface="Arial" pitchFamily="34" charset="0"/>
              </a:rPr>
            </a:b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У бабушки в </a:t>
            </a:r>
            <a:r>
              <a:rPr kumimoji="0" lang="ru-RU" sz="9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сайылыке</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многое видели</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Вот </a:t>
            </a:r>
            <a:r>
              <a:rPr kumimoji="0" lang="ru-RU" sz="9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лошадки </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идут, ты посмотри.</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У бабушки в </a:t>
            </a:r>
            <a:r>
              <a:rPr kumimoji="0" lang="ru-RU" sz="9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сайылыке</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многое видели</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Вот </a:t>
            </a:r>
            <a:r>
              <a:rPr kumimoji="0" lang="ru-RU" sz="9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петух и курицы, </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ты посмотри.</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У бабушки в </a:t>
            </a:r>
            <a:r>
              <a:rPr kumimoji="0" lang="ru-RU" sz="9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сайылыке</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многое видели</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Вот </a:t>
            </a:r>
            <a:r>
              <a:rPr kumimoji="0" lang="ru-RU" sz="9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гусята</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идут, ты посмотри.</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900" b="1" dirty="0" smtClean="0">
                <a:solidFill>
                  <a:srgbClr val="002060"/>
                </a:solidFill>
                <a:latin typeface="Arial" pitchFamily="34" charset="0"/>
                <a:ea typeface="Times New Roman" pitchFamily="18" charset="0"/>
                <a:cs typeface="Arial" pitchFamily="34" charset="0"/>
              </a:rPr>
              <a:t>          </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У бабушки в </a:t>
            </a:r>
            <a:r>
              <a:rPr kumimoji="0" lang="ru-RU" sz="9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сайылыке</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многое видели</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900" b="1" dirty="0" smtClean="0">
                <a:solidFill>
                  <a:srgbClr val="002060"/>
                </a:solidFill>
                <a:latin typeface="Arial" pitchFamily="34" charset="0"/>
                <a:ea typeface="Times New Roman" pitchFamily="18" charset="0"/>
                <a:cs typeface="Arial" pitchFamily="34" charset="0"/>
              </a:rPr>
              <a:t>          </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Вот </a:t>
            </a:r>
            <a:r>
              <a:rPr kumimoji="0" lang="ru-RU" sz="9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коровы</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идут, ты посмотри.</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У бабушки в </a:t>
            </a:r>
            <a:r>
              <a:rPr kumimoji="0" lang="ru-RU" sz="9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сайылыке</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многое видели</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Вот </a:t>
            </a:r>
            <a:r>
              <a:rPr kumimoji="0" lang="ru-RU" sz="9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козлята</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идут, ты посмотри.</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У бабушки в </a:t>
            </a:r>
            <a:r>
              <a:rPr kumimoji="0" lang="ru-RU" sz="9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сайылыке</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многое видели</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Поросята</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идут, ты посмотри.</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Лето закончилось и  пора домой</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Нам дедушка подарил милого </a:t>
            </a:r>
            <a:r>
              <a:rPr kumimoji="0" lang="ru-RU" sz="9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щенка.</a:t>
            </a:r>
            <a:endParaRPr kumimoji="0" lang="ru-RU" sz="9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900" b="1" dirty="0" smtClean="0">
                <a:solidFill>
                  <a:srgbClr val="002060"/>
                </a:solidFill>
                <a:latin typeface="Arial" pitchFamily="34" charset="0"/>
                <a:ea typeface="Times New Roman" pitchFamily="18" charset="0"/>
                <a:cs typeface="Arial" pitchFamily="34" charset="0"/>
              </a:rPr>
              <a:t>          </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У бабушки в </a:t>
            </a:r>
            <a:r>
              <a:rPr kumimoji="0" lang="ru-RU" sz="9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сайылыке</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очень хорошо,</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900" b="1" dirty="0" smtClean="0">
                <a:solidFill>
                  <a:srgbClr val="002060"/>
                </a:solidFill>
                <a:latin typeface="Arial" pitchFamily="34" charset="0"/>
                <a:ea typeface="Times New Roman" pitchFamily="18" charset="0"/>
                <a:cs typeface="Arial" pitchFamily="34" charset="0"/>
              </a:rPr>
              <a:t>          </a:t>
            </a:r>
            <a:r>
              <a:rPr kumimoji="0" lang="ru-RU" sz="9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Летом мы еще приедем, ты не плачь, бабуль!</a:t>
            </a: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6" name="02. У бабушки в сайылыке.mp3">
            <a:hlinkClick r:id="" action="ppaction://media"/>
          </p:cNvPr>
          <p:cNvPicPr>
            <a:picLocks noRot="1" noChangeAspect="1"/>
          </p:cNvPicPr>
          <p:nvPr>
            <a:audioFile r:link="rId1"/>
          </p:nvPr>
        </p:nvPicPr>
        <p:blipFill>
          <a:blip r:embed="rId13"/>
          <a:stretch>
            <a:fillRect/>
          </a:stretch>
        </p:blipFill>
        <p:spPr>
          <a:xfrm>
            <a:off x="8072462" y="5357826"/>
            <a:ext cx="304800" cy="304800"/>
          </a:xfrm>
          <a:prstGeom prst="rect">
            <a:avLst/>
          </a:prstGeom>
        </p:spPr>
      </p:pic>
    </p:spTree>
    <p:extLst>
      <p:ext uri="{BB962C8B-B14F-4D97-AF65-F5344CB8AC3E}">
        <p14:creationId xmlns:p14="http://schemas.microsoft.com/office/powerpoint/2010/main" xmlns="" val="131122670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14"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354" fill="hold"/>
                                        <p:tgtEl>
                                          <p:spTgt spid="16"/>
                                        </p:tgtEl>
                                      </p:cBhvr>
                                    </p:cmd>
                                  </p:childTnLst>
                                </p:cTn>
                              </p:par>
                            </p:childTnLst>
                          </p:cTn>
                        </p:par>
                      </p:childTnLst>
                    </p:cTn>
                  </p:par>
                </p:childTnLst>
              </p:cTn>
              <p:nextCondLst>
                <p:cond evt="onClick" delay="0">
                  <p:tgtEl>
                    <p:spTgt spid="1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928662" y="714356"/>
            <a:ext cx="7500990" cy="5143536"/>
          </a:xfrm>
        </p:spPr>
        <p:txBody>
          <a:bodyPr>
            <a:normAutofit fontScale="90000"/>
          </a:bodyPr>
          <a:lstStyle/>
          <a:p>
            <a:r>
              <a:rPr lang="ru-RU" sz="1800" b="1" dirty="0" smtClean="0">
                <a:solidFill>
                  <a:srgbClr val="800080"/>
                </a:solidFill>
                <a:latin typeface="Arial" pitchFamily="34" charset="0"/>
                <a:ea typeface="Times New Roman" pitchFamily="18" charset="0"/>
                <a:cs typeface="Arial" pitchFamily="34" charset="0"/>
              </a:rPr>
              <a:t/>
            </a:r>
            <a:br>
              <a:rPr lang="ru-RU" sz="1800" b="1" dirty="0" smtClean="0">
                <a:solidFill>
                  <a:srgbClr val="800080"/>
                </a:solidFill>
                <a:latin typeface="Arial" pitchFamily="34" charset="0"/>
                <a:ea typeface="Times New Roman" pitchFamily="18" charset="0"/>
                <a:cs typeface="Arial" pitchFamily="34" charset="0"/>
              </a:rPr>
            </a:br>
            <a:r>
              <a:rPr lang="ru-RU" sz="1200" b="1" dirty="0" smtClean="0">
                <a:solidFill>
                  <a:srgbClr val="002060"/>
                </a:solidFill>
                <a:latin typeface="Arial" pitchFamily="34" charset="0"/>
                <a:ea typeface="Times New Roman" pitchFamily="18" charset="0"/>
                <a:cs typeface="Arial" pitchFamily="34" charset="0"/>
              </a:rPr>
              <a:t> Уважаемые коллеги!</a:t>
            </a:r>
            <a:r>
              <a:rPr lang="ru-RU" sz="1400" b="1" dirty="0" smtClean="0">
                <a:solidFill>
                  <a:srgbClr val="002060"/>
                </a:solidFill>
              </a:rPr>
              <a:t> </a:t>
            </a:r>
            <a:r>
              <a:rPr lang="ru-RU" sz="1400" dirty="0" smtClean="0"/>
              <a:t/>
            </a:r>
            <a:br>
              <a:rPr lang="ru-RU" sz="1400" dirty="0" smtClean="0"/>
            </a:br>
            <a:r>
              <a:rPr lang="ru-RU" sz="1400" dirty="0" smtClean="0">
                <a:solidFill>
                  <a:srgbClr val="002060"/>
                </a:solidFill>
              </a:rPr>
              <a:t>Важной задачей музыкального воспитания детей в дошкольных учреждениях является развитие музыкальных способностей. Большая роль в этом принадлежит </a:t>
            </a:r>
            <a:r>
              <a:rPr lang="ru-RU" sz="1400" b="1" i="1" dirty="0" smtClean="0">
                <a:solidFill>
                  <a:srgbClr val="002060"/>
                </a:solidFill>
              </a:rPr>
              <a:t>музыкальным играм.</a:t>
            </a:r>
            <a:r>
              <a:rPr lang="ru-RU" sz="1400" dirty="0" smtClean="0">
                <a:solidFill>
                  <a:srgbClr val="002060"/>
                </a:solidFill>
              </a:rPr>
              <a:t> 	</a:t>
            </a:r>
            <a:br>
              <a:rPr lang="ru-RU" sz="1400" dirty="0" smtClean="0">
                <a:solidFill>
                  <a:srgbClr val="002060"/>
                </a:solidFill>
              </a:rPr>
            </a:br>
            <a:r>
              <a:rPr lang="ru-RU" sz="1400" dirty="0" smtClean="0">
                <a:solidFill>
                  <a:srgbClr val="002060"/>
                </a:solidFill>
              </a:rPr>
              <a:t>Ценность музыкальных игр- в том, что они доступны детскому пониманию, вызывают интерес и желание участвовать в них. Основное назначение музыкальных игр:</a:t>
            </a:r>
            <a:br>
              <a:rPr lang="ru-RU" sz="1400" dirty="0" smtClean="0">
                <a:solidFill>
                  <a:srgbClr val="002060"/>
                </a:solidFill>
              </a:rPr>
            </a:br>
            <a:r>
              <a:rPr lang="ru-RU" sz="1400" dirty="0" smtClean="0">
                <a:solidFill>
                  <a:srgbClr val="002060"/>
                </a:solidFill>
              </a:rPr>
              <a:t>- положительное влияние на общее развитие малышей;</a:t>
            </a:r>
            <a:br>
              <a:rPr lang="ru-RU" sz="1400" dirty="0" smtClean="0">
                <a:solidFill>
                  <a:srgbClr val="002060"/>
                </a:solidFill>
              </a:rPr>
            </a:br>
            <a:r>
              <a:rPr lang="ru-RU" sz="1400" dirty="0" smtClean="0">
                <a:solidFill>
                  <a:srgbClr val="002060"/>
                </a:solidFill>
              </a:rPr>
              <a:t>-  формирование у детей музыкальных способностей;</a:t>
            </a:r>
            <a:br>
              <a:rPr lang="ru-RU" sz="1400" dirty="0" smtClean="0">
                <a:solidFill>
                  <a:srgbClr val="002060"/>
                </a:solidFill>
              </a:rPr>
            </a:br>
            <a:r>
              <a:rPr lang="ru-RU" sz="1400" dirty="0" smtClean="0">
                <a:solidFill>
                  <a:srgbClr val="002060"/>
                </a:solidFill>
              </a:rPr>
              <a:t>-  в доступной игровой форме помочь разобраться в соответствии звуков по высоте, развивать у них чувство ритма, тембровый и динамический слух, что составляет основу музыкально- сенсорных способностей;</a:t>
            </a:r>
            <a:br>
              <a:rPr lang="ru-RU" sz="1400" dirty="0" smtClean="0">
                <a:solidFill>
                  <a:srgbClr val="002060"/>
                </a:solidFill>
              </a:rPr>
            </a:br>
            <a:r>
              <a:rPr lang="ru-RU" sz="1400" dirty="0" smtClean="0">
                <a:solidFill>
                  <a:srgbClr val="002060"/>
                </a:solidFill>
              </a:rPr>
              <a:t>	Поэтому мой выбор был сделан на сочинение музыкальных игр с исполнением песенок на своем родном языке .</a:t>
            </a:r>
            <a:br>
              <a:rPr lang="ru-RU" sz="1400" dirty="0" smtClean="0">
                <a:solidFill>
                  <a:srgbClr val="002060"/>
                </a:solidFill>
              </a:rPr>
            </a:br>
            <a:r>
              <a:rPr lang="ru-RU" sz="1400" dirty="0" smtClean="0">
                <a:solidFill>
                  <a:srgbClr val="002060"/>
                </a:solidFill>
              </a:rPr>
              <a:t>	 Музыкальные игры, предлагаемые мной, представляют собой песенки, текст которых подсказывает детям, какие движения нужно выполнять. Такая словесная подсказка способствует развитию понимания словесной инструкции и расширению словарного запаса детей. Для этого использую атрибуты, игрушки, костюмы, наглядные пособия и даже  новое оформление зала. Скажем, мы поем о музыкальных инструментах: поем, играем на них и запоминаем. Можно использовать при пении и иллюстрации. Например, когда мы поем песню «У бабушки в </a:t>
            </a:r>
            <a:r>
              <a:rPr lang="ru-RU" sz="1400" dirty="0" err="1" smtClean="0">
                <a:solidFill>
                  <a:srgbClr val="002060"/>
                </a:solidFill>
              </a:rPr>
              <a:t>сайылыке</a:t>
            </a:r>
            <a:r>
              <a:rPr lang="ru-RU" sz="1400" dirty="0" smtClean="0">
                <a:solidFill>
                  <a:srgbClr val="002060"/>
                </a:solidFill>
              </a:rPr>
              <a:t>», детям показываю иллюстрации домашних животных, а в музыкальном сопровождении звучат голоса этих животных, слова строк песни одинаковые, только по ходу исполнения меняется название животного. Это дает детям быстро запоминать  песенку-игру.</a:t>
            </a:r>
            <a:r>
              <a:rPr lang="ru-RU" sz="1400" dirty="0" smtClean="0">
                <a:solidFill>
                  <a:srgbClr val="002060"/>
                </a:solidFill>
                <a:latin typeface="Arial" pitchFamily="34" charset="0"/>
                <a:cs typeface="Arial" pitchFamily="34" charset="0"/>
              </a:rPr>
              <a:t/>
            </a:r>
            <a:br>
              <a:rPr lang="ru-RU" sz="1400" dirty="0" smtClean="0">
                <a:solidFill>
                  <a:srgbClr val="002060"/>
                </a:solidFill>
                <a:latin typeface="Arial" pitchFamily="34" charset="0"/>
                <a:cs typeface="Arial" pitchFamily="34" charset="0"/>
              </a:rPr>
            </a:br>
            <a:endParaRPr lang="ru-RU" sz="1400" dirty="0">
              <a:solidFill>
                <a:srgbClr val="002060"/>
              </a:solidFill>
            </a:endParaRPr>
          </a:p>
        </p:txBody>
      </p:sp>
      <p:sp>
        <p:nvSpPr>
          <p:cNvPr id="7" name="Прямоугольник 6"/>
          <p:cNvSpPr/>
          <p:nvPr/>
        </p:nvSpPr>
        <p:spPr>
          <a:xfrm>
            <a:off x="3786182" y="1857364"/>
            <a:ext cx="4500594" cy="461665"/>
          </a:xfrm>
          <a:prstGeom prst="rect">
            <a:avLst/>
          </a:prstGeom>
        </p:spPr>
        <p:txBody>
          <a:bodyPr wrap="square">
            <a:spAutoFit/>
          </a:bodyPr>
          <a:lstStyle/>
          <a:p>
            <a:r>
              <a:rPr lang="ru-RU" sz="1200" dirty="0" smtClean="0">
                <a:latin typeface="Arial" pitchFamily="34" charset="0"/>
                <a:cs typeface="Arial" pitchFamily="34" charset="0"/>
              </a:rPr>
              <a:t/>
            </a:r>
            <a:br>
              <a:rPr lang="ru-RU" sz="1200" dirty="0" smtClean="0">
                <a:latin typeface="Arial" pitchFamily="34" charset="0"/>
                <a:cs typeface="Arial" pitchFamily="34" charset="0"/>
              </a:rPr>
            </a:br>
            <a:endParaRPr lang="ru-RU" sz="1200" dirty="0"/>
          </a:p>
        </p:txBody>
      </p:sp>
      <p:sp>
        <p:nvSpPr>
          <p:cNvPr id="13316" name="Rectangle 4"/>
          <p:cNvSpPr>
            <a:spLocks noChangeArrowheads="1"/>
          </p:cNvSpPr>
          <p:nvPr/>
        </p:nvSpPr>
        <p:spPr bwMode="auto">
          <a:xfrm>
            <a:off x="0" y="2333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96118998"/>
      </p:ext>
    </p:extLst>
  </p:cSld>
  <p:clrMapOvr>
    <a:masterClrMapping/>
  </p:clrMapOvr>
  <mc:AlternateContent xmlns:mc="http://schemas.openxmlformats.org/markup-compatibility/2006">
    <mc:Choice xmlns:p14="http://schemas.microsoft.com/office/powerpoint/2010/main" xmlns="" Requires="p14">
      <p:transition spd="slow" p14:dur="2000">
        <p:sndAc>
          <p:stSnd>
            <p:snd r:embed="" name="chimes.wav"/>
          </p:stSnd>
        </p:sndAc>
      </p:transition>
    </mc:Choice>
    <mc:Fallback>
      <p:transition spd="slow">
        <p:sndAc>
          <p:stSnd>
            <p:snd r:embed="rId2"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928662" y="714356"/>
            <a:ext cx="7500990" cy="5572164"/>
          </a:xfrm>
        </p:spPr>
        <p:txBody>
          <a:bodyPr>
            <a:normAutofit fontScale="90000"/>
          </a:bodyPr>
          <a:lstStyle/>
          <a:p>
            <a:r>
              <a:rPr lang="ru-RU" sz="1800" b="1" dirty="0" smtClean="0">
                <a:solidFill>
                  <a:srgbClr val="800080"/>
                </a:solidFill>
                <a:latin typeface="Arial" pitchFamily="34" charset="0"/>
                <a:ea typeface="Times New Roman" pitchFamily="18" charset="0"/>
                <a:cs typeface="Arial" pitchFamily="34" charset="0"/>
              </a:rPr>
              <a:t/>
            </a:r>
            <a:br>
              <a:rPr lang="ru-RU" sz="1800" b="1" dirty="0" smtClean="0">
                <a:solidFill>
                  <a:srgbClr val="800080"/>
                </a:solidFill>
                <a:latin typeface="Arial" pitchFamily="34" charset="0"/>
                <a:ea typeface="Times New Roman" pitchFamily="18" charset="0"/>
                <a:cs typeface="Arial" pitchFamily="34" charset="0"/>
              </a:rPr>
            </a:br>
            <a:r>
              <a:rPr lang="ru-RU" sz="1200" dirty="0" smtClean="0">
                <a:solidFill>
                  <a:srgbClr val="002060"/>
                </a:solidFill>
              </a:rPr>
              <a:t> </a:t>
            </a:r>
            <a:r>
              <a:rPr lang="ru-RU" sz="1600" dirty="0" smtClean="0">
                <a:solidFill>
                  <a:srgbClr val="002060"/>
                </a:solidFill>
              </a:rPr>
              <a:t>Так же, как и петь малыши очень любят танцевать. Поэтому в игре «Заплетем, заплетем венок из цветочков»- надеваем веночки, поем и танцуем. В игре «Бабочка» надеваем крылья бабочек и делаем движения по содержанию песенного материала. (девочки-бабочки, а мальчики-стрекозы). Через эти игры я стремлюсь помочь малышам:</a:t>
            </a:r>
            <a:br>
              <a:rPr lang="ru-RU" sz="1600" dirty="0" smtClean="0">
                <a:solidFill>
                  <a:srgbClr val="002060"/>
                </a:solidFill>
              </a:rPr>
            </a:br>
            <a:r>
              <a:rPr lang="ru-RU" sz="1600" dirty="0" smtClean="0">
                <a:solidFill>
                  <a:srgbClr val="002060"/>
                </a:solidFill>
              </a:rPr>
              <a:t>- безболезненно  пройти адаптацию в детском саду, в данном случае в группе;</a:t>
            </a:r>
            <a:br>
              <a:rPr lang="ru-RU" sz="1600" dirty="0" smtClean="0">
                <a:solidFill>
                  <a:srgbClr val="002060"/>
                </a:solidFill>
              </a:rPr>
            </a:br>
            <a:r>
              <a:rPr lang="ru-RU" sz="1600" dirty="0" smtClean="0">
                <a:solidFill>
                  <a:srgbClr val="002060"/>
                </a:solidFill>
              </a:rPr>
              <a:t>-помочь знакомству с окружающим миром, расширить словарный запас;</a:t>
            </a:r>
            <a:br>
              <a:rPr lang="ru-RU" sz="1600" dirty="0" smtClean="0">
                <a:solidFill>
                  <a:srgbClr val="002060"/>
                </a:solidFill>
              </a:rPr>
            </a:br>
            <a:r>
              <a:rPr lang="ru-RU" sz="1600" dirty="0" smtClean="0">
                <a:solidFill>
                  <a:srgbClr val="002060"/>
                </a:solidFill>
              </a:rPr>
              <a:t>-культуре общения, в эмоциональной отзывчивости</a:t>
            </a:r>
            <a:br>
              <a:rPr lang="ru-RU" sz="1600" dirty="0" smtClean="0">
                <a:solidFill>
                  <a:srgbClr val="002060"/>
                </a:solidFill>
              </a:rPr>
            </a:br>
            <a:r>
              <a:rPr lang="ru-RU" sz="1600" dirty="0" smtClean="0">
                <a:solidFill>
                  <a:srgbClr val="002060"/>
                </a:solidFill>
              </a:rPr>
              <a:t>- в физическом развитии т.к.в моих играх включены ходьба, бег, танцевальные движения, упражнения для развития общей и мелкой моторики;</a:t>
            </a:r>
            <a:br>
              <a:rPr lang="ru-RU" sz="1600" dirty="0" smtClean="0">
                <a:solidFill>
                  <a:srgbClr val="002060"/>
                </a:solidFill>
              </a:rPr>
            </a:br>
            <a:r>
              <a:rPr lang="ru-RU" sz="1600" dirty="0" smtClean="0">
                <a:solidFill>
                  <a:srgbClr val="002060"/>
                </a:solidFill>
              </a:rPr>
              <a:t> </a:t>
            </a:r>
            <a:br>
              <a:rPr lang="ru-RU" sz="1600" dirty="0" smtClean="0">
                <a:solidFill>
                  <a:srgbClr val="002060"/>
                </a:solidFill>
              </a:rPr>
            </a:br>
            <a:r>
              <a:rPr lang="ru-RU" sz="1600" dirty="0" smtClean="0">
                <a:solidFill>
                  <a:srgbClr val="002060"/>
                </a:solidFill>
              </a:rPr>
              <a:t>Необходимость сочинения музыкальных игр, заключается:</a:t>
            </a:r>
            <a:br>
              <a:rPr lang="ru-RU" sz="1600" dirty="0" smtClean="0">
                <a:solidFill>
                  <a:srgbClr val="002060"/>
                </a:solidFill>
              </a:rPr>
            </a:br>
            <a:r>
              <a:rPr lang="ru-RU" sz="1600" dirty="0" smtClean="0">
                <a:solidFill>
                  <a:srgbClr val="002060"/>
                </a:solidFill>
              </a:rPr>
              <a:t> отсутствием готовых пособий с музыкальными играми, именно на якутском языке. И со временем пришла идея самой сочинить эти игры.</a:t>
            </a:r>
            <a:br>
              <a:rPr lang="ru-RU" sz="1600" dirty="0" smtClean="0">
                <a:solidFill>
                  <a:srgbClr val="002060"/>
                </a:solidFill>
              </a:rPr>
            </a:br>
            <a:r>
              <a:rPr lang="ru-RU" sz="1600" dirty="0" smtClean="0">
                <a:solidFill>
                  <a:srgbClr val="002060"/>
                </a:solidFill>
              </a:rPr>
              <a:t>	Ценность музыкальных игр- в том, что они доступны детскому пониманию, вызывают интерес и желание участвовать в них. Для данной работы, специально перевела песенки на русский язык и вложила </a:t>
            </a:r>
            <a:r>
              <a:rPr lang="ru-RU" sz="1600" dirty="0" err="1" smtClean="0">
                <a:solidFill>
                  <a:srgbClr val="002060"/>
                </a:solidFill>
              </a:rPr>
              <a:t>минусовки</a:t>
            </a:r>
            <a:r>
              <a:rPr lang="ru-RU" sz="1600" smtClean="0">
                <a:solidFill>
                  <a:srgbClr val="002060"/>
                </a:solidFill>
              </a:rPr>
              <a:t>, для </a:t>
            </a:r>
            <a:r>
              <a:rPr lang="ru-RU" sz="1600" dirty="0" smtClean="0">
                <a:solidFill>
                  <a:srgbClr val="002060"/>
                </a:solidFill>
              </a:rPr>
              <a:t>полного представления моих песен.</a:t>
            </a:r>
            <a:br>
              <a:rPr lang="ru-RU" sz="1600" dirty="0" smtClean="0">
                <a:solidFill>
                  <a:srgbClr val="002060"/>
                </a:solidFill>
              </a:rPr>
            </a:br>
            <a:r>
              <a:rPr lang="ru-RU" sz="1600" dirty="0" smtClean="0">
                <a:solidFill>
                  <a:srgbClr val="002060"/>
                </a:solidFill>
              </a:rPr>
              <a:t>Спасибо за внимание!</a:t>
            </a:r>
            <a:br>
              <a:rPr lang="ru-RU" sz="1600" dirty="0" smtClean="0">
                <a:solidFill>
                  <a:srgbClr val="002060"/>
                </a:solidFill>
              </a:rPr>
            </a:br>
            <a:r>
              <a:rPr lang="ru-RU" sz="1600" b="1" dirty="0" smtClean="0">
                <a:solidFill>
                  <a:srgbClr val="002060"/>
                </a:solidFill>
                <a:latin typeface="Arial" pitchFamily="34" charset="0"/>
                <a:ea typeface="Times New Roman" pitchFamily="18" charset="0"/>
                <a:cs typeface="Arial" pitchFamily="34" charset="0"/>
              </a:rPr>
              <a:t/>
            </a:r>
            <a:br>
              <a:rPr lang="ru-RU" sz="1600" b="1" dirty="0" smtClean="0">
                <a:solidFill>
                  <a:srgbClr val="002060"/>
                </a:solidFill>
                <a:latin typeface="Arial" pitchFamily="34" charset="0"/>
                <a:ea typeface="Times New Roman" pitchFamily="18" charset="0"/>
                <a:cs typeface="Arial" pitchFamily="34" charset="0"/>
              </a:rPr>
            </a:br>
            <a:r>
              <a:rPr lang="ru-RU" sz="1600" dirty="0" smtClean="0">
                <a:solidFill>
                  <a:srgbClr val="002060"/>
                </a:solidFill>
                <a:latin typeface="Arial" pitchFamily="34" charset="0"/>
                <a:ea typeface="Times New Roman" pitchFamily="18" charset="0"/>
                <a:cs typeface="Arial" pitchFamily="34" charset="0"/>
              </a:rPr>
              <a:t>	</a:t>
            </a:r>
            <a:r>
              <a:rPr lang="ru-RU" sz="1600" dirty="0" smtClean="0">
                <a:solidFill>
                  <a:srgbClr val="002060"/>
                </a:solidFill>
                <a:latin typeface="Arial" pitchFamily="34" charset="0"/>
                <a:cs typeface="Arial" pitchFamily="34" charset="0"/>
              </a:rPr>
              <a:t/>
            </a:r>
            <a:br>
              <a:rPr lang="ru-RU" sz="1600" dirty="0" smtClean="0">
                <a:solidFill>
                  <a:srgbClr val="002060"/>
                </a:solidFill>
                <a:latin typeface="Arial" pitchFamily="34" charset="0"/>
                <a:cs typeface="Arial" pitchFamily="34" charset="0"/>
              </a:rPr>
            </a:br>
            <a:endParaRPr lang="ru-RU" sz="1600" dirty="0">
              <a:solidFill>
                <a:srgbClr val="002060"/>
              </a:solidFill>
            </a:endParaRPr>
          </a:p>
        </p:txBody>
      </p:sp>
      <p:sp>
        <p:nvSpPr>
          <p:cNvPr id="7" name="Прямоугольник 6"/>
          <p:cNvSpPr/>
          <p:nvPr/>
        </p:nvSpPr>
        <p:spPr>
          <a:xfrm>
            <a:off x="3786182" y="1857364"/>
            <a:ext cx="4500594" cy="461665"/>
          </a:xfrm>
          <a:prstGeom prst="rect">
            <a:avLst/>
          </a:prstGeom>
        </p:spPr>
        <p:txBody>
          <a:bodyPr wrap="square">
            <a:spAutoFit/>
          </a:bodyPr>
          <a:lstStyle/>
          <a:p>
            <a:r>
              <a:rPr lang="ru-RU" sz="1200" dirty="0" smtClean="0">
                <a:latin typeface="Arial" pitchFamily="34" charset="0"/>
                <a:cs typeface="Arial" pitchFamily="34" charset="0"/>
              </a:rPr>
              <a:t/>
            </a:r>
            <a:br>
              <a:rPr lang="ru-RU" sz="1200" dirty="0" smtClean="0">
                <a:latin typeface="Arial" pitchFamily="34" charset="0"/>
                <a:cs typeface="Arial" pitchFamily="34" charset="0"/>
              </a:rPr>
            </a:br>
            <a:endParaRPr lang="ru-RU" sz="1200" dirty="0"/>
          </a:p>
        </p:txBody>
      </p:sp>
      <p:sp>
        <p:nvSpPr>
          <p:cNvPr id="13316" name="Rectangle 4"/>
          <p:cNvSpPr>
            <a:spLocks noChangeArrowheads="1"/>
          </p:cNvSpPr>
          <p:nvPr/>
        </p:nvSpPr>
        <p:spPr bwMode="auto">
          <a:xfrm>
            <a:off x="0" y="2333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2286000" y="2214554"/>
            <a:ext cx="4572000" cy="369332"/>
          </a:xfrm>
          <a:prstGeom prst="rect">
            <a:avLst/>
          </a:prstGeom>
        </p:spPr>
        <p:txBody>
          <a:bodyPr wrap="square">
            <a:spAutoFit/>
          </a:bodyPr>
          <a:lstStyle/>
          <a:p>
            <a:r>
              <a:rPr lang="ru-RU" dirty="0" smtClean="0"/>
              <a:t>:</a:t>
            </a:r>
            <a:endParaRPr lang="ru-RU" dirty="0"/>
          </a:p>
        </p:txBody>
      </p:sp>
    </p:spTree>
    <p:extLst>
      <p:ext uri="{BB962C8B-B14F-4D97-AF65-F5344CB8AC3E}">
        <p14:creationId xmlns:p14="http://schemas.microsoft.com/office/powerpoint/2010/main" xmlns="" val="2196118998"/>
      </p:ext>
    </p:extLst>
  </p:cSld>
  <p:clrMapOvr>
    <a:masterClrMapping/>
  </p:clrMapOvr>
  <mc:AlternateContent xmlns:mc="http://schemas.openxmlformats.org/markup-compatibility/2006">
    <mc:Choice xmlns:p14="http://schemas.microsoft.com/office/powerpoint/2010/main" xmlns="" Requires="p14">
      <p:transition spd="slow" p14:dur="2000">
        <p:sndAc>
          <p:stSnd>
            <p:snd r:embed="" name="chimes.wav"/>
          </p:stSnd>
        </p:sndAc>
      </p:transition>
    </mc:Choice>
    <mc:Fallback>
      <p:transition spd="slow">
        <p:sndAc>
          <p:stSnd>
            <p:snd r:embed="rId2"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928662" y="428604"/>
            <a:ext cx="7500990" cy="1857388"/>
          </a:xfrm>
        </p:spPr>
        <p:txBody>
          <a:bodyPr>
            <a:normAutofit/>
          </a:bodyPr>
          <a:lstStyle/>
          <a:p>
            <a:pPr lvl="0" fontAlgn="base">
              <a:spcAft>
                <a:spcPct val="0"/>
              </a:spcAft>
            </a:pPr>
            <a:r>
              <a:rPr lang="ru-RU" sz="1800" b="1" dirty="0" smtClean="0">
                <a:solidFill>
                  <a:srgbClr val="800080"/>
                </a:solidFill>
                <a:latin typeface="Arial" pitchFamily="34" charset="0"/>
                <a:ea typeface="Times New Roman" pitchFamily="18" charset="0"/>
                <a:cs typeface="Arial" pitchFamily="34" charset="0"/>
              </a:rPr>
              <a:t/>
            </a:r>
            <a:br>
              <a:rPr lang="ru-RU" sz="1800" b="1" dirty="0" smtClean="0">
                <a:solidFill>
                  <a:srgbClr val="800080"/>
                </a:solidFill>
                <a:latin typeface="Arial" pitchFamily="34" charset="0"/>
                <a:ea typeface="Times New Roman" pitchFamily="18" charset="0"/>
                <a:cs typeface="Arial" pitchFamily="34" charset="0"/>
              </a:rPr>
            </a:br>
            <a:r>
              <a:rPr lang="ru-RU" sz="1800" b="1" dirty="0" smtClean="0">
                <a:solidFill>
                  <a:srgbClr val="800080"/>
                </a:solidFill>
                <a:latin typeface="Arial" pitchFamily="34" charset="0"/>
                <a:ea typeface="Times New Roman" pitchFamily="18" charset="0"/>
                <a:cs typeface="Arial" pitchFamily="34" charset="0"/>
              </a:rPr>
              <a:t/>
            </a:r>
            <a:br>
              <a:rPr lang="ru-RU" sz="1800" b="1" dirty="0" smtClean="0">
                <a:solidFill>
                  <a:srgbClr val="800080"/>
                </a:solidFill>
                <a:latin typeface="Arial" pitchFamily="34" charset="0"/>
                <a:ea typeface="Times New Roman" pitchFamily="18" charset="0"/>
                <a:cs typeface="Arial" pitchFamily="34" charset="0"/>
              </a:rPr>
            </a:br>
            <a:r>
              <a:rPr lang="ru-RU" sz="1300" b="1" dirty="0" smtClean="0">
                <a:solidFill>
                  <a:srgbClr val="800080"/>
                </a:solidFill>
                <a:latin typeface="Arial" pitchFamily="34" charset="0"/>
                <a:ea typeface="Times New Roman" pitchFamily="18" charset="0"/>
                <a:cs typeface="Arial" pitchFamily="34" charset="0"/>
              </a:rPr>
              <a:t>Константинова Светлана  Афанасьевна -</a:t>
            </a:r>
            <a:r>
              <a:rPr lang="ru-RU" sz="1300" dirty="0" smtClean="0">
                <a:solidFill>
                  <a:srgbClr val="800080"/>
                </a:solidFill>
                <a:latin typeface="Arial" pitchFamily="34" charset="0"/>
                <a:ea typeface="Times New Roman" pitchFamily="18" charset="0"/>
                <a:cs typeface="Arial" pitchFamily="34" charset="0"/>
              </a:rPr>
              <a:t>  Отличник культуры </a:t>
            </a:r>
            <a:r>
              <a:rPr lang="ru-RU" sz="1300" dirty="0" smtClean="0">
                <a:solidFill>
                  <a:srgbClr val="800080"/>
                </a:solidFill>
                <a:latin typeface="Arial" pitchFamily="34" charset="0"/>
                <a:cs typeface="Arial" pitchFamily="34" charset="0"/>
              </a:rPr>
              <a:t>РС(Я) , обладатель знаков «2000 добрых дел, в 2000 г.», «Гражданская доблесть», «За вклад в дошкольном образовании», «Почетный выпускник педагогического колледжа»  автор детских песен. </a:t>
            </a:r>
            <a:r>
              <a:rPr lang="ru-RU" sz="1300" dirty="0" smtClean="0">
                <a:solidFill>
                  <a:srgbClr val="800080"/>
                </a:solidFill>
                <a:latin typeface="Arial" pitchFamily="34" charset="0"/>
                <a:ea typeface="Times New Roman" pitchFamily="18" charset="0"/>
                <a:cs typeface="Arial" pitchFamily="34" charset="0"/>
              </a:rPr>
              <a:t>  </a:t>
            </a:r>
            <a:r>
              <a:rPr lang="ru-RU" sz="1300" dirty="0" smtClean="0">
                <a:latin typeface="Arial" pitchFamily="34" charset="0"/>
                <a:ea typeface="Times New Roman" pitchFamily="18" charset="0"/>
                <a:cs typeface="Arial" pitchFamily="34" charset="0"/>
              </a:rPr>
              <a:t>		</a:t>
            </a:r>
            <a:r>
              <a:rPr lang="ru-RU" sz="1300" dirty="0" smtClean="0">
                <a:latin typeface="Arial" pitchFamily="34" charset="0"/>
                <a:cs typeface="Arial" pitchFamily="34" charset="0"/>
              </a:rPr>
              <a:t/>
            </a:r>
            <a:br>
              <a:rPr lang="ru-RU" sz="1300" dirty="0" smtClean="0">
                <a:latin typeface="Arial" pitchFamily="34" charset="0"/>
                <a:cs typeface="Arial" pitchFamily="34" charset="0"/>
              </a:rPr>
            </a:br>
            <a:r>
              <a:rPr lang="ru-RU" sz="1300" dirty="0" smtClean="0">
                <a:latin typeface="Arial" pitchFamily="34" charset="0"/>
                <a:ea typeface="Times New Roman" pitchFamily="18" charset="0"/>
                <a:cs typeface="Arial" pitchFamily="34" charset="0"/>
              </a:rPr>
              <a:t>	</a:t>
            </a:r>
            <a:r>
              <a:rPr lang="ru-RU" sz="1300" dirty="0" smtClean="0">
                <a:latin typeface="Arial" pitchFamily="34" charset="0"/>
                <a:cs typeface="Arial" pitchFamily="34" charset="0"/>
              </a:rPr>
              <a:t/>
            </a:r>
            <a:br>
              <a:rPr lang="ru-RU" sz="1300" dirty="0" smtClean="0">
                <a:latin typeface="Arial" pitchFamily="34" charset="0"/>
                <a:cs typeface="Arial" pitchFamily="34" charset="0"/>
              </a:rPr>
            </a:br>
            <a:endParaRPr lang="ru-RU" sz="1300" dirty="0"/>
          </a:p>
        </p:txBody>
      </p:sp>
      <p:pic>
        <p:nvPicPr>
          <p:cNvPr id="6" name="Рисунок 5" descr="E:\Константинова 16 чел\IMG_9249.JPG"/>
          <p:cNvPicPr/>
          <p:nvPr/>
        </p:nvPicPr>
        <p:blipFill>
          <a:blip r:embed="rId3" cstate="print"/>
          <a:srcRect/>
          <a:stretch>
            <a:fillRect/>
          </a:stretch>
        </p:blipFill>
        <p:spPr bwMode="auto">
          <a:xfrm>
            <a:off x="642910" y="1857364"/>
            <a:ext cx="2214578" cy="3000396"/>
          </a:xfrm>
          <a:prstGeom prst="rect">
            <a:avLst/>
          </a:prstGeom>
          <a:noFill/>
          <a:ln w="9525">
            <a:noFill/>
            <a:miter lim="800000"/>
            <a:headEnd/>
            <a:tailEnd/>
          </a:ln>
        </p:spPr>
      </p:pic>
      <p:sp>
        <p:nvSpPr>
          <p:cNvPr id="7" name="Прямоугольник 6"/>
          <p:cNvSpPr/>
          <p:nvPr/>
        </p:nvSpPr>
        <p:spPr>
          <a:xfrm>
            <a:off x="3214678" y="3357562"/>
            <a:ext cx="4214842" cy="1138773"/>
          </a:xfrm>
          <a:prstGeom prst="rect">
            <a:avLst/>
          </a:prstGeom>
        </p:spPr>
        <p:txBody>
          <a:bodyPr wrap="square">
            <a:spAutoFit/>
          </a:bodyPr>
          <a:lstStyle/>
          <a:p>
            <a:r>
              <a:rPr lang="ru-RU" sz="1400" b="1" dirty="0" smtClean="0">
                <a:solidFill>
                  <a:srgbClr val="800080"/>
                </a:solidFill>
                <a:latin typeface="Arial" pitchFamily="34" charset="0"/>
                <a:cs typeface="Arial" pitchFamily="34" charset="0"/>
              </a:rPr>
              <a:t>Музыкальный руководитель МБДОУ №51 «</a:t>
            </a:r>
            <a:r>
              <a:rPr lang="ru-RU" sz="1400" b="1" dirty="0" err="1" smtClean="0">
                <a:solidFill>
                  <a:srgbClr val="800080"/>
                </a:solidFill>
                <a:latin typeface="Arial" pitchFamily="34" charset="0"/>
                <a:cs typeface="Arial" pitchFamily="34" charset="0"/>
              </a:rPr>
              <a:t>Кэскил</a:t>
            </a:r>
            <a:r>
              <a:rPr lang="ru-RU" sz="1400" b="1" dirty="0" smtClean="0">
                <a:solidFill>
                  <a:srgbClr val="800080"/>
                </a:solidFill>
                <a:latin typeface="Arial" pitchFamily="34" charset="0"/>
                <a:cs typeface="Arial" pitchFamily="34" charset="0"/>
              </a:rPr>
              <a:t>» им. Е.Г.Корниловой. г.Якутск. Республика Саха (Якутия). </a:t>
            </a:r>
            <a:br>
              <a:rPr lang="ru-RU" sz="1400" b="1" dirty="0" smtClean="0">
                <a:solidFill>
                  <a:srgbClr val="800080"/>
                </a:solidFill>
                <a:latin typeface="Arial" pitchFamily="34" charset="0"/>
                <a:cs typeface="Arial" pitchFamily="34" charset="0"/>
              </a:rPr>
            </a:br>
            <a:r>
              <a:rPr lang="ru-RU" sz="1400" b="1" dirty="0" smtClean="0">
                <a:solidFill>
                  <a:srgbClr val="800080"/>
                </a:solidFill>
                <a:latin typeface="Arial" pitchFamily="34" charset="0"/>
                <a:ea typeface="Times New Roman" pitchFamily="18" charset="0"/>
                <a:cs typeface="Arial" pitchFamily="34" charset="0"/>
              </a:rPr>
              <a:t>	</a:t>
            </a:r>
            <a:r>
              <a:rPr lang="ru-RU" sz="1200" dirty="0" smtClean="0">
                <a:latin typeface="Arial" pitchFamily="34" charset="0"/>
                <a:cs typeface="Arial" pitchFamily="34" charset="0"/>
              </a:rPr>
              <a:t/>
            </a:r>
            <a:br>
              <a:rPr lang="ru-RU" sz="1200" dirty="0" smtClean="0">
                <a:latin typeface="Arial" pitchFamily="34" charset="0"/>
                <a:cs typeface="Arial" pitchFamily="34" charset="0"/>
              </a:rPr>
            </a:br>
            <a:endParaRPr lang="ru-RU" sz="1200" dirty="0"/>
          </a:p>
        </p:txBody>
      </p:sp>
      <p:sp>
        <p:nvSpPr>
          <p:cNvPr id="13316" name="Rectangle 4"/>
          <p:cNvSpPr>
            <a:spLocks noChangeArrowheads="1"/>
          </p:cNvSpPr>
          <p:nvPr/>
        </p:nvSpPr>
        <p:spPr bwMode="auto">
          <a:xfrm>
            <a:off x="0" y="2333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96118998"/>
      </p:ext>
    </p:extLst>
  </p:cSld>
  <p:clrMapOvr>
    <a:masterClrMapping/>
  </p:clrMapOvr>
  <mc:AlternateContent xmlns:mc="http://schemas.openxmlformats.org/markup-compatibility/2006">
    <mc:Choice xmlns:p14="http://schemas.microsoft.com/office/powerpoint/2010/main" xmlns="" Requires="p14">
      <p:transition spd="slow" p14:dur="2000">
        <p:sndAc>
          <p:stSnd>
            <p:snd r:embed="" name="chimes.wav"/>
          </p:stSnd>
        </p:sndAc>
      </p:transition>
    </mc:Choice>
    <mc:Fallback>
      <p:transition spd="slow">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Заголовок 7"/>
          <p:cNvSpPr>
            <a:spLocks noGrp="1"/>
          </p:cNvSpPr>
          <p:nvPr>
            <p:ph type="ctrTitle"/>
          </p:nvPr>
        </p:nvSpPr>
        <p:spPr>
          <a:xfrm>
            <a:off x="841764" y="3357562"/>
            <a:ext cx="7772400" cy="29289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ln>
        </p:spPr>
        <p:txBody>
          <a:bodyPr>
            <a:noAutofit/>
          </a:bodyPr>
          <a:lstStyle/>
          <a:p>
            <a:r>
              <a:rPr lang="ru-RU" sz="2800" i="1" dirty="0" smtClean="0">
                <a:solidFill>
                  <a:srgbClr val="CC0066"/>
                </a:solidFill>
              </a:rPr>
              <a:t/>
            </a:r>
            <a:br>
              <a:rPr lang="ru-RU" sz="2800" i="1" dirty="0" smtClean="0">
                <a:solidFill>
                  <a:srgbClr val="CC0066"/>
                </a:solidFill>
              </a:rPr>
            </a:br>
            <a:r>
              <a:rPr lang="ru-RU" sz="2800" i="1" dirty="0" smtClean="0">
                <a:solidFill>
                  <a:srgbClr val="CC0066"/>
                </a:solidFill>
              </a:rPr>
              <a:t>     </a:t>
            </a:r>
            <a:r>
              <a:rPr lang="ru-RU" sz="1800" i="1" dirty="0" smtClean="0">
                <a:solidFill>
                  <a:srgbClr val="002060"/>
                </a:solidFill>
              </a:rPr>
              <a:t>По опыту моей многолетней работы в детском саду , я заметила что детям (особенно маленьким ) нравятся песенки с движениями и вот у меня есть такая авторская работа- песни для малышей.; </a:t>
            </a:r>
            <a:br>
              <a:rPr lang="ru-RU" sz="1800" i="1" dirty="0" smtClean="0">
                <a:solidFill>
                  <a:srgbClr val="002060"/>
                </a:solidFill>
              </a:rPr>
            </a:br>
            <a:r>
              <a:rPr lang="ru-RU" sz="1800" i="1" dirty="0" smtClean="0">
                <a:solidFill>
                  <a:srgbClr val="002060"/>
                </a:solidFill>
              </a:rPr>
              <a:t> Сейчас мы вместе с детьми поедем в </a:t>
            </a:r>
            <a:r>
              <a:rPr lang="ru-RU" sz="1800" i="1" dirty="0" err="1" smtClean="0">
                <a:solidFill>
                  <a:srgbClr val="002060"/>
                </a:solidFill>
              </a:rPr>
              <a:t>сайылык</a:t>
            </a:r>
            <a:r>
              <a:rPr lang="ru-RU" sz="1800" i="1" dirty="0" smtClean="0">
                <a:solidFill>
                  <a:srgbClr val="002060"/>
                </a:solidFill>
              </a:rPr>
              <a:t> к бабушке и дедушке. А что такое </a:t>
            </a:r>
            <a:r>
              <a:rPr lang="ru-RU" sz="1800" i="1" dirty="0" err="1" smtClean="0">
                <a:solidFill>
                  <a:srgbClr val="002060"/>
                </a:solidFill>
              </a:rPr>
              <a:t>сайылык</a:t>
            </a:r>
            <a:r>
              <a:rPr lang="ru-RU" sz="1800" i="1" dirty="0" smtClean="0">
                <a:solidFill>
                  <a:srgbClr val="002060"/>
                </a:solidFill>
              </a:rPr>
              <a:t>?  </a:t>
            </a:r>
            <a:br>
              <a:rPr lang="ru-RU" sz="1800" i="1" dirty="0" smtClean="0">
                <a:solidFill>
                  <a:srgbClr val="002060"/>
                </a:solidFill>
              </a:rPr>
            </a:br>
            <a:r>
              <a:rPr lang="ru-RU" sz="1800" i="1" dirty="0" err="1" smtClean="0">
                <a:solidFill>
                  <a:srgbClr val="009900"/>
                </a:solidFill>
              </a:rPr>
              <a:t>Сайылык</a:t>
            </a:r>
            <a:r>
              <a:rPr lang="ru-RU" sz="1800" i="1" dirty="0" smtClean="0">
                <a:solidFill>
                  <a:srgbClr val="009900"/>
                </a:solidFill>
              </a:rPr>
              <a:t>- </a:t>
            </a:r>
            <a:r>
              <a:rPr lang="ru-RU" sz="1800" i="1" dirty="0" smtClean="0">
                <a:solidFill>
                  <a:srgbClr val="002060"/>
                </a:solidFill>
              </a:rPr>
              <a:t>это летнее стойбище животноводов и вот сегодня нам </a:t>
            </a:r>
            <a:r>
              <a:rPr lang="ru-RU" sz="1800" i="1" dirty="0" err="1" smtClean="0">
                <a:solidFill>
                  <a:srgbClr val="002060"/>
                </a:solidFill>
              </a:rPr>
              <a:t>предстоить</a:t>
            </a:r>
            <a:r>
              <a:rPr lang="ru-RU" sz="1800" i="1" dirty="0" smtClean="0">
                <a:solidFill>
                  <a:srgbClr val="002060"/>
                </a:solidFill>
              </a:rPr>
              <a:t> туда ехать и узнать, увидеть многое.</a:t>
            </a:r>
            <a:r>
              <a:rPr lang="ru-RU" sz="2400" dirty="0" smtClean="0">
                <a:solidFill>
                  <a:srgbClr val="002060"/>
                </a:solidFill>
              </a:rPr>
              <a:t/>
            </a:r>
            <a:br>
              <a:rPr lang="ru-RU" sz="2400" dirty="0" smtClean="0">
                <a:solidFill>
                  <a:srgbClr val="002060"/>
                </a:solidFill>
              </a:rPr>
            </a:br>
            <a:r>
              <a:rPr lang="ru-RU" sz="2400" dirty="0" smtClean="0"/>
              <a:t/>
            </a:r>
            <a:br>
              <a:rPr lang="ru-RU" sz="2400" dirty="0" smtClean="0"/>
            </a:br>
            <a:r>
              <a:rPr lang="ru-RU" sz="2400" i="1" dirty="0" smtClean="0">
                <a:solidFill>
                  <a:srgbClr val="CC0066"/>
                </a:solidFill>
              </a:rPr>
              <a:t>- </a:t>
            </a:r>
            <a:endParaRPr lang="ru-RU" sz="2400" i="1" dirty="0">
              <a:solidFill>
                <a:srgbClr val="002060"/>
              </a:solidFill>
            </a:endParaRPr>
          </a:p>
        </p:txBody>
      </p:sp>
      <p:sp>
        <p:nvSpPr>
          <p:cNvPr id="6" name="Управляющая кнопка: настраиваемая 5">
            <a:hlinkClick r:id="" action="ppaction://hlinkshowjump?jump=nextslide" highlightClick="1"/>
          </p:cNvPr>
          <p:cNvSpPr>
            <a:spLocks noChangeAspect="1"/>
          </p:cNvSpPr>
          <p:nvPr/>
        </p:nvSpPr>
        <p:spPr>
          <a:xfrm>
            <a:off x="3286116" y="1785926"/>
            <a:ext cx="720000" cy="720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https://ysia.ru/wp-content/uploads/2019/05/CHurapchinskij-ulus.jpg"/>
          <p:cNvPicPr/>
          <p:nvPr/>
        </p:nvPicPr>
        <p:blipFill>
          <a:blip r:embed="rId4"/>
          <a:srcRect t="9019" b="18828"/>
          <a:stretch>
            <a:fillRect/>
          </a:stretch>
        </p:blipFill>
        <p:spPr bwMode="auto">
          <a:xfrm>
            <a:off x="357158" y="285728"/>
            <a:ext cx="4786346" cy="3071834"/>
          </a:xfrm>
          <a:prstGeom prst="rect">
            <a:avLst/>
          </a:prstGeom>
          <a:noFill/>
          <a:ln w="9525">
            <a:noFill/>
            <a:miter lim="800000"/>
            <a:headEnd/>
            <a:tailEnd/>
          </a:ln>
        </p:spPr>
      </p:pic>
    </p:spTree>
    <p:extLst>
      <p:ext uri="{BB962C8B-B14F-4D97-AF65-F5344CB8AC3E}">
        <p14:creationId xmlns:p14="http://schemas.microsoft.com/office/powerpoint/2010/main" xmlns="" val="131122670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10" name="chimes.wav"/>
          </p:stSnd>
        </p:sndAc>
      </p:transition>
    </mc:Choice>
    <mc:Fallback>
      <p:transition spd="slow">
        <p:sndAc>
          <p:stSnd>
            <p:snd r:embed="rId3"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Управляющая кнопка: настраиваемая 5">
            <a:hlinkClick r:id="" action="ppaction://hlinkshowjump?jump=nextslide" highlightClick="1"/>
          </p:cNvPr>
          <p:cNvSpPr>
            <a:spLocks noChangeAspect="1"/>
          </p:cNvSpPr>
          <p:nvPr/>
        </p:nvSpPr>
        <p:spPr>
          <a:xfrm>
            <a:off x="7848600" y="5344082"/>
            <a:ext cx="720000" cy="720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7" name="Rectangle 1"/>
          <p:cNvSpPr>
            <a:spLocks noGrp="1" noChangeArrowheads="1"/>
          </p:cNvSpPr>
          <p:nvPr>
            <p:ph type="ctrTitle"/>
          </p:nvPr>
        </p:nvSpPr>
        <p:spPr bwMode="auto">
          <a:xfrm>
            <a:off x="1285852" y="3429000"/>
            <a:ext cx="414340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fontAlgn="base">
              <a:spcAft>
                <a:spcPct val="0"/>
              </a:spcAft>
            </a:pPr>
            <a:endParaRPr kumimoji="0" lang="ru-RU" sz="1100"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9" name="Прямоугольник 8"/>
          <p:cNvSpPr/>
          <p:nvPr/>
        </p:nvSpPr>
        <p:spPr>
          <a:xfrm>
            <a:off x="5643570" y="3000372"/>
            <a:ext cx="2857520" cy="307777"/>
          </a:xfrm>
          <a:prstGeom prst="rect">
            <a:avLst/>
          </a:prstGeom>
        </p:spPr>
        <p:txBody>
          <a:bodyPr wrap="square">
            <a:spAutoFit/>
          </a:bodyPr>
          <a:lstStyle/>
          <a:p>
            <a:r>
              <a:rPr lang="ru-RU" sz="1400" b="1" i="1" dirty="0" smtClean="0">
                <a:solidFill>
                  <a:schemeClr val="accent4">
                    <a:lumMod val="50000"/>
                  </a:schemeClr>
                </a:solidFill>
                <a:latin typeface="Arial" pitchFamily="34" charset="0"/>
                <a:ea typeface="Times New Roman" pitchFamily="18" charset="0"/>
                <a:cs typeface="Arial" pitchFamily="34" charset="0"/>
              </a:rPr>
              <a:t>         </a:t>
            </a:r>
            <a:endParaRPr lang="ru-RU" i="1" dirty="0"/>
          </a:p>
        </p:txBody>
      </p:sp>
      <p:pic>
        <p:nvPicPr>
          <p:cNvPr id="10" name="VID-20210522-WA0060.mp4">
            <a:hlinkClick r:id="" action="ppaction://media"/>
          </p:cNvPr>
          <p:cNvPicPr>
            <a:picLocks noRot="1" noChangeAspect="1"/>
          </p:cNvPicPr>
          <p:nvPr>
            <a:videoFile r:link="rId1"/>
          </p:nvPr>
        </p:nvPicPr>
        <p:blipFill>
          <a:blip r:embed="rId5"/>
          <a:stretch>
            <a:fillRect/>
          </a:stretch>
        </p:blipFill>
        <p:spPr>
          <a:xfrm>
            <a:off x="714348" y="785794"/>
            <a:ext cx="7929618" cy="5524520"/>
          </a:xfrm>
          <a:prstGeom prst="rect">
            <a:avLst/>
          </a:prstGeom>
        </p:spPr>
      </p:pic>
    </p:spTree>
    <p:extLst>
      <p:ext uri="{BB962C8B-B14F-4D97-AF65-F5344CB8AC3E}">
        <p14:creationId xmlns:p14="http://schemas.microsoft.com/office/powerpoint/2010/main" xmlns="" val="1311226700"/>
      </p:ext>
    </p:extLst>
  </p:cSld>
  <p:clrMapOvr>
    <a:masterClrMapping/>
  </p:clrMapOvr>
  <mc:AlternateContent xmlns:mc="http://schemas.openxmlformats.org/markup-compatibility/2006">
    <mc:Choice xmlns:p14="http://schemas.microsoft.com/office/powerpoint/2010/main" xmlns="" Requires="p14">
      <p:transition spd="slow" p14:dur="2000">
        <p:sndAc>
          <p:stSnd>
            <p:snd r:embed=""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bwMode="auto">
          <a:xfrm>
            <a:off x="1714481" y="3643314"/>
            <a:ext cx="3786214"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1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lang="ru-RU" sz="1100" b="1" dirty="0" smtClean="0">
                <a:solidFill>
                  <a:schemeClr val="accent4">
                    <a:lumMod val="50000"/>
                  </a:schemeClr>
                </a:solidFill>
              </a:rPr>
              <a:t/>
            </a:r>
            <a:br>
              <a:rPr lang="ru-RU" sz="1100" b="1" dirty="0" smtClean="0">
                <a:solidFill>
                  <a:schemeClr val="accent4">
                    <a:lumMod val="50000"/>
                  </a:schemeClr>
                </a:solidFill>
              </a:rPr>
            </a:br>
            <a:r>
              <a:rPr lang="sah-RU" sz="1100" b="1" dirty="0" smtClean="0">
                <a:solidFill>
                  <a:schemeClr val="accent4">
                    <a:lumMod val="50000"/>
                  </a:schemeClr>
                </a:solidFill>
              </a:rPr>
              <a:t>		</a:t>
            </a:r>
            <a:r>
              <a:rPr lang="ru-RU" sz="1100" b="1" dirty="0" smtClean="0">
                <a:solidFill>
                  <a:schemeClr val="accent4">
                    <a:lumMod val="50000"/>
                  </a:schemeClr>
                </a:solidFill>
              </a:rPr>
              <a:t/>
            </a:r>
            <a:br>
              <a:rPr lang="ru-RU" sz="1100" b="1" dirty="0" smtClean="0">
                <a:solidFill>
                  <a:schemeClr val="accent4">
                    <a:lumMod val="50000"/>
                  </a:schemeClr>
                </a:solidFill>
              </a:rPr>
            </a:br>
            <a:r>
              <a:rPr lang="ru-RU" sz="1100" b="1" dirty="0" smtClean="0">
                <a:solidFill>
                  <a:schemeClr val="accent4">
                    <a:lumMod val="50000"/>
                  </a:schemeClr>
                </a:solidFill>
              </a:rPr>
              <a:t>Вместе с папой</a:t>
            </a:r>
            <a:r>
              <a:rPr lang="sah-RU" sz="1100" b="1" dirty="0" smtClean="0">
                <a:solidFill>
                  <a:schemeClr val="accent4">
                    <a:lumMod val="50000"/>
                  </a:schemeClr>
                </a:solidFill>
              </a:rPr>
              <a:t> н</a:t>
            </a:r>
            <a:r>
              <a:rPr lang="ru-RU" sz="1100" b="1" dirty="0" smtClean="0">
                <a:solidFill>
                  <a:schemeClr val="accent4">
                    <a:lumMod val="50000"/>
                  </a:schemeClr>
                </a:solidFill>
              </a:rPr>
              <a:t>а машине</a:t>
            </a:r>
            <a:br>
              <a:rPr lang="ru-RU" sz="1100" b="1" dirty="0" smtClean="0">
                <a:solidFill>
                  <a:schemeClr val="accent4">
                    <a:lumMod val="50000"/>
                  </a:schemeClr>
                </a:solidFill>
              </a:rPr>
            </a:br>
            <a:r>
              <a:rPr lang="ru-RU" sz="1100" b="1" dirty="0" smtClean="0">
                <a:solidFill>
                  <a:schemeClr val="accent4">
                    <a:lumMod val="50000"/>
                  </a:schemeClr>
                </a:solidFill>
              </a:rPr>
              <a:t>Едем мы по городу</a:t>
            </a:r>
            <a:br>
              <a:rPr lang="ru-RU" sz="1100" b="1" dirty="0" smtClean="0">
                <a:solidFill>
                  <a:schemeClr val="accent4">
                    <a:lumMod val="50000"/>
                  </a:schemeClr>
                </a:solidFill>
              </a:rPr>
            </a:br>
            <a:r>
              <a:rPr lang="ru-RU" sz="1100" b="1" dirty="0" smtClean="0">
                <a:solidFill>
                  <a:schemeClr val="accent4">
                    <a:lumMod val="50000"/>
                  </a:schemeClr>
                </a:solidFill>
              </a:rPr>
              <a:t>На машине</a:t>
            </a:r>
            <a:r>
              <a:rPr lang="sah-RU" sz="1100" b="1" dirty="0" smtClean="0">
                <a:solidFill>
                  <a:schemeClr val="accent4">
                    <a:lumMod val="50000"/>
                  </a:schemeClr>
                </a:solidFill>
              </a:rPr>
              <a:t> с</a:t>
            </a:r>
            <a:r>
              <a:rPr lang="ru-RU" sz="1100" b="1" dirty="0" smtClean="0">
                <a:solidFill>
                  <a:schemeClr val="accent4">
                    <a:lumMod val="50000"/>
                  </a:schemeClr>
                </a:solidFill>
              </a:rPr>
              <a:t>яду сзади</a:t>
            </a:r>
            <a:br>
              <a:rPr lang="ru-RU" sz="1100" b="1" dirty="0" smtClean="0">
                <a:solidFill>
                  <a:schemeClr val="accent4">
                    <a:lumMod val="50000"/>
                  </a:schemeClr>
                </a:solidFill>
              </a:rPr>
            </a:br>
            <a:r>
              <a:rPr lang="ru-RU" sz="1100" b="1" dirty="0" smtClean="0">
                <a:solidFill>
                  <a:schemeClr val="accent4">
                    <a:lumMod val="50000"/>
                  </a:schemeClr>
                </a:solidFill>
              </a:rPr>
              <a:t>Ремень крепко завяжу!</a:t>
            </a:r>
            <a:br>
              <a:rPr lang="ru-RU" sz="1100" b="1" dirty="0" smtClean="0">
                <a:solidFill>
                  <a:schemeClr val="accent4">
                    <a:lumMod val="50000"/>
                  </a:schemeClr>
                </a:solidFill>
              </a:rPr>
            </a:br>
            <a:r>
              <a:rPr lang="sah-RU" sz="1100" b="1" dirty="0" smtClean="0">
                <a:solidFill>
                  <a:schemeClr val="accent4">
                    <a:lumMod val="50000"/>
                  </a:schemeClr>
                </a:solidFill>
              </a:rPr>
              <a:t>	</a:t>
            </a:r>
            <a:r>
              <a:rPr lang="ru-RU" sz="1100" b="1" dirty="0" smtClean="0">
                <a:solidFill>
                  <a:schemeClr val="accent4">
                    <a:lumMod val="50000"/>
                  </a:schemeClr>
                </a:solidFill>
              </a:rPr>
              <a:t>Светофор!</a:t>
            </a:r>
            <a:br>
              <a:rPr lang="ru-RU" sz="1100" b="1" dirty="0" smtClean="0">
                <a:solidFill>
                  <a:schemeClr val="accent4">
                    <a:lumMod val="50000"/>
                  </a:schemeClr>
                </a:solidFill>
              </a:rPr>
            </a:br>
            <a:r>
              <a:rPr lang="sah-RU" sz="1100" b="1" dirty="0" smtClean="0">
                <a:solidFill>
                  <a:schemeClr val="accent4">
                    <a:lumMod val="50000"/>
                  </a:schemeClr>
                </a:solidFill>
              </a:rPr>
              <a:t>	</a:t>
            </a:r>
            <a:r>
              <a:rPr lang="ru-RU" sz="1100" b="1" dirty="0" smtClean="0">
                <a:solidFill>
                  <a:schemeClr val="accent4">
                    <a:lumMod val="50000"/>
                  </a:schemeClr>
                </a:solidFill>
              </a:rPr>
              <a:t>Красный свет ты постой,</a:t>
            </a:r>
            <a:br>
              <a:rPr lang="ru-RU" sz="1100" b="1" dirty="0" smtClean="0">
                <a:solidFill>
                  <a:schemeClr val="accent4">
                    <a:lumMod val="50000"/>
                  </a:schemeClr>
                </a:solidFill>
              </a:rPr>
            </a:br>
            <a:r>
              <a:rPr lang="sah-RU" sz="1100" b="1" dirty="0" smtClean="0">
                <a:solidFill>
                  <a:schemeClr val="accent4">
                    <a:lumMod val="50000"/>
                  </a:schemeClr>
                </a:solidFill>
              </a:rPr>
              <a:t>	</a:t>
            </a:r>
            <a:r>
              <a:rPr lang="ru-RU" sz="1100" b="1" dirty="0" smtClean="0">
                <a:solidFill>
                  <a:schemeClr val="accent4">
                    <a:lumMod val="50000"/>
                  </a:schemeClr>
                </a:solidFill>
              </a:rPr>
              <a:t>Желтый будь внимательным!</a:t>
            </a:r>
            <a:br>
              <a:rPr lang="ru-RU" sz="1100" b="1" dirty="0" smtClean="0">
                <a:solidFill>
                  <a:schemeClr val="accent4">
                    <a:lumMod val="50000"/>
                  </a:schemeClr>
                </a:solidFill>
              </a:rPr>
            </a:br>
            <a:r>
              <a:rPr lang="sah-RU" sz="1100" b="1" dirty="0" smtClean="0">
                <a:solidFill>
                  <a:schemeClr val="accent4">
                    <a:lumMod val="50000"/>
                  </a:schemeClr>
                </a:solidFill>
              </a:rPr>
              <a:t>	</a:t>
            </a:r>
            <a:r>
              <a:rPr lang="ru-RU" sz="1100" b="1" dirty="0" smtClean="0">
                <a:solidFill>
                  <a:schemeClr val="accent4">
                    <a:lumMod val="50000"/>
                  </a:schemeClr>
                </a:solidFill>
              </a:rPr>
              <a:t>Зеленый загорелся</a:t>
            </a:r>
            <a:br>
              <a:rPr lang="ru-RU" sz="1100" b="1" dirty="0" smtClean="0">
                <a:solidFill>
                  <a:schemeClr val="accent4">
                    <a:lumMod val="50000"/>
                  </a:schemeClr>
                </a:solidFill>
              </a:rPr>
            </a:br>
            <a:r>
              <a:rPr lang="sah-RU" sz="1100" b="1" dirty="0" smtClean="0">
                <a:solidFill>
                  <a:schemeClr val="accent4">
                    <a:lumMod val="50000"/>
                  </a:schemeClr>
                </a:solidFill>
              </a:rPr>
              <a:t>	</a:t>
            </a:r>
            <a:r>
              <a:rPr lang="ru-RU" sz="1100" b="1" dirty="0" smtClean="0">
                <a:solidFill>
                  <a:schemeClr val="accent4">
                    <a:lumMod val="50000"/>
                  </a:schemeClr>
                </a:solidFill>
              </a:rPr>
              <a:t>Можно ехать нам вперед!</a:t>
            </a:r>
            <a:br>
              <a:rPr lang="ru-RU" sz="1100" b="1" dirty="0" smtClean="0">
                <a:solidFill>
                  <a:schemeClr val="accent4">
                    <a:lumMod val="50000"/>
                  </a:schemeClr>
                </a:solidFill>
              </a:rPr>
            </a:br>
            <a:r>
              <a:rPr lang="ru-RU" sz="1100" b="1" dirty="0" smtClean="0">
                <a:solidFill>
                  <a:schemeClr val="accent4">
                    <a:lumMod val="50000"/>
                  </a:schemeClr>
                </a:solidFill>
              </a:rPr>
              <a:t>По городу мы гуляем</a:t>
            </a:r>
            <a:br>
              <a:rPr lang="ru-RU" sz="1100" b="1" dirty="0" smtClean="0">
                <a:solidFill>
                  <a:schemeClr val="accent4">
                    <a:lumMod val="50000"/>
                  </a:schemeClr>
                </a:solidFill>
              </a:rPr>
            </a:br>
            <a:r>
              <a:rPr lang="ru-RU" sz="1100" b="1" dirty="0" smtClean="0">
                <a:solidFill>
                  <a:schemeClr val="accent4">
                    <a:lumMod val="50000"/>
                  </a:schemeClr>
                </a:solidFill>
              </a:rPr>
              <a:t>Переходим улицу,</a:t>
            </a:r>
            <a:br>
              <a:rPr lang="ru-RU" sz="1100" b="1" dirty="0" smtClean="0">
                <a:solidFill>
                  <a:schemeClr val="accent4">
                    <a:lumMod val="50000"/>
                  </a:schemeClr>
                </a:solidFill>
              </a:rPr>
            </a:br>
            <a:r>
              <a:rPr lang="ru-RU" sz="1100" b="1" dirty="0" smtClean="0">
                <a:solidFill>
                  <a:schemeClr val="accent4">
                    <a:lumMod val="50000"/>
                  </a:schemeClr>
                </a:solidFill>
              </a:rPr>
              <a:t>Вот полоска, ты постой</a:t>
            </a:r>
            <a:br>
              <a:rPr lang="ru-RU" sz="1100" b="1" dirty="0" smtClean="0">
                <a:solidFill>
                  <a:schemeClr val="accent4">
                    <a:lumMod val="50000"/>
                  </a:schemeClr>
                </a:solidFill>
              </a:rPr>
            </a:br>
            <a:r>
              <a:rPr lang="ru-RU" sz="1100" b="1" dirty="0" smtClean="0">
                <a:solidFill>
                  <a:schemeClr val="accent4">
                    <a:lumMod val="50000"/>
                  </a:schemeClr>
                </a:solidFill>
              </a:rPr>
              <a:t>И смотри не торопись!</a:t>
            </a:r>
            <a:br>
              <a:rPr lang="ru-RU" sz="1100" b="1" dirty="0" smtClean="0">
                <a:solidFill>
                  <a:schemeClr val="accent4">
                    <a:lumMod val="50000"/>
                  </a:schemeClr>
                </a:solidFill>
              </a:rPr>
            </a:br>
            <a:r>
              <a:rPr lang="ru-RU" sz="1100" b="1" dirty="0" smtClean="0">
                <a:solidFill>
                  <a:schemeClr val="accent4">
                    <a:lumMod val="50000"/>
                  </a:schemeClr>
                </a:solidFill>
              </a:rPr>
              <a:t> </a:t>
            </a:r>
            <a:r>
              <a:rPr lang="ru-RU" sz="900" b="1" dirty="0" smtClean="0"/>
              <a:t/>
            </a:r>
            <a:br>
              <a:rPr lang="ru-RU" sz="900" b="1" dirty="0" smtClean="0"/>
            </a:br>
            <a:r>
              <a:rPr lang="ru-RU" sz="900" b="1" dirty="0" smtClean="0"/>
              <a:t> </a:t>
            </a:r>
            <a:br>
              <a:rPr lang="ru-RU" sz="900" b="1" dirty="0" smtClean="0"/>
            </a:br>
            <a:endParaRPr kumimoji="0" lang="ru-RU" sz="9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7" name="Рисунок 16" descr="E:\Мин авт.улэлэрим\9. Сиэннэрим-ырыанньык\С.Константинова\10.Светофор.tif"/>
          <p:cNvPicPr/>
          <p:nvPr/>
        </p:nvPicPr>
        <p:blipFill>
          <a:blip r:embed="rId5" cstate="print"/>
          <a:srcRect/>
          <a:stretch>
            <a:fillRect/>
          </a:stretch>
        </p:blipFill>
        <p:spPr bwMode="auto">
          <a:xfrm>
            <a:off x="500034" y="428604"/>
            <a:ext cx="5214974" cy="3121094"/>
          </a:xfrm>
          <a:prstGeom prst="rect">
            <a:avLst/>
          </a:prstGeom>
          <a:noFill/>
          <a:ln w="9525">
            <a:noFill/>
            <a:miter lim="800000"/>
            <a:headEnd/>
            <a:tailEnd/>
          </a:ln>
        </p:spPr>
      </p:pic>
      <p:pic>
        <p:nvPicPr>
          <p:cNvPr id="10244" name="Picture 4" descr="Как правильно переходить дорогу!. Фото № 281478. Февраль 2020. Конкурс  детских рисунков «Я знаю правила дорожного движения». Воспитателям детских  садов, школьным учителям и педагогам - Маам.ру"/>
          <p:cNvPicPr>
            <a:picLocks noChangeAspect="1" noChangeArrowheads="1"/>
          </p:cNvPicPr>
          <p:nvPr/>
        </p:nvPicPr>
        <p:blipFill>
          <a:blip r:embed="rId6"/>
          <a:srcRect/>
          <a:stretch>
            <a:fillRect/>
          </a:stretch>
        </p:blipFill>
        <p:spPr bwMode="auto">
          <a:xfrm>
            <a:off x="6000760" y="714356"/>
            <a:ext cx="2928958" cy="2357454"/>
          </a:xfrm>
          <a:prstGeom prst="rect">
            <a:avLst/>
          </a:prstGeom>
          <a:noFill/>
        </p:spPr>
      </p:pic>
      <p:sp>
        <p:nvSpPr>
          <p:cNvPr id="10245" name="Rectangle 5"/>
          <p:cNvSpPr>
            <a:spLocks noChangeArrowheads="1"/>
          </p:cNvSpPr>
          <p:nvPr/>
        </p:nvSpPr>
        <p:spPr bwMode="auto">
          <a:xfrm>
            <a:off x="6000760" y="3231651"/>
            <a:ext cx="285752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400" b="1" i="1" dirty="0" smtClean="0">
                <a:solidFill>
                  <a:srgbClr val="002060"/>
                </a:solidFill>
                <a:latin typeface="Calibri" pitchFamily="34" charset="0"/>
                <a:ea typeface="Calibri" pitchFamily="34" charset="0"/>
                <a:cs typeface="Times New Roman" pitchFamily="18" charset="0"/>
              </a:rPr>
              <a:t>          </a:t>
            </a:r>
            <a:r>
              <a:rPr lang="ru-RU" sz="1400" b="1" i="1" dirty="0" smtClean="0">
                <a:solidFill>
                  <a:srgbClr val="002060"/>
                </a:solidFill>
                <a:latin typeface="Calibri" pitchFamily="34" charset="0"/>
                <a:ea typeface="Calibri" pitchFamily="34" charset="0"/>
                <a:cs typeface="Times New Roman" pitchFamily="18" charset="0"/>
              </a:rPr>
              <a:t>Каждое лето, </a:t>
            </a:r>
            <a:r>
              <a:rPr lang="ru-RU" sz="1400" b="1" i="1" dirty="0" smtClean="0">
                <a:solidFill>
                  <a:srgbClr val="002060"/>
                </a:solidFill>
                <a:latin typeface="Calibri" pitchFamily="34" charset="0"/>
                <a:ea typeface="Calibri" pitchFamily="34" charset="0"/>
                <a:cs typeface="Times New Roman" pitchFamily="18" charset="0"/>
              </a:rPr>
              <a:t>во время летних отпусков родителей, мы всей семьей едем в </a:t>
            </a:r>
            <a:r>
              <a:rPr lang="ru-RU" sz="1400" b="1" i="1" dirty="0" err="1" smtClean="0">
                <a:solidFill>
                  <a:srgbClr val="002060"/>
                </a:solidFill>
                <a:latin typeface="Calibri" pitchFamily="34" charset="0"/>
                <a:ea typeface="Calibri" pitchFamily="34" charset="0"/>
                <a:cs typeface="Times New Roman" pitchFamily="18" charset="0"/>
              </a:rPr>
              <a:t>сайылык</a:t>
            </a:r>
            <a:r>
              <a:rPr lang="ru-RU" sz="1400" b="1" i="1" dirty="0" smtClean="0">
                <a:solidFill>
                  <a:srgbClr val="002060"/>
                </a:solidFill>
                <a:latin typeface="Calibri" pitchFamily="34" charset="0"/>
                <a:ea typeface="Calibri" pitchFamily="34" charset="0"/>
                <a:cs typeface="Times New Roman" pitchFamily="18" charset="0"/>
              </a:rPr>
              <a:t> , где живут бабушка с дедушкой. Там очень интересно! </a:t>
            </a:r>
          </a:p>
          <a:p>
            <a:pPr marL="0" marR="0" lvl="0" indent="0" algn="l" defTabSz="914400" rtl="0" eaLnBrk="1" fontAlgn="base" latinLnBrk="0" hangingPunct="1">
              <a:lnSpc>
                <a:spcPct val="100000"/>
              </a:lnSpc>
              <a:spcBef>
                <a:spcPct val="0"/>
              </a:spcBef>
              <a:spcAft>
                <a:spcPct val="0"/>
              </a:spcAft>
              <a:buClrTx/>
              <a:buSzTx/>
              <a:buFontTx/>
              <a:buNone/>
              <a:tabLst/>
            </a:pPr>
            <a:r>
              <a:rPr lang="ru-RU" sz="1400" b="1" i="1" dirty="0" smtClean="0">
                <a:solidFill>
                  <a:srgbClr val="002060"/>
                </a:solidFill>
                <a:latin typeface="Calibri" pitchFamily="34" charset="0"/>
                <a:ea typeface="Calibri" pitchFamily="34" charset="0"/>
                <a:cs typeface="Times New Roman" pitchFamily="18" charset="0"/>
              </a:rPr>
              <a:t>          </a:t>
            </a:r>
            <a:r>
              <a:rPr kumimoji="0" lang="ru-RU" sz="1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Из </a:t>
            </a:r>
            <a:r>
              <a:rPr kumimoji="0" lang="ru-RU" sz="1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города выезжаем на машине! Папа, мама , старшая сестра, я  и маленькая сестренка. А правила дорожного движения знаем? Давайте вспомним</a:t>
            </a:r>
            <a:r>
              <a:rPr kumimoji="0" lang="ru-RU" sz="1400" b="1" i="1" u="none" strike="noStrike" cap="none" normalizeH="0" dirty="0" smtClean="0">
                <a:ln>
                  <a:noFill/>
                </a:ln>
                <a:solidFill>
                  <a:srgbClr val="002060"/>
                </a:solidFill>
                <a:effectLst/>
                <a:latin typeface="Calibri" pitchFamily="34" charset="0"/>
                <a:ea typeface="Calibri" pitchFamily="34" charset="0"/>
                <a:cs typeface="Times New Roman" pitchFamily="18" charset="0"/>
              </a:rPr>
              <a:t> про светофор!</a:t>
            </a:r>
            <a:endParaRPr kumimoji="0" lang="ru-RU" sz="1400" b="1" i="1"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6" name="01. Светофор (-).mp3">
            <a:hlinkClick r:id="" action="ppaction://media"/>
          </p:cNvPr>
          <p:cNvPicPr>
            <a:picLocks noRot="1" noChangeAspect="1"/>
          </p:cNvPicPr>
          <p:nvPr>
            <a:audioFile r:link="rId1"/>
          </p:nvPr>
        </p:nvPicPr>
        <p:blipFill>
          <a:blip r:embed="rId7"/>
          <a:stretch>
            <a:fillRect/>
          </a:stretch>
        </p:blipFill>
        <p:spPr>
          <a:xfrm>
            <a:off x="8572528" y="5286388"/>
            <a:ext cx="304800" cy="304800"/>
          </a:xfrm>
          <a:prstGeom prst="rect">
            <a:avLst/>
          </a:prstGeom>
        </p:spPr>
      </p:pic>
    </p:spTree>
    <p:extLst>
      <p:ext uri="{BB962C8B-B14F-4D97-AF65-F5344CB8AC3E}">
        <p14:creationId xmlns:p14="http://schemas.microsoft.com/office/powerpoint/2010/main" xmlns="" val="131122670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9"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719" fill="hold"/>
                                        <p:tgtEl>
                                          <p:spTgt spid="6"/>
                                        </p:tgtEl>
                                      </p:cBhvr>
                                    </p:cmd>
                                  </p:childTnLst>
                                </p:cTn>
                              </p:par>
                            </p:childTnLst>
                          </p:cTn>
                        </p:par>
                      </p:childTnLst>
                    </p:cTn>
                  </p:par>
                </p:childTnLst>
              </p:cTn>
              <p:nextCondLst>
                <p:cond evt="onClick" delay="0">
                  <p:tgtEl>
                    <p:spTgt spid="6"/>
                  </p:tgtEl>
                </p:cond>
              </p:nextCondLst>
            </p:seq>
            <p:audio>
              <p:cMediaNode vol="2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ctrTitle"/>
          </p:nvPr>
        </p:nvSpPr>
        <p:spPr bwMode="auto">
          <a:xfrm>
            <a:off x="1285852" y="3429000"/>
            <a:ext cx="4143404" cy="22929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fontAlgn="base">
              <a:spcAft>
                <a:spcPct val="0"/>
              </a:spcAft>
            </a:pPr>
            <a:r>
              <a:rPr kumimoji="0" lang="ru-RU" sz="1100"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Где же наши </a:t>
            </a:r>
            <a:r>
              <a:rPr lang="ru-RU" sz="1100" b="1" dirty="0" smtClean="0">
                <a:solidFill>
                  <a:schemeClr val="accent4">
                    <a:lumMod val="50000"/>
                  </a:schemeClr>
                </a:solidFill>
                <a:latin typeface="Arial" pitchFamily="34" charset="0"/>
                <a:ea typeface="Times New Roman" pitchFamily="18" charset="0"/>
                <a:cs typeface="Arial" pitchFamily="34" charset="0"/>
              </a:rPr>
              <a:t>ко</a:t>
            </a:r>
            <a:r>
              <a:rPr kumimoji="0" lang="ru-RU" sz="1100"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сы?</a:t>
            </a:r>
            <a:r>
              <a:rPr kumimoji="0" lang="ru-RU" sz="1100" b="1" i="0" u="none" strike="noStrike" cap="none" normalizeH="0" dirty="0" smtClean="0">
                <a:ln>
                  <a:noFill/>
                </a:ln>
                <a:solidFill>
                  <a:schemeClr val="accent4">
                    <a:lumMod val="50000"/>
                  </a:schemeClr>
                </a:solidFill>
                <a:effectLst/>
                <a:latin typeface="Arial" pitchFamily="34" charset="0"/>
                <a:ea typeface="Times New Roman" pitchFamily="18" charset="0"/>
                <a:cs typeface="Arial" pitchFamily="34" charset="0"/>
              </a:rPr>
              <a:t>  Вот! Вот! Вот!</a:t>
            </a:r>
            <a:r>
              <a:rPr lang="ru-RU" sz="1100" b="1" dirty="0" smtClean="0">
                <a:solidFill>
                  <a:schemeClr val="accent4">
                    <a:lumMod val="50000"/>
                  </a:schemeClr>
                </a:solidFill>
                <a:latin typeface="Arial" pitchFamily="34" charset="0"/>
                <a:ea typeface="Times New Roman" pitchFamily="18" charset="0"/>
                <a:cs typeface="Arial" pitchFamily="34" charset="0"/>
              </a:rPr>
              <a:t/>
            </a:r>
            <a:br>
              <a:rPr lang="ru-RU" sz="1100" b="1" dirty="0" smtClean="0">
                <a:solidFill>
                  <a:schemeClr val="accent4">
                    <a:lumMod val="50000"/>
                  </a:schemeClr>
                </a:solidFill>
                <a:latin typeface="Arial" pitchFamily="34" charset="0"/>
                <a:ea typeface="Times New Roman" pitchFamily="18" charset="0"/>
                <a:cs typeface="Arial" pitchFamily="34" charset="0"/>
              </a:rPr>
            </a:br>
            <a:r>
              <a:rPr lang="ru-RU" sz="1100" b="1" dirty="0" smtClean="0">
                <a:solidFill>
                  <a:schemeClr val="accent4">
                    <a:lumMod val="50000"/>
                  </a:schemeClr>
                </a:solidFill>
                <a:latin typeface="Arial" pitchFamily="34" charset="0"/>
                <a:ea typeface="Times New Roman" pitchFamily="18" charset="0"/>
                <a:cs typeface="Arial" pitchFamily="34" charset="0"/>
              </a:rPr>
              <a:t>Где же наши брови? Вот! Вот! Вот!</a:t>
            </a:r>
            <a:br>
              <a:rPr lang="ru-RU" sz="1100" b="1" dirty="0" smtClean="0">
                <a:solidFill>
                  <a:schemeClr val="accent4">
                    <a:lumMod val="50000"/>
                  </a:schemeClr>
                </a:solidFill>
                <a:latin typeface="Arial" pitchFamily="34" charset="0"/>
                <a:ea typeface="Times New Roman" pitchFamily="18" charset="0"/>
                <a:cs typeface="Arial" pitchFamily="34" charset="0"/>
              </a:rPr>
            </a:br>
            <a:r>
              <a:rPr lang="ru-RU" sz="1100" b="1" dirty="0" smtClean="0">
                <a:solidFill>
                  <a:schemeClr val="accent4">
                    <a:lumMod val="50000"/>
                  </a:schemeClr>
                </a:solidFill>
                <a:latin typeface="Arial" pitchFamily="34" charset="0"/>
                <a:ea typeface="Times New Roman" pitchFamily="18" charset="0"/>
                <a:cs typeface="Arial" pitchFamily="34" charset="0"/>
              </a:rPr>
              <a:t>Где же наши глазки? Вот! Вот! Вот!</a:t>
            </a:r>
            <a:br>
              <a:rPr lang="ru-RU" sz="1100" b="1" dirty="0" smtClean="0">
                <a:solidFill>
                  <a:schemeClr val="accent4">
                    <a:lumMod val="50000"/>
                  </a:schemeClr>
                </a:solidFill>
                <a:latin typeface="Arial" pitchFamily="34" charset="0"/>
                <a:ea typeface="Times New Roman" pitchFamily="18" charset="0"/>
                <a:cs typeface="Arial" pitchFamily="34" charset="0"/>
              </a:rPr>
            </a:br>
            <a:r>
              <a:rPr lang="ru-RU" sz="1100" b="1" dirty="0" smtClean="0">
                <a:solidFill>
                  <a:schemeClr val="accent4">
                    <a:lumMod val="50000"/>
                  </a:schemeClr>
                </a:solidFill>
                <a:latin typeface="Arial" pitchFamily="34" charset="0"/>
                <a:ea typeface="Times New Roman" pitchFamily="18" charset="0"/>
                <a:cs typeface="Arial" pitchFamily="34" charset="0"/>
              </a:rPr>
              <a:t>Где маленький носик? Вот! Вот! Вот!</a:t>
            </a:r>
            <a:br>
              <a:rPr lang="ru-RU" sz="1100" b="1" dirty="0" smtClean="0">
                <a:solidFill>
                  <a:schemeClr val="accent4">
                    <a:lumMod val="50000"/>
                  </a:schemeClr>
                </a:solidFill>
                <a:latin typeface="Arial" pitchFamily="34" charset="0"/>
                <a:ea typeface="Times New Roman" pitchFamily="18" charset="0"/>
                <a:cs typeface="Arial" pitchFamily="34" charset="0"/>
              </a:rPr>
            </a:br>
            <a:r>
              <a:rPr lang="ru-RU" sz="1100" b="1" dirty="0" smtClean="0">
                <a:solidFill>
                  <a:schemeClr val="accent4">
                    <a:lumMod val="50000"/>
                  </a:schemeClr>
                </a:solidFill>
                <a:latin typeface="Arial" pitchFamily="34" charset="0"/>
                <a:ea typeface="Times New Roman" pitchFamily="18" charset="0"/>
                <a:cs typeface="Arial" pitchFamily="34" charset="0"/>
              </a:rPr>
              <a:t>Где же наши ушки? Вот! Вот! Вот!</a:t>
            </a:r>
            <a:br>
              <a:rPr lang="ru-RU" sz="1100" b="1" dirty="0" smtClean="0">
                <a:solidFill>
                  <a:schemeClr val="accent4">
                    <a:lumMod val="50000"/>
                  </a:schemeClr>
                </a:solidFill>
                <a:latin typeface="Arial" pitchFamily="34" charset="0"/>
                <a:ea typeface="Times New Roman" pitchFamily="18" charset="0"/>
                <a:cs typeface="Arial" pitchFamily="34" charset="0"/>
              </a:rPr>
            </a:br>
            <a:r>
              <a:rPr lang="ru-RU" sz="1100" b="1" dirty="0" smtClean="0">
                <a:solidFill>
                  <a:schemeClr val="accent4">
                    <a:lumMod val="50000"/>
                  </a:schemeClr>
                </a:solidFill>
                <a:latin typeface="Arial" pitchFamily="34" charset="0"/>
                <a:ea typeface="Times New Roman" pitchFamily="18" charset="0"/>
                <a:cs typeface="Arial" pitchFamily="34" charset="0"/>
              </a:rPr>
              <a:t>Где же  подбородок? Вот! Вот! Вот! </a:t>
            </a:r>
            <a:br>
              <a:rPr lang="ru-RU" sz="1100" b="1" dirty="0" smtClean="0">
                <a:solidFill>
                  <a:schemeClr val="accent4">
                    <a:lumMod val="50000"/>
                  </a:schemeClr>
                </a:solidFill>
                <a:latin typeface="Arial" pitchFamily="34" charset="0"/>
                <a:ea typeface="Times New Roman" pitchFamily="18" charset="0"/>
                <a:cs typeface="Arial" pitchFamily="34" charset="0"/>
              </a:rPr>
            </a:br>
            <a:r>
              <a:rPr lang="ru-RU" sz="1100" b="1" dirty="0" smtClean="0">
                <a:solidFill>
                  <a:schemeClr val="accent4">
                    <a:lumMod val="50000"/>
                  </a:schemeClr>
                </a:solidFill>
                <a:latin typeface="Arial" pitchFamily="34" charset="0"/>
                <a:ea typeface="Times New Roman" pitchFamily="18" charset="0"/>
                <a:cs typeface="Arial" pitchFamily="34" charset="0"/>
              </a:rPr>
              <a:t/>
            </a:r>
            <a:br>
              <a:rPr lang="ru-RU" sz="1100" b="1" dirty="0" smtClean="0">
                <a:solidFill>
                  <a:schemeClr val="accent4">
                    <a:lumMod val="50000"/>
                  </a:schemeClr>
                </a:solidFill>
                <a:latin typeface="Arial" pitchFamily="34" charset="0"/>
                <a:ea typeface="Times New Roman" pitchFamily="18" charset="0"/>
                <a:cs typeface="Arial" pitchFamily="34" charset="0"/>
              </a:rPr>
            </a:br>
            <a:r>
              <a:rPr lang="ru-RU" sz="1100" b="1" dirty="0" smtClean="0">
                <a:solidFill>
                  <a:schemeClr val="accent4">
                    <a:lumMod val="50000"/>
                  </a:schemeClr>
                </a:solidFill>
                <a:latin typeface="Arial" pitchFamily="34" charset="0"/>
                <a:ea typeface="Times New Roman" pitchFamily="18" charset="0"/>
                <a:cs typeface="Arial" pitchFamily="34" charset="0"/>
              </a:rPr>
              <a:t>Где же наши щечки? Вот! Вот! Вот!</a:t>
            </a:r>
            <a:br>
              <a:rPr lang="ru-RU" sz="1100" b="1" dirty="0" smtClean="0">
                <a:solidFill>
                  <a:schemeClr val="accent4">
                    <a:lumMod val="50000"/>
                  </a:schemeClr>
                </a:solidFill>
                <a:latin typeface="Arial" pitchFamily="34" charset="0"/>
                <a:ea typeface="Times New Roman" pitchFamily="18" charset="0"/>
                <a:cs typeface="Arial" pitchFamily="34" charset="0"/>
              </a:rPr>
            </a:br>
            <a:r>
              <a:rPr lang="ru-RU" sz="1100" b="1" dirty="0" smtClean="0">
                <a:solidFill>
                  <a:schemeClr val="accent4">
                    <a:lumMod val="50000"/>
                  </a:schemeClr>
                </a:solidFill>
                <a:latin typeface="Arial" pitchFamily="34" charset="0"/>
                <a:ea typeface="Times New Roman" pitchFamily="18" charset="0"/>
                <a:cs typeface="Arial" pitchFamily="34" charset="0"/>
              </a:rPr>
              <a:t>Где же наши ручки? Вот! Вот! Вот!</a:t>
            </a:r>
            <a:br>
              <a:rPr lang="ru-RU" sz="1100" b="1" dirty="0" smtClean="0">
                <a:solidFill>
                  <a:schemeClr val="accent4">
                    <a:lumMod val="50000"/>
                  </a:schemeClr>
                </a:solidFill>
                <a:latin typeface="Arial" pitchFamily="34" charset="0"/>
                <a:ea typeface="Times New Roman" pitchFamily="18" charset="0"/>
                <a:cs typeface="Arial" pitchFamily="34" charset="0"/>
              </a:rPr>
            </a:br>
            <a:r>
              <a:rPr lang="ru-RU" sz="1100" b="1" dirty="0" smtClean="0">
                <a:solidFill>
                  <a:schemeClr val="accent4">
                    <a:lumMod val="50000"/>
                  </a:schemeClr>
                </a:solidFill>
                <a:latin typeface="Arial" pitchFamily="34" charset="0"/>
                <a:ea typeface="Times New Roman" pitchFamily="18" charset="0"/>
                <a:cs typeface="Arial" pitchFamily="34" charset="0"/>
              </a:rPr>
              <a:t>Где же наши ножки? Вот! Вот! Вот! </a:t>
            </a:r>
            <a:br>
              <a:rPr lang="ru-RU" sz="1100" b="1" dirty="0" smtClean="0">
                <a:solidFill>
                  <a:schemeClr val="accent4">
                    <a:lumMod val="50000"/>
                  </a:schemeClr>
                </a:solidFill>
                <a:latin typeface="Arial" pitchFamily="34" charset="0"/>
                <a:ea typeface="Times New Roman" pitchFamily="18" charset="0"/>
                <a:cs typeface="Arial" pitchFamily="34" charset="0"/>
              </a:rPr>
            </a:br>
            <a:r>
              <a:rPr lang="ru-RU" sz="1100" b="1" dirty="0" smtClean="0">
                <a:solidFill>
                  <a:schemeClr val="accent4">
                    <a:lumMod val="50000"/>
                  </a:schemeClr>
                </a:solidFill>
                <a:latin typeface="Arial" pitchFamily="34" charset="0"/>
                <a:ea typeface="Times New Roman" pitchFamily="18" charset="0"/>
                <a:cs typeface="Arial" pitchFamily="34" charset="0"/>
              </a:rPr>
              <a:t> Где же мой ребенок? Вот! Вот! Вот!</a:t>
            </a:r>
            <a:br>
              <a:rPr lang="ru-RU" sz="1100" b="1" dirty="0" smtClean="0">
                <a:solidFill>
                  <a:schemeClr val="accent4">
                    <a:lumMod val="50000"/>
                  </a:schemeClr>
                </a:solidFill>
                <a:latin typeface="Arial" pitchFamily="34" charset="0"/>
                <a:ea typeface="Times New Roman" pitchFamily="18" charset="0"/>
                <a:cs typeface="Arial" pitchFamily="34" charset="0"/>
              </a:rPr>
            </a:br>
            <a:r>
              <a:rPr lang="ru-RU" sz="1100" b="1" dirty="0" smtClean="0">
                <a:solidFill>
                  <a:schemeClr val="accent4">
                    <a:lumMod val="50000"/>
                  </a:schemeClr>
                </a:solidFill>
                <a:latin typeface="Arial" pitchFamily="34" charset="0"/>
                <a:ea typeface="Times New Roman" pitchFamily="18" charset="0"/>
                <a:cs typeface="Arial" pitchFamily="34" charset="0"/>
              </a:rPr>
              <a:t>Где же моя сладкая (самый сладкий)? Вот! Вот! Вот!</a:t>
            </a:r>
            <a:br>
              <a:rPr lang="ru-RU" sz="1100" b="1" dirty="0" smtClean="0">
                <a:solidFill>
                  <a:schemeClr val="accent4">
                    <a:lumMod val="50000"/>
                  </a:schemeClr>
                </a:solidFill>
                <a:latin typeface="Arial" pitchFamily="34" charset="0"/>
                <a:ea typeface="Times New Roman" pitchFamily="18" charset="0"/>
                <a:cs typeface="Arial" pitchFamily="34" charset="0"/>
              </a:rPr>
            </a:br>
            <a:endParaRPr kumimoji="0" lang="ru-RU" sz="1100"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pic>
        <p:nvPicPr>
          <p:cNvPr id="7" name="Рисунок 6" descr="C:\Users\Пользователь\Desktop\мое творчество\Ноты новых песен\IMG-20200316-WA0031.jpg"/>
          <p:cNvPicPr/>
          <p:nvPr/>
        </p:nvPicPr>
        <p:blipFill>
          <a:blip r:embed="rId5">
            <a:lum bright="20000"/>
          </a:blip>
          <a:srcRect t="4913" b="60698"/>
          <a:stretch>
            <a:fillRect/>
          </a:stretch>
        </p:blipFill>
        <p:spPr bwMode="auto">
          <a:xfrm>
            <a:off x="857224" y="500042"/>
            <a:ext cx="4679587" cy="2643206"/>
          </a:xfrm>
          <a:prstGeom prst="rect">
            <a:avLst/>
          </a:prstGeom>
          <a:noFill/>
          <a:ln w="9525">
            <a:noFill/>
            <a:miter lim="800000"/>
            <a:headEnd/>
            <a:tailEnd/>
          </a:ln>
        </p:spPr>
      </p:pic>
      <p:pic>
        <p:nvPicPr>
          <p:cNvPr id="8" name="Picture 3" descr="C:\Users\пк3\Desktop\тематические картинки\ийэ кунэ\images.jpg"/>
          <p:cNvPicPr>
            <a:picLocks noChangeAspect="1" noChangeArrowheads="1"/>
          </p:cNvPicPr>
          <p:nvPr/>
        </p:nvPicPr>
        <p:blipFill>
          <a:blip r:embed="rId6" cstate="print"/>
          <a:srcRect/>
          <a:stretch>
            <a:fillRect/>
          </a:stretch>
        </p:blipFill>
        <p:spPr bwMode="auto">
          <a:xfrm>
            <a:off x="6000760" y="642918"/>
            <a:ext cx="2143125" cy="2143125"/>
          </a:xfrm>
          <a:prstGeom prst="rect">
            <a:avLst/>
          </a:prstGeom>
          <a:noFill/>
        </p:spPr>
      </p:pic>
      <p:sp>
        <p:nvSpPr>
          <p:cNvPr id="9" name="Прямоугольник 8"/>
          <p:cNvSpPr/>
          <p:nvPr/>
        </p:nvSpPr>
        <p:spPr>
          <a:xfrm>
            <a:off x="5643570" y="3000372"/>
            <a:ext cx="2857520" cy="1815882"/>
          </a:xfrm>
          <a:prstGeom prst="rect">
            <a:avLst/>
          </a:prstGeom>
        </p:spPr>
        <p:txBody>
          <a:bodyPr wrap="square">
            <a:spAutoFit/>
          </a:bodyPr>
          <a:lstStyle/>
          <a:p>
            <a:r>
              <a:rPr lang="ru-RU" sz="1400" b="1" i="1" dirty="0" smtClean="0">
                <a:solidFill>
                  <a:schemeClr val="accent4">
                    <a:lumMod val="50000"/>
                  </a:schemeClr>
                </a:solidFill>
                <a:latin typeface="Arial" pitchFamily="34" charset="0"/>
                <a:ea typeface="Times New Roman" pitchFamily="18" charset="0"/>
                <a:cs typeface="Arial" pitchFamily="34" charset="0"/>
              </a:rPr>
              <a:t>         Бабушка с дедушкой очень обрадовались! Отметили, что мы выросли. А мама с сестренкой спели песенку «Вот! Вот! Вот!» Сестренка все правильно показала и все хвалили ее!</a:t>
            </a:r>
            <a:endParaRPr lang="ru-RU" i="1" dirty="0"/>
          </a:p>
        </p:txBody>
      </p:sp>
      <p:pic>
        <p:nvPicPr>
          <p:cNvPr id="6" name="03. Вот-вот-вот..mp3">
            <a:hlinkClick r:id="" action="ppaction://media"/>
          </p:cNvPr>
          <p:cNvPicPr>
            <a:picLocks noRot="1" noChangeAspect="1"/>
          </p:cNvPicPr>
          <p:nvPr>
            <a:audioFile r:link="rId1"/>
          </p:nvPr>
        </p:nvPicPr>
        <p:blipFill>
          <a:blip r:embed="rId7"/>
          <a:stretch>
            <a:fillRect/>
          </a:stretch>
        </p:blipFill>
        <p:spPr>
          <a:xfrm>
            <a:off x="7643834" y="5286388"/>
            <a:ext cx="304800" cy="304800"/>
          </a:xfrm>
          <a:prstGeom prst="rect">
            <a:avLst/>
          </a:prstGeom>
        </p:spPr>
      </p:pic>
    </p:spTree>
    <p:extLst>
      <p:ext uri="{BB962C8B-B14F-4D97-AF65-F5344CB8AC3E}">
        <p14:creationId xmlns:p14="http://schemas.microsoft.com/office/powerpoint/2010/main" xmlns="" val="1311226700"/>
      </p:ext>
    </p:extLst>
  </p:cSld>
  <p:clrMapOvr>
    <a:masterClrMapping/>
  </p:clrMapOvr>
  <mc:AlternateContent xmlns:mc="http://schemas.openxmlformats.org/markup-compatibility/2006">
    <mc:Choice xmlns:p14="http://schemas.microsoft.com/office/powerpoint/2010/main" xmlns="" Requires="p14">
      <p:transition spd="slow" p14:dur="2000">
        <p:sndAc>
          <p:stSnd>
            <p:snd r:embed=""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72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ctrTitle"/>
          </p:nvPr>
        </p:nvSpPr>
        <p:spPr bwMode="auto">
          <a:xfrm>
            <a:off x="1285852" y="2928934"/>
            <a:ext cx="478634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kumimoji="0" lang="ru-RU" sz="1100"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 name="Рисунок 10" descr="E:\Мин авт.улэлэрим\9. Сиэннэрим-ырыанньык\С.Константинова\06.Уолаттар ырыалара.tif"/>
          <p:cNvPicPr/>
          <p:nvPr/>
        </p:nvPicPr>
        <p:blipFill>
          <a:blip r:embed="rId5" cstate="print"/>
          <a:srcRect/>
          <a:stretch>
            <a:fillRect/>
          </a:stretch>
        </p:blipFill>
        <p:spPr bwMode="auto">
          <a:xfrm>
            <a:off x="214282" y="285728"/>
            <a:ext cx="5286412" cy="3786214"/>
          </a:xfrm>
          <a:prstGeom prst="rect">
            <a:avLst/>
          </a:prstGeom>
          <a:noFill/>
          <a:ln w="9525">
            <a:noFill/>
            <a:miter lim="800000"/>
            <a:headEnd/>
            <a:tailEnd/>
          </a:ln>
        </p:spPr>
      </p:pic>
      <p:pic>
        <p:nvPicPr>
          <p:cNvPr id="12" name="Picture 2" descr="C:\Users\пк3\Desktop\тематические картинки\День Победы\IMG-20170509-WA0091.jpg"/>
          <p:cNvPicPr>
            <a:picLocks noChangeAspect="1" noChangeArrowheads="1"/>
          </p:cNvPicPr>
          <p:nvPr/>
        </p:nvPicPr>
        <p:blipFill>
          <a:blip r:embed="rId6" cstate="print"/>
          <a:srcRect/>
          <a:stretch>
            <a:fillRect/>
          </a:stretch>
        </p:blipFill>
        <p:spPr bwMode="auto">
          <a:xfrm>
            <a:off x="5715008" y="285728"/>
            <a:ext cx="3000397" cy="3071834"/>
          </a:xfrm>
          <a:prstGeom prst="rect">
            <a:avLst/>
          </a:prstGeom>
          <a:noFill/>
        </p:spPr>
      </p:pic>
      <p:sp>
        <p:nvSpPr>
          <p:cNvPr id="14" name="Прямоугольник 13"/>
          <p:cNvSpPr/>
          <p:nvPr/>
        </p:nvSpPr>
        <p:spPr>
          <a:xfrm>
            <a:off x="1285852" y="4071942"/>
            <a:ext cx="4286280" cy="2585323"/>
          </a:xfrm>
          <a:prstGeom prst="rect">
            <a:avLst/>
          </a:prstGeom>
        </p:spPr>
        <p:txBody>
          <a:bodyPr wrap="square">
            <a:spAutoFit/>
          </a:bodyPr>
          <a:lstStyle/>
          <a:p>
            <a:r>
              <a:rPr lang="ru-RU" b="1" dirty="0" smtClean="0">
                <a:solidFill>
                  <a:schemeClr val="accent4">
                    <a:lumMod val="50000"/>
                  </a:schemeClr>
                </a:solidFill>
              </a:rPr>
              <a:t>Посмотрите все на нас,</a:t>
            </a:r>
          </a:p>
          <a:p>
            <a:r>
              <a:rPr lang="ru-RU" b="1" dirty="0" smtClean="0">
                <a:solidFill>
                  <a:schemeClr val="accent4">
                    <a:lumMod val="50000"/>
                  </a:schemeClr>
                </a:solidFill>
              </a:rPr>
              <a:t>Как солдаты мы идем,</a:t>
            </a:r>
          </a:p>
          <a:p>
            <a:r>
              <a:rPr lang="ru-RU" b="1" dirty="0" smtClean="0">
                <a:solidFill>
                  <a:schemeClr val="accent4">
                    <a:lumMod val="50000"/>
                  </a:schemeClr>
                </a:solidFill>
              </a:rPr>
              <a:t>Повзрослеем мы за раз</a:t>
            </a:r>
          </a:p>
          <a:p>
            <a:r>
              <a:rPr lang="ru-RU" b="1" dirty="0" smtClean="0">
                <a:solidFill>
                  <a:schemeClr val="accent4">
                    <a:lumMod val="50000"/>
                  </a:schemeClr>
                </a:solidFill>
              </a:rPr>
              <a:t>В добры молодцы уйдем!</a:t>
            </a:r>
          </a:p>
          <a:p>
            <a:r>
              <a:rPr lang="ru-RU" b="1" dirty="0" smtClean="0">
                <a:solidFill>
                  <a:schemeClr val="accent4">
                    <a:lumMod val="50000"/>
                  </a:schemeClr>
                </a:solidFill>
              </a:rPr>
              <a:t>       Раз-два-три! Эх! Раз-два-три! Эх!</a:t>
            </a:r>
          </a:p>
          <a:p>
            <a:r>
              <a:rPr lang="ru-RU" b="1" dirty="0" smtClean="0">
                <a:solidFill>
                  <a:schemeClr val="accent4">
                    <a:lumMod val="50000"/>
                  </a:schemeClr>
                </a:solidFill>
              </a:rPr>
              <a:t>В службу Родине пойдем,</a:t>
            </a:r>
          </a:p>
          <a:p>
            <a:r>
              <a:rPr lang="ru-RU" b="1" dirty="0" smtClean="0">
                <a:solidFill>
                  <a:schemeClr val="accent4">
                    <a:lumMod val="50000"/>
                  </a:schemeClr>
                </a:solidFill>
              </a:rPr>
              <a:t> Волю добрую найдем,</a:t>
            </a:r>
          </a:p>
          <a:p>
            <a:r>
              <a:rPr lang="ru-RU" b="1" dirty="0" smtClean="0">
                <a:solidFill>
                  <a:schemeClr val="accent4">
                    <a:lumMod val="50000"/>
                  </a:schemeClr>
                </a:solidFill>
              </a:rPr>
              <a:t> Ох, Отчизна не тужи</a:t>
            </a:r>
          </a:p>
          <a:p>
            <a:r>
              <a:rPr lang="ru-RU" b="1" dirty="0" smtClean="0">
                <a:solidFill>
                  <a:schemeClr val="accent4">
                    <a:lumMod val="50000"/>
                  </a:schemeClr>
                </a:solidFill>
              </a:rPr>
              <a:t> Силу нашу подожди!</a:t>
            </a:r>
            <a:endParaRPr lang="ru-RU" b="1" dirty="0">
              <a:solidFill>
                <a:schemeClr val="accent4">
                  <a:lumMod val="50000"/>
                </a:schemeClr>
              </a:solidFill>
            </a:endParaRPr>
          </a:p>
        </p:txBody>
      </p:sp>
      <p:sp>
        <p:nvSpPr>
          <p:cNvPr id="9" name="Прямоугольник 8"/>
          <p:cNvSpPr/>
          <p:nvPr/>
        </p:nvSpPr>
        <p:spPr>
          <a:xfrm>
            <a:off x="5786446" y="3500438"/>
            <a:ext cx="2786081" cy="1477328"/>
          </a:xfrm>
          <a:prstGeom prst="rect">
            <a:avLst/>
          </a:prstGeom>
        </p:spPr>
        <p:txBody>
          <a:bodyPr wrap="square">
            <a:spAutoFit/>
          </a:bodyPr>
          <a:lstStyle/>
          <a:p>
            <a:r>
              <a:rPr lang="ru-RU" b="1" dirty="0" smtClean="0">
                <a:solidFill>
                  <a:schemeClr val="accent4">
                    <a:lumMod val="50000"/>
                  </a:schemeClr>
                </a:solidFill>
              </a:rPr>
              <a:t>   </a:t>
            </a:r>
            <a:r>
              <a:rPr lang="ru-RU" b="1" i="1" dirty="0" smtClean="0">
                <a:solidFill>
                  <a:schemeClr val="accent4">
                    <a:lumMod val="50000"/>
                  </a:schemeClr>
                </a:solidFill>
              </a:rPr>
              <a:t>А  я, как старший брат спел песню мальчишек! Бабушка с дедушкой похвалили, а дедушка даже поцеловал в лоб.</a:t>
            </a:r>
          </a:p>
        </p:txBody>
      </p:sp>
      <p:pic>
        <p:nvPicPr>
          <p:cNvPr id="8" name="04. Песня мальчишек.mp3">
            <a:hlinkClick r:id="" action="ppaction://media"/>
          </p:cNvPr>
          <p:cNvPicPr>
            <a:picLocks noRot="1" noChangeAspect="1"/>
          </p:cNvPicPr>
          <p:nvPr>
            <a:audioFile r:link="rId1"/>
          </p:nvPr>
        </p:nvPicPr>
        <p:blipFill>
          <a:blip r:embed="rId7"/>
          <a:stretch>
            <a:fillRect/>
          </a:stretch>
        </p:blipFill>
        <p:spPr>
          <a:xfrm>
            <a:off x="7858148" y="5286388"/>
            <a:ext cx="304800" cy="304800"/>
          </a:xfrm>
          <a:prstGeom prst="rect">
            <a:avLst/>
          </a:prstGeom>
        </p:spPr>
      </p:pic>
    </p:spTree>
    <p:extLst>
      <p:ext uri="{BB962C8B-B14F-4D97-AF65-F5344CB8AC3E}">
        <p14:creationId xmlns:p14="http://schemas.microsoft.com/office/powerpoint/2010/main" xmlns="" val="1311226700"/>
      </p:ext>
    </p:extLst>
  </p:cSld>
  <p:clrMapOvr>
    <a:masterClrMapping/>
  </p:clrMapOvr>
  <mc:AlternateContent xmlns:mc="http://schemas.openxmlformats.org/markup-compatibility/2006">
    <mc:Choice xmlns:p14="http://schemas.microsoft.com/office/powerpoint/2010/main" xmlns="" Requires="p14">
      <p:transition spd="slow" p14:dur="2000">
        <p:sndAc>
          <p:stSnd>
            <p:snd r:embed=""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974"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ctrTitle"/>
          </p:nvPr>
        </p:nvSpPr>
        <p:spPr bwMode="auto">
          <a:xfrm>
            <a:off x="1285852" y="3143248"/>
            <a:ext cx="41434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sah-RU" sz="1400" b="1" dirty="0" smtClean="0">
                <a:solidFill>
                  <a:schemeClr val="accent4">
                    <a:lumMod val="50000"/>
                  </a:schemeClr>
                </a:solidFill>
              </a:rPr>
              <a:t/>
            </a:r>
            <a:br>
              <a:rPr lang="sah-RU" sz="1400" b="1" dirty="0" smtClean="0">
                <a:solidFill>
                  <a:schemeClr val="accent4">
                    <a:lumMod val="50000"/>
                  </a:schemeClr>
                </a:solidFill>
              </a:rPr>
            </a:br>
            <a:r>
              <a:rPr lang="ru-RU" sz="1400" b="1" dirty="0" smtClean="0">
                <a:solidFill>
                  <a:schemeClr val="accent4">
                    <a:lumMod val="50000"/>
                  </a:schemeClr>
                </a:solidFill>
              </a:rPr>
              <a:t/>
            </a:r>
            <a:br>
              <a:rPr lang="ru-RU" sz="1400" b="1" dirty="0" smtClean="0">
                <a:solidFill>
                  <a:schemeClr val="accent4">
                    <a:lumMod val="50000"/>
                  </a:schemeClr>
                </a:solidFill>
              </a:rPr>
            </a:br>
            <a:r>
              <a:rPr lang="sah-RU" sz="1800" b="1" dirty="0" smtClean="0">
                <a:solidFill>
                  <a:schemeClr val="accent4">
                    <a:lumMod val="50000"/>
                  </a:schemeClr>
                </a:solidFill>
              </a:rPr>
              <a:t>Вот,левая рука,вот правая рука</a:t>
            </a:r>
            <a:r>
              <a:rPr lang="ru-RU" sz="1800" b="1" dirty="0" smtClean="0">
                <a:solidFill>
                  <a:schemeClr val="accent4">
                    <a:lumMod val="50000"/>
                  </a:schemeClr>
                </a:solidFill>
              </a:rPr>
              <a:t/>
            </a:r>
            <a:br>
              <a:rPr lang="ru-RU" sz="1800" b="1" dirty="0" smtClean="0">
                <a:solidFill>
                  <a:schemeClr val="accent4">
                    <a:lumMod val="50000"/>
                  </a:schemeClr>
                </a:solidFill>
              </a:rPr>
            </a:br>
            <a:r>
              <a:rPr lang="sah-RU" sz="1800" b="1" dirty="0" smtClean="0">
                <a:solidFill>
                  <a:schemeClr val="accent4">
                    <a:lumMod val="50000"/>
                  </a:schemeClr>
                </a:solidFill>
              </a:rPr>
              <a:t>Вот, левая нога,вот, правая нога</a:t>
            </a:r>
            <a:r>
              <a:rPr lang="ru-RU" sz="1800" b="1" dirty="0" smtClean="0">
                <a:solidFill>
                  <a:schemeClr val="accent4">
                    <a:lumMod val="50000"/>
                  </a:schemeClr>
                </a:solidFill>
              </a:rPr>
              <a:t/>
            </a:r>
            <a:br>
              <a:rPr lang="ru-RU" sz="1800" b="1" dirty="0" smtClean="0">
                <a:solidFill>
                  <a:schemeClr val="accent4">
                    <a:lumMod val="50000"/>
                  </a:schemeClr>
                </a:solidFill>
              </a:rPr>
            </a:br>
            <a:r>
              <a:rPr lang="sah-RU" sz="1800" b="1" dirty="0" smtClean="0">
                <a:solidFill>
                  <a:schemeClr val="accent4">
                    <a:lumMod val="50000"/>
                  </a:schemeClr>
                </a:solidFill>
              </a:rPr>
              <a:t>Всего четыре, а со мною пять </a:t>
            </a:r>
            <a:br>
              <a:rPr lang="sah-RU" sz="1800" b="1" dirty="0" smtClean="0">
                <a:solidFill>
                  <a:schemeClr val="accent4">
                    <a:lumMod val="50000"/>
                  </a:schemeClr>
                </a:solidFill>
              </a:rPr>
            </a:br>
            <a:r>
              <a:rPr lang="sah-RU" sz="1800" b="1" dirty="0" smtClean="0">
                <a:solidFill>
                  <a:schemeClr val="accent4">
                    <a:lumMod val="50000"/>
                  </a:schemeClr>
                </a:solidFill>
              </a:rPr>
              <a:t>Всего четыре, а со мною пять </a:t>
            </a:r>
            <a:r>
              <a:rPr lang="ru-RU" sz="1800" b="1" dirty="0" smtClean="0">
                <a:solidFill>
                  <a:schemeClr val="accent4">
                    <a:lumMod val="50000"/>
                  </a:schemeClr>
                </a:solidFill>
              </a:rPr>
              <a:t/>
            </a:r>
            <a:br>
              <a:rPr lang="ru-RU" sz="1800" b="1" dirty="0" smtClean="0">
                <a:solidFill>
                  <a:schemeClr val="accent4">
                    <a:lumMod val="50000"/>
                  </a:schemeClr>
                </a:solidFill>
              </a:rPr>
            </a:br>
            <a:r>
              <a:rPr lang="sah-RU" sz="1800" b="1" dirty="0" smtClean="0">
                <a:solidFill>
                  <a:schemeClr val="accent4">
                    <a:lumMod val="50000"/>
                  </a:schemeClr>
                </a:solidFill>
              </a:rPr>
              <a:t> </a:t>
            </a:r>
            <a:r>
              <a:rPr lang="ru-RU" sz="1800" b="1" dirty="0" smtClean="0">
                <a:solidFill>
                  <a:schemeClr val="accent4">
                    <a:lumMod val="50000"/>
                  </a:schemeClr>
                </a:solidFill>
              </a:rPr>
              <a:t/>
            </a:r>
            <a:br>
              <a:rPr lang="ru-RU" sz="1800" b="1" dirty="0" smtClean="0">
                <a:solidFill>
                  <a:schemeClr val="accent4">
                    <a:lumMod val="50000"/>
                  </a:schemeClr>
                </a:solidFill>
              </a:rPr>
            </a:br>
            <a:r>
              <a:rPr lang="ru-RU" sz="1100" b="1" dirty="0" smtClean="0">
                <a:solidFill>
                  <a:schemeClr val="accent4">
                    <a:lumMod val="50000"/>
                  </a:schemeClr>
                </a:solidFill>
                <a:latin typeface="Arial" pitchFamily="34" charset="0"/>
                <a:ea typeface="Times New Roman" pitchFamily="18" charset="0"/>
                <a:cs typeface="Arial" pitchFamily="34" charset="0"/>
              </a:rPr>
              <a:t/>
            </a:r>
            <a:br>
              <a:rPr lang="ru-RU" sz="1100" b="1" dirty="0" smtClean="0">
                <a:solidFill>
                  <a:schemeClr val="accent4">
                    <a:lumMod val="50000"/>
                  </a:schemeClr>
                </a:solidFill>
                <a:latin typeface="Arial" pitchFamily="34" charset="0"/>
                <a:ea typeface="Times New Roman" pitchFamily="18" charset="0"/>
                <a:cs typeface="Arial" pitchFamily="34" charset="0"/>
              </a:rPr>
            </a:br>
            <a:r>
              <a:rPr lang="ru-RU" sz="1100" b="1" dirty="0" smtClean="0">
                <a:solidFill>
                  <a:schemeClr val="accent4">
                    <a:lumMod val="50000"/>
                  </a:schemeClr>
                </a:solidFill>
                <a:latin typeface="Arial" pitchFamily="34" charset="0"/>
                <a:ea typeface="Times New Roman" pitchFamily="18" charset="0"/>
                <a:cs typeface="Arial" pitchFamily="34" charset="0"/>
              </a:rPr>
              <a:t/>
            </a:r>
            <a:br>
              <a:rPr lang="ru-RU" sz="1100" b="1" dirty="0" smtClean="0">
                <a:solidFill>
                  <a:schemeClr val="accent4">
                    <a:lumMod val="50000"/>
                  </a:schemeClr>
                </a:solidFill>
                <a:latin typeface="Arial" pitchFamily="34" charset="0"/>
                <a:ea typeface="Times New Roman" pitchFamily="18" charset="0"/>
                <a:cs typeface="Arial" pitchFamily="34" charset="0"/>
              </a:rPr>
            </a:br>
            <a:endParaRPr kumimoji="0" lang="ru-RU" sz="1100"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pic>
        <p:nvPicPr>
          <p:cNvPr id="9" name="Рисунок 8" descr="E:\Мин авт.улэлэрим\9. Сиэннэрим-ырыанньык\С.Константинова\01.Уҥа хаҥас.tif"/>
          <p:cNvPicPr/>
          <p:nvPr/>
        </p:nvPicPr>
        <p:blipFill>
          <a:blip r:embed="rId5" cstate="print"/>
          <a:srcRect/>
          <a:stretch>
            <a:fillRect/>
          </a:stretch>
        </p:blipFill>
        <p:spPr bwMode="auto">
          <a:xfrm>
            <a:off x="1285852" y="642918"/>
            <a:ext cx="4327535" cy="2216422"/>
          </a:xfrm>
          <a:prstGeom prst="rect">
            <a:avLst/>
          </a:prstGeom>
          <a:noFill/>
          <a:ln w="9525">
            <a:noFill/>
            <a:miter lim="800000"/>
            <a:headEnd/>
            <a:tailEnd/>
          </a:ln>
        </p:spPr>
      </p:pic>
      <p:pic>
        <p:nvPicPr>
          <p:cNvPr id="30722" name="Picture 2" descr="C:\Users\Пользователь\Desktop\тематические картинки\IMG-20181011-WA0011.jpg"/>
          <p:cNvPicPr>
            <a:picLocks noChangeAspect="1" noChangeArrowheads="1"/>
          </p:cNvPicPr>
          <p:nvPr/>
        </p:nvPicPr>
        <p:blipFill>
          <a:blip r:embed="rId6"/>
          <a:srcRect l="48311" r="6081" b="6518"/>
          <a:stretch>
            <a:fillRect/>
          </a:stretch>
        </p:blipFill>
        <p:spPr bwMode="auto">
          <a:xfrm>
            <a:off x="5929322" y="357166"/>
            <a:ext cx="2214578" cy="3500462"/>
          </a:xfrm>
          <a:prstGeom prst="rect">
            <a:avLst/>
          </a:prstGeom>
          <a:noFill/>
        </p:spPr>
      </p:pic>
      <p:sp>
        <p:nvSpPr>
          <p:cNvPr id="7" name="Прямоугольник 6"/>
          <p:cNvSpPr/>
          <p:nvPr/>
        </p:nvSpPr>
        <p:spPr>
          <a:xfrm>
            <a:off x="5429256" y="4143380"/>
            <a:ext cx="3071834" cy="1354217"/>
          </a:xfrm>
          <a:prstGeom prst="rect">
            <a:avLst/>
          </a:prstGeom>
        </p:spPr>
        <p:txBody>
          <a:bodyPr wrap="square">
            <a:spAutoFit/>
          </a:bodyPr>
          <a:lstStyle/>
          <a:p>
            <a:r>
              <a:rPr lang="sah-RU" sz="1600" b="1" dirty="0" smtClean="0">
                <a:solidFill>
                  <a:schemeClr val="accent4">
                    <a:lumMod val="50000"/>
                  </a:schemeClr>
                </a:solidFill>
              </a:rPr>
              <a:t>      </a:t>
            </a:r>
            <a:r>
              <a:rPr lang="sah-RU" sz="1600" b="1" i="1" dirty="0" smtClean="0">
                <a:solidFill>
                  <a:schemeClr val="accent4">
                    <a:lumMod val="50000"/>
                  </a:schemeClr>
                </a:solidFill>
              </a:rPr>
              <a:t>Потом спели эту песню, чтобы показать,что мы знаем где налево,а где направо.</a:t>
            </a:r>
            <a:r>
              <a:rPr lang="ru-RU" b="1" dirty="0" smtClean="0">
                <a:solidFill>
                  <a:schemeClr val="accent4">
                    <a:lumMod val="50000"/>
                  </a:schemeClr>
                </a:solidFill>
              </a:rPr>
              <a:t/>
            </a:r>
            <a:br>
              <a:rPr lang="ru-RU" b="1" dirty="0" smtClean="0">
                <a:solidFill>
                  <a:schemeClr val="accent4">
                    <a:lumMod val="50000"/>
                  </a:schemeClr>
                </a:solidFill>
              </a:rPr>
            </a:br>
            <a:r>
              <a:rPr lang="sah-RU" b="1" dirty="0" smtClean="0">
                <a:solidFill>
                  <a:schemeClr val="accent4">
                    <a:lumMod val="50000"/>
                  </a:schemeClr>
                </a:solidFill>
              </a:rPr>
              <a:t> </a:t>
            </a:r>
            <a:endParaRPr lang="ru-RU" dirty="0"/>
          </a:p>
        </p:txBody>
      </p:sp>
      <p:pic>
        <p:nvPicPr>
          <p:cNvPr id="6" name="05. Левая,правая.mp3">
            <a:hlinkClick r:id="" action="ppaction://media"/>
          </p:cNvPr>
          <p:cNvPicPr>
            <a:picLocks noRot="1" noChangeAspect="1"/>
          </p:cNvPicPr>
          <p:nvPr>
            <a:audioFile r:link="rId1"/>
          </p:nvPr>
        </p:nvPicPr>
        <p:blipFill>
          <a:blip r:embed="rId7"/>
          <a:stretch>
            <a:fillRect/>
          </a:stretch>
        </p:blipFill>
        <p:spPr>
          <a:xfrm>
            <a:off x="7929586" y="5143512"/>
            <a:ext cx="304800" cy="304800"/>
          </a:xfrm>
          <a:prstGeom prst="rect">
            <a:avLst/>
          </a:prstGeom>
        </p:spPr>
      </p:pic>
    </p:spTree>
    <p:extLst>
      <p:ext uri="{BB962C8B-B14F-4D97-AF65-F5344CB8AC3E}">
        <p14:creationId xmlns:p14="http://schemas.microsoft.com/office/powerpoint/2010/main" xmlns="" val="1311226700"/>
      </p:ext>
    </p:extLst>
  </p:cSld>
  <p:clrMapOvr>
    <a:masterClrMapping/>
  </p:clrMapOvr>
  <mc:AlternateContent xmlns:mc="http://schemas.openxmlformats.org/markup-compatibility/2006">
    <mc:Choice xmlns:p14="http://schemas.microsoft.com/office/powerpoint/2010/main" xmlns="" Requires="p14">
      <p:transition spd="slow" p14:dur="2000">
        <p:sndAc>
          <p:stSnd>
            <p:snd r:embed=""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46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E:\Мин авт.улэлэрим\9. Сиэннэрим-ырыанньык\С.Константинова\04. Сибэккилиин үҥкүүлүүбүт.tif"/>
          <p:cNvPicPr/>
          <p:nvPr/>
        </p:nvPicPr>
        <p:blipFill>
          <a:blip r:embed="rId5" cstate="print"/>
          <a:srcRect b="61371"/>
          <a:stretch>
            <a:fillRect/>
          </a:stretch>
        </p:blipFill>
        <p:spPr bwMode="auto">
          <a:xfrm>
            <a:off x="2428860" y="642918"/>
            <a:ext cx="4071966" cy="2500330"/>
          </a:xfrm>
          <a:prstGeom prst="rect">
            <a:avLst/>
          </a:prstGeom>
          <a:noFill/>
          <a:ln w="9525">
            <a:noFill/>
            <a:miter lim="800000"/>
            <a:headEnd/>
            <a:tailEnd/>
          </a:ln>
        </p:spPr>
      </p:pic>
      <p:sp>
        <p:nvSpPr>
          <p:cNvPr id="6145" name="Rectangle 1"/>
          <p:cNvSpPr>
            <a:spLocks noGrp="1" noChangeArrowheads="1"/>
          </p:cNvSpPr>
          <p:nvPr>
            <p:ph type="ctrTitle"/>
          </p:nvPr>
        </p:nvSpPr>
        <p:spPr bwMode="auto">
          <a:xfrm>
            <a:off x="2357423" y="2857497"/>
            <a:ext cx="4286280" cy="28777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b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br>
            <a:r>
              <a:rPr kumimoji="0" lang="ru-RU" sz="14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Заплетем,заплетем</a:t>
            </a: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венок из цветочков</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Желтый, нежный </a:t>
            </a:r>
            <a:r>
              <a:rPr kumimoji="0" lang="ru-RU" sz="1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Подснежник</a:t>
            </a: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иди потанцуем! </a:t>
            </a:r>
            <a:endParaRPr kumimoji="0" lang="ru-RU"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rgbClr val="002060"/>
                </a:solidFill>
                <a:effectLst/>
                <a:latin typeface="Calibri" pitchFamily="34" charset="0"/>
                <a:ea typeface="Calibri" pitchFamily="34" charset="0"/>
                <a:cs typeface="Times New Roman" pitchFamily="18" charset="0"/>
              </a:rPr>
              <a:t>Заплетем,заплетем</a:t>
            </a:r>
            <a:r>
              <a:rPr kumimoji="0" lang="ru-RU" sz="16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венок из цветочков</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Алая </a:t>
            </a:r>
            <a:r>
              <a:rPr kumimoji="0" lang="ru-RU" sz="1600" b="1" i="0" u="none" strike="noStrike" cap="none" normalizeH="0" baseline="0" dirty="0" err="1" smtClean="0">
                <a:ln>
                  <a:noFill/>
                </a:ln>
                <a:solidFill>
                  <a:srgbClr val="C00000"/>
                </a:solidFill>
                <a:effectLst/>
                <a:latin typeface="Calibri" pitchFamily="34" charset="0"/>
                <a:ea typeface="Calibri" pitchFamily="34" charset="0"/>
                <a:cs typeface="Times New Roman" pitchFamily="18" charset="0"/>
              </a:rPr>
              <a:t>Сардана</a:t>
            </a:r>
            <a:r>
              <a:rPr kumimoji="0" lang="ru-RU" sz="16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иди потанцуем!</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rgbClr val="002060"/>
                </a:solidFill>
                <a:effectLst/>
                <a:latin typeface="Calibri" pitchFamily="34" charset="0"/>
                <a:ea typeface="Calibri" pitchFamily="34" charset="0"/>
                <a:cs typeface="Times New Roman" pitchFamily="18" charset="0"/>
              </a:rPr>
              <a:t>Заплетем,заплетем</a:t>
            </a:r>
            <a:r>
              <a:rPr kumimoji="0" lang="ru-RU" sz="16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венок из цветочков</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Желтый </a:t>
            </a:r>
            <a:r>
              <a:rPr kumimoji="0" lang="ru-RU" sz="16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Одуванчик</a:t>
            </a:r>
            <a:r>
              <a:rPr kumimoji="0" lang="ru-RU" sz="16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иди потанцуем!</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rgbClr val="002060"/>
                </a:solidFill>
                <a:effectLst/>
                <a:latin typeface="Calibri" pitchFamily="34" charset="0"/>
                <a:ea typeface="Calibri" pitchFamily="34" charset="0"/>
                <a:cs typeface="Times New Roman" pitchFamily="18" charset="0"/>
              </a:rPr>
              <a:t>Заплетем,заплетем</a:t>
            </a:r>
            <a:r>
              <a:rPr kumimoji="0" lang="ru-RU" sz="16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венок из цветочков</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Белая </a:t>
            </a:r>
            <a:r>
              <a:rPr kumimoji="0" lang="ru-RU" sz="16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Ромашка</a:t>
            </a:r>
            <a:r>
              <a:rPr kumimoji="0" lang="ru-RU" sz="16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иди потанцуем!</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Заплели, заплели венок из цветочков</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Все оденем венки, дружно потанцуем!</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9" name="Рисунок 8" descr="C:\Users\Пользователь\Desktop\тематические картинки\Сибэкки\цветы\04.Ньээм от.jpg"/>
          <p:cNvPicPr/>
          <p:nvPr/>
        </p:nvPicPr>
        <p:blipFill>
          <a:blip r:embed="rId6" cstate="print"/>
          <a:srcRect/>
          <a:stretch>
            <a:fillRect/>
          </a:stretch>
        </p:blipFill>
        <p:spPr bwMode="auto">
          <a:xfrm>
            <a:off x="6643702" y="1142984"/>
            <a:ext cx="1928826" cy="1428760"/>
          </a:xfrm>
          <a:prstGeom prst="rect">
            <a:avLst/>
          </a:prstGeom>
          <a:noFill/>
          <a:ln w="9525">
            <a:noFill/>
            <a:miter lim="800000"/>
            <a:headEnd/>
            <a:tailEnd/>
          </a:ln>
        </p:spPr>
      </p:pic>
      <p:pic>
        <p:nvPicPr>
          <p:cNvPr id="10" name="Рисунок 9" descr="C:\Users\Пользователь\Desktop\тематические картинки\Сибэкки\цветы\02.Сардана.jpg"/>
          <p:cNvPicPr/>
          <p:nvPr/>
        </p:nvPicPr>
        <p:blipFill>
          <a:blip r:embed="rId7" cstate="print"/>
          <a:srcRect/>
          <a:stretch>
            <a:fillRect/>
          </a:stretch>
        </p:blipFill>
        <p:spPr bwMode="auto">
          <a:xfrm>
            <a:off x="214282" y="3643314"/>
            <a:ext cx="2071702" cy="1428760"/>
          </a:xfrm>
          <a:prstGeom prst="rect">
            <a:avLst/>
          </a:prstGeom>
          <a:noFill/>
          <a:ln w="9525">
            <a:noFill/>
            <a:miter lim="800000"/>
            <a:headEnd/>
            <a:tailEnd/>
          </a:ln>
        </p:spPr>
      </p:pic>
      <p:pic>
        <p:nvPicPr>
          <p:cNvPr id="11" name="Рисунок 10" descr="C:\Users\Пользователь\Desktop\тематические картинки\Сибэкки\цветы\03.Ромашка.jpg"/>
          <p:cNvPicPr/>
          <p:nvPr/>
        </p:nvPicPr>
        <p:blipFill>
          <a:blip r:embed="rId8" cstate="print"/>
          <a:srcRect/>
          <a:stretch>
            <a:fillRect/>
          </a:stretch>
        </p:blipFill>
        <p:spPr bwMode="auto">
          <a:xfrm>
            <a:off x="6786578" y="3786190"/>
            <a:ext cx="1942208" cy="1357322"/>
          </a:xfrm>
          <a:prstGeom prst="rect">
            <a:avLst/>
          </a:prstGeom>
          <a:noFill/>
          <a:ln w="9525">
            <a:noFill/>
            <a:miter lim="800000"/>
            <a:headEnd/>
            <a:tailEnd/>
          </a:ln>
        </p:spPr>
      </p:pic>
      <p:pic>
        <p:nvPicPr>
          <p:cNvPr id="12" name="Рисунок 11" descr="C:\Users\Пользователь\Desktop\тематические картинки\Сибэкки\цветы\01.Ньургуьун.jpg"/>
          <p:cNvPicPr/>
          <p:nvPr/>
        </p:nvPicPr>
        <p:blipFill>
          <a:blip r:embed="rId9" cstate="print"/>
          <a:srcRect/>
          <a:stretch>
            <a:fillRect/>
          </a:stretch>
        </p:blipFill>
        <p:spPr bwMode="auto">
          <a:xfrm>
            <a:off x="285720" y="1000108"/>
            <a:ext cx="1928826" cy="1428760"/>
          </a:xfrm>
          <a:prstGeom prst="rect">
            <a:avLst/>
          </a:prstGeom>
          <a:noFill/>
          <a:ln w="9525">
            <a:noFill/>
            <a:miter lim="800000"/>
            <a:headEnd/>
            <a:tailEnd/>
          </a:ln>
        </p:spPr>
      </p:pic>
      <p:sp>
        <p:nvSpPr>
          <p:cNvPr id="14" name="Прямоугольник 13"/>
          <p:cNvSpPr/>
          <p:nvPr/>
        </p:nvSpPr>
        <p:spPr>
          <a:xfrm>
            <a:off x="214283" y="2571744"/>
            <a:ext cx="2428891" cy="646331"/>
          </a:xfrm>
          <a:prstGeom prst="rect">
            <a:avLst/>
          </a:prstGeom>
        </p:spPr>
        <p:txBody>
          <a:bodyPr wrap="square">
            <a:spAutoFit/>
          </a:bodyPr>
          <a:lstStyle/>
          <a:p>
            <a:r>
              <a:rPr lang="ru-RU" b="1" dirty="0" smtClean="0">
                <a:solidFill>
                  <a:srgbClr val="009900"/>
                </a:solidFill>
                <a:latin typeface="Arial" pitchFamily="34" charset="0"/>
                <a:ea typeface="Times New Roman" pitchFamily="18" charset="0"/>
                <a:cs typeface="Arial" pitchFamily="34" charset="0"/>
              </a:rPr>
              <a:t>Ой, сколько красивых цветов! </a:t>
            </a:r>
            <a:endParaRPr lang="ru-RU" dirty="0">
              <a:solidFill>
                <a:srgbClr val="009900"/>
              </a:solidFill>
            </a:endParaRPr>
          </a:p>
        </p:txBody>
      </p:sp>
      <p:pic>
        <p:nvPicPr>
          <p:cNvPr id="13" name="06. Танец со цветочками.mp3">
            <a:hlinkClick r:id="" action="ppaction://media"/>
          </p:cNvPr>
          <p:cNvPicPr>
            <a:picLocks noRot="1" noChangeAspect="1"/>
          </p:cNvPicPr>
          <p:nvPr>
            <a:audioFile r:link="rId1"/>
          </p:nvPr>
        </p:nvPicPr>
        <p:blipFill>
          <a:blip r:embed="rId10"/>
          <a:stretch>
            <a:fillRect/>
          </a:stretch>
        </p:blipFill>
        <p:spPr>
          <a:xfrm>
            <a:off x="7429520" y="5429264"/>
            <a:ext cx="304800" cy="304800"/>
          </a:xfrm>
          <a:prstGeom prst="rect">
            <a:avLst/>
          </a:prstGeom>
        </p:spPr>
      </p:pic>
    </p:spTree>
    <p:extLst>
      <p:ext uri="{BB962C8B-B14F-4D97-AF65-F5344CB8AC3E}">
        <p14:creationId xmlns:p14="http://schemas.microsoft.com/office/powerpoint/2010/main" xmlns="" val="1311226700"/>
      </p:ext>
    </p:extLst>
  </p:cSld>
  <p:clrMapOvr>
    <a:masterClrMapping/>
  </p:clrMapOvr>
  <mc:AlternateContent xmlns:mc="http://schemas.openxmlformats.org/markup-compatibility/2006">
    <mc:Choice xmlns:p14="http://schemas.microsoft.com/office/powerpoint/2010/main" xmlns="" Requires="p14">
      <p:transition spd="slow" p14:dur="2000">
        <p:sndAc>
          <p:stSnd>
            <p:snd r:embed=""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060"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E:\Мин авт.улэлэрим\9. Сиэннэрим-ырыанньык\С.Константинова\02. Үтүлүкчээн.tif"/>
          <p:cNvPicPr/>
          <p:nvPr/>
        </p:nvPicPr>
        <p:blipFill>
          <a:blip r:embed="rId5" cstate="print"/>
          <a:srcRect b="64126"/>
          <a:stretch>
            <a:fillRect/>
          </a:stretch>
        </p:blipFill>
        <p:spPr bwMode="auto">
          <a:xfrm>
            <a:off x="1357290" y="928670"/>
            <a:ext cx="4929222" cy="3857652"/>
          </a:xfrm>
          <a:prstGeom prst="rect">
            <a:avLst/>
          </a:prstGeom>
          <a:noFill/>
          <a:ln w="9525">
            <a:noFill/>
            <a:miter lim="800000"/>
            <a:headEnd/>
            <a:tailEnd/>
          </a:ln>
        </p:spPr>
      </p:pic>
      <p:sp>
        <p:nvSpPr>
          <p:cNvPr id="4097" name="Rectangle 1"/>
          <p:cNvSpPr>
            <a:spLocks noGrp="1" noChangeArrowheads="1"/>
          </p:cNvSpPr>
          <p:nvPr>
            <p:ph type="ctrTitle"/>
          </p:nvPr>
        </p:nvSpPr>
        <p:spPr bwMode="auto">
          <a:xfrm>
            <a:off x="1357290" y="4286256"/>
            <a:ext cx="492922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Рукавичка теплая, рукавичка мягкая</a:t>
            </a: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Выручаешь ты всегда зимой от мороза</a:t>
            </a: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Вот цветные ниточки, мы сошьем узоры,</a:t>
            </a: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Мама хвалит, а бабушка радуется за меня!</a:t>
            </a: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Рукавичка теплая, рукавичка мягкая</a:t>
            </a: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Выручаешь ты всегда зимой от мороза</a:t>
            </a:r>
            <a:endParaRPr kumimoji="0" lang="ru-RU" sz="1400"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7" name="Прямоугольник 6"/>
          <p:cNvSpPr/>
          <p:nvPr/>
        </p:nvSpPr>
        <p:spPr>
          <a:xfrm>
            <a:off x="6429388" y="2857496"/>
            <a:ext cx="2214578" cy="1384995"/>
          </a:xfrm>
          <a:prstGeom prst="rect">
            <a:avLst/>
          </a:prstGeom>
        </p:spPr>
        <p:txBody>
          <a:bodyPr wrap="square">
            <a:spAutoFit/>
          </a:bodyPr>
          <a:lstStyle/>
          <a:p>
            <a:r>
              <a:rPr lang="ru-RU" sz="1400" b="1" i="1" dirty="0" smtClean="0">
                <a:solidFill>
                  <a:schemeClr val="accent4">
                    <a:lumMod val="50000"/>
                  </a:schemeClr>
                </a:solidFill>
                <a:latin typeface="Arial" pitchFamily="34" charset="0"/>
                <a:ea typeface="Times New Roman" pitchFamily="18" charset="0"/>
                <a:cs typeface="Arial" pitchFamily="34" charset="0"/>
              </a:rPr>
              <a:t>      Старшая сестра с мамой сшили себе рукавички с узором. Бабушка им помогала. Очень красиво получилось!</a:t>
            </a:r>
          </a:p>
        </p:txBody>
      </p:sp>
      <p:pic>
        <p:nvPicPr>
          <p:cNvPr id="8" name="Рисунок 7" descr="C:\Users\Пользователь\Desktop\тематические картинки\саха тацаьа\IMG-20190314-WA0065.jpg"/>
          <p:cNvPicPr/>
          <p:nvPr/>
        </p:nvPicPr>
        <p:blipFill>
          <a:blip r:embed="rId6" cstate="print"/>
          <a:srcRect l="6299" t="58444" r="50540" b="12010"/>
          <a:stretch>
            <a:fillRect/>
          </a:stretch>
        </p:blipFill>
        <p:spPr bwMode="auto">
          <a:xfrm>
            <a:off x="6286512" y="785794"/>
            <a:ext cx="2357454" cy="1643074"/>
          </a:xfrm>
          <a:prstGeom prst="rect">
            <a:avLst/>
          </a:prstGeom>
          <a:noFill/>
          <a:ln w="9525">
            <a:noFill/>
            <a:miter lim="800000"/>
            <a:headEnd/>
            <a:tailEnd/>
          </a:ln>
        </p:spPr>
      </p:pic>
      <p:pic>
        <p:nvPicPr>
          <p:cNvPr id="6" name="07.  Рукавичка (-).mp3">
            <a:hlinkClick r:id="" action="ppaction://media"/>
          </p:cNvPr>
          <p:cNvPicPr>
            <a:picLocks noRot="1" noChangeAspect="1"/>
          </p:cNvPicPr>
          <p:nvPr>
            <a:audioFile r:link="rId1"/>
          </p:nvPr>
        </p:nvPicPr>
        <p:blipFill>
          <a:blip r:embed="rId7"/>
          <a:stretch>
            <a:fillRect/>
          </a:stretch>
        </p:blipFill>
        <p:spPr>
          <a:xfrm>
            <a:off x="7858148" y="4929198"/>
            <a:ext cx="304800" cy="304800"/>
          </a:xfrm>
          <a:prstGeom prst="rect">
            <a:avLst/>
          </a:prstGeom>
        </p:spPr>
      </p:pic>
    </p:spTree>
    <p:extLst>
      <p:ext uri="{BB962C8B-B14F-4D97-AF65-F5344CB8AC3E}">
        <p14:creationId xmlns:p14="http://schemas.microsoft.com/office/powerpoint/2010/main" xmlns="" val="1311226700"/>
      </p:ext>
    </p:extLst>
  </p:cSld>
  <p:clrMapOvr>
    <a:masterClrMapping/>
  </p:clrMapOvr>
  <mc:AlternateContent xmlns:mc="http://schemas.openxmlformats.org/markup-compatibility/2006">
    <mc:Choice xmlns:p14="http://schemas.microsoft.com/office/powerpoint/2010/main" xmlns="" Requires="p14">
      <p:transition spd="slow" p14:dur="2000">
        <p:sndAc>
          <p:stSnd>
            <p:snd r:embed=""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295"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334</Words>
  <Application>Microsoft Office PowerPoint</Application>
  <PresentationFormat>Экран (4:3)</PresentationFormat>
  <Paragraphs>97</Paragraphs>
  <Slides>15</Slides>
  <Notes>11</Notes>
  <HiddenSlides>0</HiddenSlides>
  <MMClips>10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У бабушки в сайылыке (по авторским песням для детей С.Константиновой)</vt:lpstr>
      <vt:lpstr>      По опыту моей многолетней работы в детском саду , я заметила что детям (особенно маленьким ) нравятся песенки с движениями и вот у меня есть такая авторская работа- песни для малышей.;   Сейчас мы вместе с детьми поедем в сайылык к бабушке и дедушке. А что такое сайылык?   Сайылык- это летнее стойбище животноводов и вот сегодня нам предстоить туда ехать и узнать, увидеть многое.  - </vt:lpstr>
      <vt:lpstr>Слайд 3</vt:lpstr>
      <vt:lpstr>      Вместе с папой на машине Едем мы по городу На машине сяду сзади Ремень крепко завяжу!  Светофор!  Красный свет ты постой,  Желтый будь внимательным!  Зеленый загорелся  Можно ехать нам вперед! По городу мы гуляем Переходим улицу, Вот полоска, ты постой И смотри не торопись!     </vt:lpstr>
      <vt:lpstr>Где же наши косы?  Вот! Вот! Вот! Где же наши брови? Вот! Вот! Вот! Где же наши глазки? Вот! Вот! Вот! Где маленький носик? Вот! Вот! Вот! Где же наши ушки? Вот! Вот! Вот! Где же  подбородок? Вот! Вот! Вот!   Где же наши щечки? Вот! Вот! Вот! Где же наши ручки? Вот! Вот! Вот! Где же наши ножки? Вот! Вот! Вот!   Где же мой ребенок? Вот! Вот! Вот! Где же моя сладкая (самый сладкий)? Вот! Вот! Вот! </vt:lpstr>
      <vt:lpstr>Слайд 6</vt:lpstr>
      <vt:lpstr>  Вот,левая рука,вот правая рука Вот, левая нога,вот, правая нога Всего четыре, а со мною пять  Всего четыре, а со мною пять      </vt:lpstr>
      <vt:lpstr>    Заплетем,заплетем венок из цветочков Желтый, нежный Подснежник иди потанцуем!  Заплетем,заплетем венок из цветочков Алая Сардана, иди потанцуем! Заплетем,заплетем венок из цветочков Желтый Одуванчик, иди потанцуем! Заплетем,заплетем венок из цветочков Белая Ромашка, иди потанцуем! Заплели, заплели венок из цветочков Все оденем венки, дружно потанцуем!</vt:lpstr>
      <vt:lpstr>Рукавичка теплая, рукавичка мягкая Выручаешь ты всегда зимой от мороза  Вот цветные ниточки, мы сошьем узоры,  Мама хвалит, а бабушка радуется за меня! Рукавичка теплая, рукавичка мягкая Выручаешь ты всегда зимой от мороза</vt:lpstr>
      <vt:lpstr> Бабочка, бабочка красавица, Бабочка, бабочка поиграем! Бабочка, бабочка красавица,  Бабочка, бабочка потанцуем! Бабочка, бабочка птичка летит! Бабочка, бабочка, ой, спрячемся! Бабочка, птичка улетела   Бабочка, бабочка, потанцуем! Бабочка, бабочка много цветов, Бабочка, бабочка, покушаем!  Бабочка, бабочка я устала   Бабочка, бабочка, давай уснем! </vt:lpstr>
      <vt:lpstr>Слайд 11</vt:lpstr>
      <vt:lpstr>              У бабушки в сайылыке     У бабушки в сайылыке многое видели Вот лошадки идут, ты посмотри. У бабушки в сайылыке многое видели Вот петух и курицы, ты посмотри.           У бабушки в сайылыке многое видели           Вот гусята идут, ты посмотри.           У бабушки в сайылыке многое видели           Вот коровы идут, ты посмотри. У бабушки в сайылыке многое видели Вот козлята идут, ты посмотри. У бабушки в сайылыке многое видели Поросята идут, ты посмотри.           Лето закончилось и  пора домой           Нам дедушка подарил милого щенка.           У бабушки в сайылыке очень хорошо,           Летом мы еще приедем, ты не плачь, бабуль! </vt:lpstr>
      <vt:lpstr>  Уважаемые коллеги!  Важной задачей музыкального воспитания детей в дошкольных учреждениях является развитие музыкальных способностей. Большая роль в этом принадлежит музыкальным играм.   Ценность музыкальных игр- в том, что они доступны детскому пониманию, вызывают интерес и желание участвовать в них. Основное назначение музыкальных игр: - положительное влияние на общее развитие малышей; -  формирование у детей музыкальных способностей; -  в доступной игровой форме помочь разобраться в соответствии звуков по высоте, развивать у них чувство ритма, тембровый и динамический слух, что составляет основу музыкально- сенсорных способностей;  Поэтому мой выбор был сделан на сочинение музыкальных игр с исполнением песенок на своем родном языке .   Музыкальные игры, предлагаемые мной, представляют собой песенки, текст которых подсказывает детям, какие движения нужно выполнять. Такая словесная подсказка способствует развитию понимания словесной инструкции и расширению словарного запаса детей. Для этого использую атрибуты, игрушки, костюмы, наглядные пособия и даже  новое оформление зала. Скажем, мы поем о музыкальных инструментах: поем, играем на них и запоминаем. Можно использовать при пении и иллюстрации. Например, когда мы поем песню «У бабушки в сайылыке», детям показываю иллюстрации домашних животных, а в музыкальном сопровождении звучат голоса этих животных, слова строк песни одинаковые, только по ходу исполнения меняется название животного. Это дает детям быстро запоминать  песенку-игру. </vt:lpstr>
      <vt:lpstr>  Так же, как и петь малыши очень любят танцевать. Поэтому в игре «Заплетем, заплетем венок из цветочков»- надеваем веночки, поем и танцуем. В игре «Бабочка» надеваем крылья бабочек и делаем движения по содержанию песенного материала. (девочки-бабочки, а мальчики-стрекозы). Через эти игры я стремлюсь помочь малышам: - безболезненно  пройти адаптацию в детском саду, в данном случае в группе; -помочь знакомству с окружающим миром, расширить словарный запас; -культуре общения, в эмоциональной отзывчивости - в физическом развитии т.к.в моих играх включены ходьба, бег, танцевальные движения, упражнения для развития общей и мелкой моторики;   Необходимость сочинения музыкальных игр, заключается:  отсутствием готовых пособий с музыкальными играми, именно на якутском языке. И со временем пришла идея самой сочинить эти игры.  Ценность музыкальных игр- в том, что они доступны детскому пониманию, вызывают интерес и желание участвовать в них. Для данной работы, специально перевела песенки на русский язык и вложила минусовки, для полного представления моих песен. Спасибо за внимание!    </vt:lpstr>
      <vt:lpstr>  Константинова Светлана  Афанасьевна -  Отличник культуры РС(Я) , обладатель знаков «2000 добрых дел, в 2000 г.», «Гражданская доблесть», «За вклад в дошкольном образовании», «Почетный выпускник педагогического колледжа»  автор детских песен.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Музыкально-дидактическая игра</dc:title>
  <dc:creator>wladimir</dc:creator>
  <cp:lastModifiedBy>Пользователь</cp:lastModifiedBy>
  <cp:revision>127</cp:revision>
  <dcterms:created xsi:type="dcterms:W3CDTF">2015-11-17T12:22:33Z</dcterms:created>
  <dcterms:modified xsi:type="dcterms:W3CDTF">2021-11-03T06:43:24Z</dcterms:modified>
</cp:coreProperties>
</file>