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2" r:id="rId4"/>
    <p:sldId id="271" r:id="rId5"/>
    <p:sldId id="269" r:id="rId6"/>
    <p:sldId id="267" r:id="rId7"/>
    <p:sldId id="266" r:id="rId8"/>
    <p:sldId id="265" r:id="rId9"/>
    <p:sldId id="286" r:id="rId10"/>
    <p:sldId id="285" r:id="rId11"/>
    <p:sldId id="291" r:id="rId12"/>
    <p:sldId id="284" r:id="rId13"/>
    <p:sldId id="292" r:id="rId14"/>
    <p:sldId id="293" r:id="rId15"/>
    <p:sldId id="295" r:id="rId16"/>
    <p:sldId id="294" r:id="rId17"/>
    <p:sldId id="263" r:id="rId18"/>
    <p:sldId id="262" r:id="rId19"/>
    <p:sldId id="260" r:id="rId20"/>
    <p:sldId id="261" r:id="rId21"/>
    <p:sldId id="275" r:id="rId22"/>
    <p:sldId id="276" r:id="rId23"/>
    <p:sldId id="259" r:id="rId24"/>
    <p:sldId id="257" r:id="rId25"/>
    <p:sldId id="274" r:id="rId26"/>
    <p:sldId id="258" r:id="rId27"/>
    <p:sldId id="264" r:id="rId28"/>
    <p:sldId id="277" r:id="rId29"/>
    <p:sldId id="282" r:id="rId30"/>
    <p:sldId id="281" r:id="rId31"/>
    <p:sldId id="278" r:id="rId32"/>
    <p:sldId id="279" r:id="rId33"/>
    <p:sldId id="280" r:id="rId34"/>
    <p:sldId id="283" r:id="rId35"/>
    <p:sldId id="288" r:id="rId36"/>
    <p:sldId id="28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2132856"/>
            <a:ext cx="7398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Характеристика нервной системы.</a:t>
            </a:r>
          </a:p>
          <a:p>
            <a:r>
              <a:rPr lang="ru-RU" sz="3200" dirty="0" smtClean="0"/>
              <a:t>Спинной мозг, спинномозговые нервы.</a:t>
            </a:r>
            <a:br>
              <a:rPr lang="ru-RU" sz="3200" dirty="0" smtClean="0"/>
            </a:br>
            <a:r>
              <a:rPr lang="ru-RU" sz="3200" dirty="0" smtClean="0"/>
              <a:t>Головной мозг.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948264" y="5877272"/>
            <a:ext cx="162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Апусева</a:t>
            </a:r>
            <a:r>
              <a:rPr lang="ru-RU" dirty="0" smtClean="0"/>
              <a:t> В.Е.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620688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ГБПОУ «Тольяттинский медицинский колледж»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745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09059"/>
            <a:ext cx="5797550" cy="41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5941" y="254732"/>
            <a:ext cx="75968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/>
              <a:t>Участок спинного мозга с отходящей от него парой спинномозговых нервов называется </a:t>
            </a:r>
            <a:r>
              <a:rPr lang="ru-RU" b="1" dirty="0"/>
              <a:t>сегмент. </a:t>
            </a:r>
            <a:r>
              <a:rPr lang="ru-RU" dirty="0"/>
              <a:t>В спинном мозге выделяют 31 сегмент:</a:t>
            </a:r>
          </a:p>
          <a:p>
            <a:r>
              <a:rPr lang="ru-RU" dirty="0"/>
              <a:t>- 8 шейных</a:t>
            </a:r>
          </a:p>
          <a:p>
            <a:r>
              <a:rPr lang="ru-RU" dirty="0"/>
              <a:t>- 12 грудных</a:t>
            </a:r>
          </a:p>
          <a:p>
            <a:r>
              <a:rPr lang="ru-RU" dirty="0"/>
              <a:t>- 5 поясничных</a:t>
            </a:r>
          </a:p>
          <a:p>
            <a:r>
              <a:rPr lang="ru-RU" dirty="0"/>
              <a:t>- 5 крестцовых </a:t>
            </a:r>
          </a:p>
          <a:p>
            <a:r>
              <a:rPr lang="ru-RU" dirty="0"/>
              <a:t>- 1 копчиковый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588224" y="2893586"/>
            <a:ext cx="23042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срезе видно, что спинной мозг образован белым и серым веществом. </a:t>
            </a:r>
            <a:r>
              <a:rPr lang="ru-RU" b="1" dirty="0"/>
              <a:t>Серое вещество </a:t>
            </a:r>
            <a:r>
              <a:rPr lang="ru-RU" dirty="0"/>
              <a:t>- скопление тел </a:t>
            </a:r>
            <a:r>
              <a:rPr lang="ru-RU" dirty="0" smtClean="0"/>
              <a:t>нейронов.</a:t>
            </a:r>
            <a:br>
              <a:rPr lang="ru-RU" dirty="0" smtClean="0"/>
            </a:br>
            <a:r>
              <a:rPr lang="ru-RU" dirty="0" smtClean="0"/>
              <a:t>Б</a:t>
            </a:r>
            <a:r>
              <a:rPr lang="ru-RU" b="1" dirty="0" smtClean="0"/>
              <a:t>елое </a:t>
            </a:r>
            <a:r>
              <a:rPr lang="ru-RU" dirty="0"/>
              <a:t>- скопление отростков нейронов. </a:t>
            </a:r>
          </a:p>
        </p:txBody>
      </p:sp>
    </p:spTree>
    <p:extLst>
      <p:ext uri="{BB962C8B-B14F-4D97-AF65-F5344CB8AC3E}">
        <p14:creationId xmlns:p14="http://schemas.microsoft.com/office/powerpoint/2010/main" val="182863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77816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Функции спинного мозга.</a:t>
            </a:r>
          </a:p>
          <a:p>
            <a:pPr lvl="0"/>
            <a:r>
              <a:rPr lang="ru-RU" i="1" dirty="0"/>
              <a:t>Проводниковая </a:t>
            </a:r>
            <a:r>
              <a:rPr lang="ru-RU" dirty="0"/>
              <a:t>- проводит импульсы от головного мозга к органам и наоборот.</a:t>
            </a:r>
          </a:p>
          <a:p>
            <a:r>
              <a:rPr lang="ru-RU" i="1" dirty="0"/>
              <a:t>Рефлекторная</a:t>
            </a:r>
            <a:r>
              <a:rPr lang="ru-RU" dirty="0"/>
              <a:t> - через серое вещество спинного мозга переключаются рефлексы соматической и вегетативной нервной системы.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032142"/>
            <a:ext cx="81915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9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5373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  <a:p>
            <a:r>
              <a:rPr lang="ru-RU" b="1" dirty="0"/>
              <a:t>Спинномозговые нервы </a:t>
            </a:r>
            <a:r>
              <a:rPr lang="ru-RU" dirty="0"/>
              <a:t>- скопление нервных волокон, образованных от соединения передних и задних корешков спинного мозга. Каждый спинномозговой нерв является смешанным и несёт в себе чувствительные, двигательные и вегетативные волокна.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86"/>
            <a:ext cx="6137864" cy="4651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1662810"/>
            <a:ext cx="20882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ереплетение </a:t>
            </a:r>
            <a:r>
              <a:rPr lang="ru-RU" dirty="0"/>
              <a:t>спинномозговых </a:t>
            </a:r>
            <a:r>
              <a:rPr lang="ru-RU" dirty="0" smtClean="0"/>
              <a:t>нервов – спинномозговые сплетения.</a:t>
            </a:r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Выделяют 4 крупных сплетения</a:t>
            </a:r>
            <a:r>
              <a:rPr lang="ru-RU" i="1" dirty="0" smtClean="0"/>
              <a:t>:</a:t>
            </a:r>
            <a:br>
              <a:rPr lang="ru-RU" i="1" dirty="0" smtClean="0"/>
            </a:br>
            <a:r>
              <a:rPr lang="ru-RU" i="1" dirty="0" smtClean="0"/>
              <a:t>-шейное</a:t>
            </a:r>
            <a:br>
              <a:rPr lang="ru-RU" i="1" dirty="0" smtClean="0"/>
            </a:br>
            <a:r>
              <a:rPr lang="ru-RU" i="1" dirty="0" smtClean="0"/>
              <a:t>-плечевое</a:t>
            </a:r>
            <a:br>
              <a:rPr lang="ru-RU" i="1" dirty="0" smtClean="0"/>
            </a:br>
            <a:r>
              <a:rPr lang="ru-RU" i="1" dirty="0" smtClean="0"/>
              <a:t>-поясничное</a:t>
            </a:r>
            <a:br>
              <a:rPr lang="ru-RU" i="1" dirty="0" smtClean="0"/>
            </a:br>
            <a:r>
              <a:rPr lang="ru-RU" i="1" dirty="0" smtClean="0"/>
              <a:t>-крестцовое</a:t>
            </a:r>
            <a:br>
              <a:rPr lang="ru-RU" i="1" dirty="0" smtClean="0"/>
            </a:br>
            <a:r>
              <a:rPr lang="ru-RU" i="1" dirty="0" smtClean="0"/>
              <a:t>Грудные </a:t>
            </a:r>
            <a:r>
              <a:rPr lang="ru-RU" i="1" dirty="0" err="1" smtClean="0"/>
              <a:t>сп</a:t>
            </a:r>
            <a:r>
              <a:rPr lang="ru-RU" i="1" dirty="0" smtClean="0"/>
              <a:t>/нервы сплетений не образуют!!!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187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27781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Шейное</a:t>
            </a:r>
            <a:r>
              <a:rPr lang="ru-RU" dirty="0"/>
              <a:t> - образовано ветвями 4 верхних шейных спинномозговых нервов, расположено на мышцах и прикрыто грудино-ключично-сосцевидной мышцей. Отдает 2 группы ветвей:</a:t>
            </a:r>
            <a:br>
              <a:rPr lang="ru-RU" dirty="0"/>
            </a:br>
            <a:r>
              <a:rPr lang="ru-RU" dirty="0"/>
              <a:t>- короткие - иннервируют кожу и мышцы шеи</a:t>
            </a:r>
            <a:br>
              <a:rPr lang="ru-RU" dirty="0"/>
            </a:br>
            <a:r>
              <a:rPr lang="ru-RU" dirty="0"/>
              <a:t>- длинные - иннервируют диафрагму и перикард.</a:t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87232" cy="363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 descr="C:\Users\Администратор\Desktop\hand5_3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64" y="3429000"/>
            <a:ext cx="4352044" cy="307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6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2924944"/>
            <a:ext cx="3888432" cy="313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8"/>
            <a:ext cx="2667198" cy="5765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35896" y="520836"/>
            <a:ext cx="4680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Плечевое</a:t>
            </a:r>
            <a:r>
              <a:rPr lang="ru-RU" dirty="0"/>
              <a:t> - образовано 4 нижними шейными спинномозговыми нервами, расположено на лестничных мышцах шеи и переходит в подмышечную впадину.</a:t>
            </a:r>
            <a:br>
              <a:rPr lang="ru-RU" dirty="0"/>
            </a:br>
            <a:r>
              <a:rPr lang="ru-RU" dirty="0"/>
              <a:t>- короткие - иннервируют мышцы и кожу плечевого пояса</a:t>
            </a:r>
            <a:br>
              <a:rPr lang="ru-RU" dirty="0"/>
            </a:br>
            <a:r>
              <a:rPr lang="ru-RU" dirty="0"/>
              <a:t>- длинные - иннервируют кожу и мышцы свободной верхней конечности.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87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416315"/>
            <a:ext cx="64807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Поясничное</a:t>
            </a:r>
            <a:r>
              <a:rPr lang="ru-RU" dirty="0"/>
              <a:t> - образовано 3 верхними поясничными спинномозговыми нервами, частично 12 грудным и 4 поясничным, расположено на задней брюшной стенке.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81318"/>
            <a:ext cx="2524125" cy="625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872" y="1552398"/>
            <a:ext cx="2882256" cy="41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1656239"/>
            <a:ext cx="27363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короткие - иннервируют кожу и мышцы брюшной стенки, половые органы</a:t>
            </a:r>
            <a:br>
              <a:rPr lang="ru-RU" dirty="0"/>
            </a:br>
            <a:r>
              <a:rPr lang="ru-RU" dirty="0"/>
              <a:t>- длинные - иннервируют переднюю и медиальную группы мышц бедра и кожу над нами, а также кожу на медиальной поверхности голени.</a:t>
            </a:r>
          </a:p>
        </p:txBody>
      </p:sp>
    </p:spTree>
    <p:extLst>
      <p:ext uri="{BB962C8B-B14F-4D97-AF65-F5344CB8AC3E}">
        <p14:creationId xmlns:p14="http://schemas.microsoft.com/office/powerpoint/2010/main" val="373816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332656"/>
            <a:ext cx="72728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Крестцовое</a:t>
            </a:r>
            <a:r>
              <a:rPr lang="ru-RU" dirty="0"/>
              <a:t> - образовано 4 верхними крестцовыми спинномозговыми нервами, частично 5 поясничным и 5 крестцовым.</a:t>
            </a:r>
            <a:br>
              <a:rPr lang="ru-RU" dirty="0"/>
            </a:br>
            <a:r>
              <a:rPr lang="ru-RU" dirty="0"/>
              <a:t>- короткие - иннервируют мышцы и кожу таза</a:t>
            </a:r>
            <a:br>
              <a:rPr lang="ru-RU" dirty="0"/>
            </a:br>
            <a:r>
              <a:rPr lang="ru-RU" dirty="0"/>
              <a:t>- длинные - иннервируют кожу, мышцы голени и заднюю группу мышц бедра.</a:t>
            </a:r>
          </a:p>
        </p:txBody>
      </p:sp>
      <p:pic>
        <p:nvPicPr>
          <p:cNvPr id="15362" name="Picture 2" descr="C:\Users\Администратор\Desktop\imag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72" y="1662810"/>
            <a:ext cx="6597352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29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03961" y="1164564"/>
            <a:ext cx="35643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Головной мозг</a:t>
            </a:r>
            <a:r>
              <a:rPr lang="ru-RU" b="1" dirty="0"/>
              <a:t> </a:t>
            </a:r>
            <a:r>
              <a:rPr lang="ru-RU" dirty="0" smtClean="0"/>
              <a:t>- </a:t>
            </a:r>
            <a:r>
              <a:rPr lang="ru-RU" dirty="0"/>
              <a:t>относится к ЦНС. Форма головного мозга соответствует форме черепа, в котором он располагается. Масса головного моз­га у взрослого человека колеблется от 1100 до 2000 г. В среднем у мужчин она равна 1400 г, у женщин 1245 г. У новорожденных масса головного мозга составляет в среднем 350-400 г.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959190"/>
            <a:ext cx="4716524" cy="5606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03648" y="26064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Головной мозг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86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84168" y="620688"/>
            <a:ext cx="28083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Выделяют пять основ­ных отделов:</a:t>
            </a:r>
            <a:br>
              <a:rPr lang="ru-RU" dirty="0"/>
            </a:br>
            <a:r>
              <a:rPr lang="ru-RU" dirty="0"/>
              <a:t>П</a:t>
            </a:r>
            <a:r>
              <a:rPr lang="ru-RU" dirty="0" smtClean="0"/>
              <a:t>родолговатый </a:t>
            </a:r>
            <a:r>
              <a:rPr lang="ru-RU" dirty="0"/>
              <a:t>мозг</a:t>
            </a:r>
            <a:br>
              <a:rPr lang="ru-RU" dirty="0"/>
            </a:br>
            <a:r>
              <a:rPr lang="ru-RU" dirty="0" smtClean="0"/>
              <a:t>Задний </a:t>
            </a:r>
            <a:r>
              <a:rPr lang="ru-RU" dirty="0"/>
              <a:t>мозг</a:t>
            </a:r>
            <a:br>
              <a:rPr lang="ru-RU" dirty="0"/>
            </a:br>
            <a:r>
              <a:rPr lang="ru-RU" dirty="0" smtClean="0"/>
              <a:t>Средний </a:t>
            </a:r>
            <a:r>
              <a:rPr lang="ru-RU" dirty="0"/>
              <a:t>мозг</a:t>
            </a:r>
            <a:br>
              <a:rPr lang="ru-RU" dirty="0"/>
            </a:br>
            <a:r>
              <a:rPr lang="ru-RU" dirty="0" smtClean="0"/>
              <a:t>Промежуточ­ный </a:t>
            </a:r>
            <a:r>
              <a:rPr lang="ru-RU" dirty="0"/>
              <a:t>мозг</a:t>
            </a:r>
            <a:br>
              <a:rPr lang="ru-RU" dirty="0"/>
            </a:br>
            <a:r>
              <a:rPr lang="ru-RU" dirty="0" smtClean="0"/>
              <a:t>Конечный </a:t>
            </a:r>
            <a:r>
              <a:rPr lang="ru-RU" dirty="0"/>
              <a:t>мозг. </a:t>
            </a:r>
            <a:endParaRPr lang="ru-RU" b="1" dirty="0"/>
          </a:p>
        </p:txBody>
      </p:sp>
      <p:pic>
        <p:nvPicPr>
          <p:cNvPr id="9218" name="Picture 2" descr="C:\Users\Администратор\Desktop\EVds_zDXkAM9Gu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1" y="1109146"/>
            <a:ext cx="5852608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5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266" name="Picture 2" descr="C:\Users\Администратор\Desktop\0291e087d7c15b0d5246f702584c95a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139927"/>
            <a:ext cx="6053250" cy="424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277816"/>
            <a:ext cx="80648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Внутри головного мозга располагаются со­общающиеся между собой полости или желудочки мозга. Выделяют 4 желу­дочка: два боковых, третий, четвертый желудочек и </a:t>
            </a:r>
            <a:r>
              <a:rPr lang="ru-RU" dirty="0" err="1"/>
              <a:t>С</a:t>
            </a:r>
            <a:r>
              <a:rPr lang="ru-RU" dirty="0" err="1" smtClean="0"/>
              <a:t>ильвиев</a:t>
            </a:r>
            <a:r>
              <a:rPr lang="ru-RU" dirty="0" smtClean="0"/>
              <a:t> </a:t>
            </a:r>
            <a:r>
              <a:rPr lang="ru-RU" dirty="0"/>
              <a:t>водопровод. Желудочки мозга содержат спинномозговую жидкость в количестве 100- 200 мл, образуемую сосудистыми сплетениями всех желудочков, и сообща­ются с центральным каналом спинного мозга.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9" y="2082012"/>
            <a:ext cx="24482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Ф</a:t>
            </a:r>
            <a:r>
              <a:rPr lang="ru-RU" b="1" dirty="0" smtClean="0"/>
              <a:t>ункции </a:t>
            </a:r>
            <a:r>
              <a:rPr lang="ru-RU" dirty="0" smtClean="0"/>
              <a:t>спинномозговой жидкости: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1) предохраняет головной и спинной мозг от механических воздействий; </a:t>
            </a:r>
            <a:br>
              <a:rPr lang="ru-RU" dirty="0"/>
            </a:br>
            <a:r>
              <a:rPr lang="ru-RU" dirty="0"/>
              <a:t>2) обеспечивает постоянство внутри черепно­го давления </a:t>
            </a:r>
            <a:br>
              <a:rPr lang="ru-RU" dirty="0"/>
            </a:br>
            <a:r>
              <a:rPr lang="ru-RU" dirty="0" smtClean="0"/>
              <a:t>3</a:t>
            </a:r>
            <a:r>
              <a:rPr lang="ru-RU" dirty="0"/>
              <a:t>) поддерживает по­стоянство осмотического давления в тканях </a:t>
            </a:r>
            <a:r>
              <a:rPr lang="ru-RU" dirty="0" smtClean="0"/>
              <a:t>мозга.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6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554814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</a:t>
            </a:r>
            <a:r>
              <a:rPr lang="ru-RU" dirty="0" smtClean="0"/>
              <a:t>правление </a:t>
            </a:r>
            <a:r>
              <a:rPr lang="ru-RU" dirty="0"/>
              <a:t>всеми органами </a:t>
            </a:r>
            <a:r>
              <a:rPr lang="ru-RU" dirty="0" smtClean="0"/>
              <a:t>осуществляется нервной системой, </a:t>
            </a:r>
            <a:r>
              <a:rPr lang="ru-RU" dirty="0"/>
              <a:t>которая с помощью электрических импульсов-сигналов воспринимает информацию от внешней среды, обрабатывает её и подает команды органам изменить работу в соответствии с изменившимися условиями среды. </a:t>
            </a:r>
          </a:p>
        </p:txBody>
      </p:sp>
      <p:pic>
        <p:nvPicPr>
          <p:cNvPr id="4" name="Picture 2" descr="C:\Users\Администратор\Desktop\imag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93" y="2204864"/>
            <a:ext cx="6122475" cy="437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2107848"/>
            <a:ext cx="2664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Выделяют 3 основные функции: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Связь организма с внешней средой</a:t>
            </a:r>
            <a:br>
              <a:rPr lang="ru-RU" dirty="0"/>
            </a:br>
            <a:r>
              <a:rPr lang="ru-RU" dirty="0"/>
              <a:t>2. Координация работы внутренних органов</a:t>
            </a:r>
            <a:br>
              <a:rPr lang="ru-RU" dirty="0"/>
            </a:br>
            <a:r>
              <a:rPr lang="ru-RU" dirty="0"/>
              <a:t>3. Психическая деятельность: сознание, мышление.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79912" y="1755143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Классификация анатомическая: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3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46413"/>
            <a:ext cx="5535612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24" y="50864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Продолговатый мозг </a:t>
            </a:r>
            <a:r>
              <a:rPr lang="ru-RU" dirty="0"/>
              <a:t>я</a:t>
            </a:r>
            <a:r>
              <a:rPr lang="ru-RU" dirty="0" smtClean="0"/>
              <a:t>вляется </a:t>
            </a:r>
            <a:r>
              <a:rPr lang="ru-RU" dirty="0"/>
              <a:t>начальным отделом головного мозга. Его масса 7 </a:t>
            </a:r>
            <a:r>
              <a:rPr lang="ru-RU" b="1" dirty="0"/>
              <a:t>г</a:t>
            </a:r>
            <a:r>
              <a:rPr lang="ru-RU" dirty="0"/>
              <a:t>, а длина в среднем 2.5-3 см</a:t>
            </a:r>
            <a:r>
              <a:rPr lang="ru-RU" b="1" dirty="0"/>
              <a:t>, но несмотря на малые размеры и массу, он является жизненно важным отделом ЦНС. </a:t>
            </a:r>
            <a:r>
              <a:rPr lang="ru-RU" dirty="0"/>
              <a:t>Располагается на скате черепа между спинным мозгом и мостом. Т.к. продолговатый мозг является продолжением спинного мозга, то внешне он сохраняет строение спинного мозга. На его передней поверхности имеется передняя щель, по бокам от которой располагаются продольные возвышения - пирамиды, кнаружи от них - </a:t>
            </a:r>
            <a:r>
              <a:rPr lang="ru-RU" dirty="0" smtClean="0"/>
              <a:t>оливы. Боковые </a:t>
            </a:r>
            <a:r>
              <a:rPr lang="ru-RU" dirty="0"/>
              <a:t>отделы продолговатого мозга переходят в нижние мозжечковые ножки.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3156" y="2636912"/>
            <a:ext cx="28533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Серое вещество располагается внутри, не образуя сплошного столба, а распадается на отдельные скопления клеток - ядра. К ним относятся ядра с 9 по 12 пар черепно-мозговых </a:t>
            </a:r>
            <a:r>
              <a:rPr lang="ru-RU" dirty="0" smtClean="0"/>
              <a:t>нервов-языкоглоточного</a:t>
            </a:r>
            <a:r>
              <a:rPr lang="ru-RU" dirty="0"/>
              <a:t>, блуждающего, добавочного и </a:t>
            </a:r>
            <a:r>
              <a:rPr lang="ru-RU" dirty="0" smtClean="0"/>
              <a:t>подъязычного.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1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97346"/>
            <a:ext cx="3888432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Продолговатый мозг выполняет проводниковую и рефлекторную функцию. Проводниковая осуществляется за счет нервных волокон, образующих про­водящие пути. Рефлекторная функция обеспечивается ядрами продолговато­го мозга, которые являются центрами ряда безусловных рефлексов.</a:t>
            </a:r>
            <a:endParaRPr lang="ru-RU" b="1" dirty="0"/>
          </a:p>
          <a:p>
            <a:r>
              <a:rPr lang="ru-RU" dirty="0"/>
              <a:t>1. защитные - кашель, чихание, мигание, слезоотделение, рвота.</a:t>
            </a:r>
            <a:endParaRPr lang="ru-RU" b="1" dirty="0"/>
          </a:p>
          <a:p>
            <a:r>
              <a:rPr lang="ru-RU" dirty="0"/>
              <a:t>2. пищевые - сосание, глотание, </a:t>
            </a:r>
            <a:r>
              <a:rPr lang="ru-RU" dirty="0" err="1"/>
              <a:t>сокоотделение</a:t>
            </a:r>
            <a:r>
              <a:rPr lang="ru-RU" dirty="0"/>
              <a:t>.</a:t>
            </a:r>
            <a:endParaRPr lang="ru-RU" b="1" dirty="0"/>
          </a:p>
          <a:p>
            <a:r>
              <a:rPr lang="ru-RU" dirty="0"/>
              <a:t>3. сердечно-сосудистые - регулируют деятельность сердца и кровеносных со­судов.</a:t>
            </a:r>
            <a:endParaRPr lang="ru-RU" b="1" dirty="0"/>
          </a:p>
          <a:p>
            <a:r>
              <a:rPr lang="ru-RU" dirty="0"/>
              <a:t>4. дыхательные - обеспечивают вентиляцию легких, ритм и глубину дыхания.</a:t>
            </a:r>
            <a:endParaRPr lang="ru-RU" b="1" dirty="0"/>
          </a:p>
          <a:p>
            <a:r>
              <a:rPr lang="ru-RU" dirty="0"/>
              <a:t>5. установочные рефлексы - позы и перераспределение тонуса мышц.</a:t>
            </a:r>
            <a:endParaRPr lang="ru-RU" b="1" dirty="0"/>
          </a:p>
          <a:p>
            <a:endParaRPr lang="ru-RU" dirty="0"/>
          </a:p>
        </p:txBody>
      </p:sp>
      <p:pic>
        <p:nvPicPr>
          <p:cNvPr id="12290" name="Picture 2" descr="C:\Users\Администратор\Desktop\fi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091" y="2364300"/>
            <a:ext cx="2683123" cy="201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дминистратор\Desktop\eat-pills-www.ehowtodo.ir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0421"/>
            <a:ext cx="2756843" cy="19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47" y="4578049"/>
            <a:ext cx="2776244" cy="186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65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25" y="277816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Задний </a:t>
            </a:r>
            <a:r>
              <a:rPr lang="ru-RU" b="1" dirty="0"/>
              <a:t>мозг </a:t>
            </a:r>
            <a:r>
              <a:rPr lang="ru-RU" dirty="0" smtClean="0"/>
              <a:t>состоит </a:t>
            </a:r>
            <a:r>
              <a:rPr lang="ru-RU" dirty="0"/>
              <a:t>из моста и мозжечка. </a:t>
            </a:r>
            <a:r>
              <a:rPr lang="ru-RU" b="1" dirty="0"/>
              <a:t>Мост </a:t>
            </a:r>
            <a:r>
              <a:rPr lang="ru-RU" dirty="0" smtClean="0"/>
              <a:t>/ </a:t>
            </a:r>
            <a:r>
              <a:rPr lang="ru-RU" dirty="0" err="1" smtClean="0"/>
              <a:t>Варолиев</a:t>
            </a:r>
            <a:r>
              <a:rPr lang="ru-RU" dirty="0" smtClean="0"/>
              <a:t> </a:t>
            </a:r>
            <a:r>
              <a:rPr lang="ru-RU" dirty="0"/>
              <a:t>мост - представляет со­бой утолщение в виде поперечного валика. </a:t>
            </a:r>
            <a:r>
              <a:rPr lang="ru-RU" dirty="0" smtClean="0"/>
              <a:t>По </a:t>
            </a:r>
            <a:r>
              <a:rPr lang="ru-RU" dirty="0"/>
              <a:t>сторонам отходят средние моз­жечковые ножки. Задний мозг образуют белое вещество и серое, располо­женное внутри в виде ядер. Выделяют собственные ядра моста, ядра череп­но-мозговых нервов с 5 по 8 пары /Тройничного, отводящего, лицевого, </a:t>
            </a:r>
            <a:r>
              <a:rPr lang="ru-RU" dirty="0" smtClean="0"/>
              <a:t>преддверно-улиткового</a:t>
            </a:r>
            <a:r>
              <a:rPr lang="ru-RU" dirty="0"/>
              <a:t>/ ядра ретикулярной формации.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53" y="2314778"/>
            <a:ext cx="4888714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64088" y="2032142"/>
            <a:ext cx="3384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Мозжечок</a:t>
            </a:r>
            <a:r>
              <a:rPr lang="ru-RU" dirty="0"/>
              <a:t> состоит из двух полушарий (правого и левого) и средней части – червя; образован серым и белым веществом</a:t>
            </a:r>
            <a:r>
              <a:rPr lang="ru-RU" dirty="0" smtClean="0"/>
              <a:t>.</a:t>
            </a:r>
            <a:r>
              <a:rPr lang="ru-RU" dirty="0"/>
              <a:t> Серое вещество располагается снаружи в виде сплошного слоя толщиной 1- 2.5 мм или коры и ядер, находящихся внутри белого вещества </a:t>
            </a:r>
            <a:r>
              <a:rPr lang="ru-RU" dirty="0" smtClean="0"/>
              <a:t>.</a:t>
            </a:r>
          </a:p>
          <a:p>
            <a:r>
              <a:rPr lang="ru-RU" dirty="0" smtClean="0"/>
              <a:t>Функции мозжечка:</a:t>
            </a:r>
          </a:p>
          <a:p>
            <a:r>
              <a:rPr lang="ru-RU" dirty="0"/>
              <a:t>-</a:t>
            </a:r>
            <a:r>
              <a:rPr lang="ru-RU" dirty="0" smtClean="0"/>
              <a:t>координация </a:t>
            </a:r>
            <a:r>
              <a:rPr lang="ru-RU" dirty="0"/>
              <a:t>сложных движений тела,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-рас­пределение </a:t>
            </a:r>
            <a:r>
              <a:rPr lang="ru-RU" dirty="0"/>
              <a:t>мышечного тонуса,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-регуляция </a:t>
            </a:r>
            <a:r>
              <a:rPr lang="ru-RU" dirty="0"/>
              <a:t>деятельности внутренних органов;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818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88640"/>
            <a:ext cx="89284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Средний </a:t>
            </a:r>
            <a:r>
              <a:rPr lang="ru-RU" b="1" dirty="0"/>
              <a:t>мозг </a:t>
            </a:r>
            <a:r>
              <a:rPr lang="ru-RU" dirty="0" smtClean="0"/>
              <a:t>состоит </a:t>
            </a:r>
            <a:r>
              <a:rPr lang="ru-RU" dirty="0"/>
              <a:t>из двух ножек мозга и крыши (пластинки четверохолмия), полостью является водопровод </a:t>
            </a:r>
            <a:r>
              <a:rPr lang="ru-RU" dirty="0" smtClean="0"/>
              <a:t>мозга.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Каждая ножка мозга состоит из покрышки и основания, между которыми располагается черное вещество. Покрышка содержит красные ядра и ретику­лярную формацию.</a:t>
            </a:r>
          </a:p>
          <a:p>
            <a:r>
              <a:rPr lang="ru-RU" dirty="0"/>
              <a:t>В сером веществе, расположенном вокруг водопровода, находятся ядра 3 и 4 пар черепно-мозговых нервов (глазодвигательного и блокового) и ретику­лярной формации.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Крыша </a:t>
            </a:r>
            <a:r>
              <a:rPr lang="ru-RU" dirty="0"/>
              <a:t>среднего мозга состоит из двух верхних и двух нижних холмиков, в которых заложены ядра серого вещества.</a:t>
            </a:r>
          </a:p>
          <a:p>
            <a:r>
              <a:rPr lang="ru-RU" dirty="0"/>
              <a:t>Ядра верхних холмиков являются первичными (подкорковыми) зрительными </a:t>
            </a:r>
            <a:r>
              <a:rPr lang="ru-RU" dirty="0" smtClean="0"/>
              <a:t>центрами.</a:t>
            </a:r>
            <a:br>
              <a:rPr lang="ru-RU" dirty="0" smtClean="0"/>
            </a:br>
            <a:r>
              <a:rPr lang="ru-RU" dirty="0" smtClean="0"/>
              <a:t>Ядра </a:t>
            </a:r>
            <a:r>
              <a:rPr lang="ru-RU" dirty="0"/>
              <a:t>нижних холмиков являются первичными (подкорковыми) центрами ориентировочной реакции на звук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4338" name="Picture 2" descr="C:\Users\Администратор\Desktop\ris13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640872"/>
            <a:ext cx="5632198" cy="27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3042" y="3881959"/>
            <a:ext cx="30243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мозг играет важную роль в регуляции мышечного тонуса, осуществлении установочных и выпрямительных рефлексов, благодаря кото­рым возможны стояние и ходьба.</a:t>
            </a:r>
          </a:p>
        </p:txBody>
      </p:sp>
    </p:spTree>
    <p:extLst>
      <p:ext uri="{BB962C8B-B14F-4D97-AF65-F5344CB8AC3E}">
        <p14:creationId xmlns:p14="http://schemas.microsoft.com/office/powerpoint/2010/main" val="114805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0136" y="254732"/>
            <a:ext cx="73323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Промежуточный </a:t>
            </a:r>
            <a:r>
              <a:rPr lang="ru-RU" b="1" dirty="0"/>
              <a:t>мозг </a:t>
            </a:r>
            <a:r>
              <a:rPr lang="ru-RU" dirty="0" smtClean="0"/>
              <a:t>располагается </a:t>
            </a:r>
            <a:r>
              <a:rPr lang="ru-RU" dirty="0"/>
              <a:t>под мозолистым телом и сводом. Состоит из 4 </a:t>
            </a:r>
            <a:r>
              <a:rPr lang="ru-RU" dirty="0" smtClean="0"/>
              <a:t>отделов: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>- таламуса,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гипоталамуса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метаталамуса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эпиталамуса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Полостью </a:t>
            </a:r>
            <a:r>
              <a:rPr lang="ru-RU" dirty="0"/>
              <a:t>является третий желудочек.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072" y="2420888"/>
            <a:ext cx="5646272" cy="41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70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26542"/>
            <a:ext cx="5040560" cy="473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268760"/>
            <a:ext cx="2808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Таламус </a:t>
            </a:r>
            <a:r>
              <a:rPr lang="ru-RU" dirty="0"/>
              <a:t>является подкорковым центром, коллектором всех видов чувстви­тельности, кроме обонятельной, вкусовой и слуховой, участвует в объедине­нии различных видов чувствительности, в нем происходит обработка всей информации поступающей в кору из спинного мозга и подкорковых структур.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29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77816"/>
            <a:ext cx="8208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Метаталамус</a:t>
            </a:r>
            <a:r>
              <a:rPr lang="ru-RU" b="1" dirty="0"/>
              <a:t> </a:t>
            </a:r>
            <a:r>
              <a:rPr lang="ru-RU" dirty="0"/>
              <a:t>представлен латеральными и медиальными коленчатыми тела­ми, соединяющихся с верхними и нижними холмиками среднего мозга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u="sng" dirty="0"/>
              <a:t>Латеральные коленчатые тела </a:t>
            </a:r>
            <a:r>
              <a:rPr lang="ru-RU" dirty="0"/>
              <a:t>располагается книзу от подушечки таламуса, вместе  с верхними бугорками четверохолмия  являются первичными подкорковыми центра­ми </a:t>
            </a:r>
            <a:r>
              <a:rPr lang="ru-RU" dirty="0" smtClean="0"/>
              <a:t>зрения</a:t>
            </a:r>
            <a:r>
              <a:rPr lang="ru-RU" dirty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5695"/>
            <a:ext cx="6480720" cy="476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32240" y="22547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884640" y="240718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1866744"/>
            <a:ext cx="202865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/>
              <a:t>М</a:t>
            </a:r>
            <a:r>
              <a:rPr lang="ru-RU" u="sng" dirty="0" smtClean="0"/>
              <a:t>едиальные</a:t>
            </a:r>
            <a:r>
              <a:rPr lang="ru-RU" b="1" u="sng" dirty="0" smtClean="0"/>
              <a:t> </a:t>
            </a:r>
            <a:r>
              <a:rPr lang="ru-RU" u="sng" dirty="0"/>
              <a:t>коленчатые тела </a:t>
            </a:r>
            <a:r>
              <a:rPr lang="ru-RU" dirty="0"/>
              <a:t>находятся позади  подушечки таламуса , вместе  с нижними холмиками пластинки крыши среднего мозга  являются </a:t>
            </a:r>
            <a:r>
              <a:rPr lang="ru-RU" b="1" dirty="0"/>
              <a:t> </a:t>
            </a:r>
            <a:r>
              <a:rPr lang="ru-RU" dirty="0"/>
              <a:t>- первичными подкорковыми центрами слуха.</a:t>
            </a:r>
          </a:p>
        </p:txBody>
      </p:sp>
    </p:spTree>
    <p:extLst>
      <p:ext uri="{BB962C8B-B14F-4D97-AF65-F5344CB8AC3E}">
        <p14:creationId xmlns:p14="http://schemas.microsoft.com/office/powerpoint/2010/main" val="62450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123003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/>
              <a:t>Эпиталамус</a:t>
            </a:r>
            <a:r>
              <a:rPr lang="ru-RU" b="1" dirty="0"/>
              <a:t> </a:t>
            </a:r>
            <a:r>
              <a:rPr lang="ru-RU" dirty="0"/>
              <a:t>образован эпифизом, подвешенном на поводках. Эпифиз отно­сится к эндокринной системе.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" y="2204864"/>
            <a:ext cx="8599673" cy="382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87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338" y="208565"/>
            <a:ext cx="83031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/>
              <a:t>Гипоталамус</a:t>
            </a:r>
            <a:r>
              <a:rPr lang="ru-RU" dirty="0"/>
              <a:t> образует нижние отделы промежуточного мозга.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нему отно­сятся: серый бугор, воронка, гипофиз, зрительный перекрест, зрительный тракт, сосцевидные тела.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4183" y="5338392"/>
            <a:ext cx="80328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Здесь располагаются центры, регулирующие все вегетативные функции, обеспечивающие гомео­стаз. все виды обмена. Здесь располагаются центры тепла, холода, страха, удовольствия, неудовольствия, голода, жажды, насыщения, цикла «сон- бодрствование», мочеотделения и полового поведения.</a:t>
            </a:r>
            <a:br>
              <a:rPr lang="ru-RU" dirty="0"/>
            </a:b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961" y="1176474"/>
            <a:ext cx="6394078" cy="4159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7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5048" y="260648"/>
            <a:ext cx="85689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Ко­нечный мозг </a:t>
            </a:r>
            <a:r>
              <a:rPr lang="ru-RU" dirty="0"/>
              <a:t>состоит из двух полушарий (правого и левого), между которыми проходит глубокая продольная щель. Полушария соединяются при помощи мозолистого тела и спаек (передней, задней, спайки свода). </a:t>
            </a:r>
            <a:br>
              <a:rPr lang="ru-RU" dirty="0"/>
            </a:br>
            <a:r>
              <a:rPr lang="ru-RU" dirty="0"/>
              <a:t>Полостью большого мозга являются боковые желудочки (первый - левый, второй - правый).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40183"/>
            <a:ext cx="6408712" cy="493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52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48680"/>
            <a:ext cx="7128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 </a:t>
            </a:r>
            <a:r>
              <a:rPr lang="ru-RU" b="1" i="1" dirty="0" smtClean="0"/>
              <a:t>    По </a:t>
            </a:r>
            <a:r>
              <a:rPr lang="ru-RU" b="1" i="1" dirty="0"/>
              <a:t>физиологической или функциональной классификации:</a:t>
            </a:r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) </a:t>
            </a:r>
            <a:r>
              <a:rPr lang="ru-RU" i="1" dirty="0"/>
              <a:t>Соматическая</a:t>
            </a:r>
            <a:r>
              <a:rPr lang="ru-RU" dirty="0"/>
              <a:t> – иннервирует, т.е. снабжает нервами кожу и скелетные мышцы. 2 части:</a:t>
            </a:r>
          </a:p>
          <a:p>
            <a:r>
              <a:rPr lang="ru-RU" dirty="0"/>
              <a:t>- Афферентная (чувствительная) – иннервирует кожу</a:t>
            </a:r>
            <a:br>
              <a:rPr lang="ru-RU" dirty="0"/>
            </a:br>
            <a:r>
              <a:rPr lang="ru-RU" dirty="0"/>
              <a:t>- Эфферентная (двигательная) – иннервирует скелетные </a:t>
            </a:r>
            <a:r>
              <a:rPr lang="ru-RU" dirty="0" smtClean="0"/>
              <a:t>мышцы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46" y="2206005"/>
            <a:ext cx="6459907" cy="458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24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744" y="476672"/>
            <a:ext cx="26327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Полушария большого мозга образуют </a:t>
            </a:r>
            <a:r>
              <a:rPr lang="ru-RU" b="1" dirty="0"/>
              <a:t>5 долей</a:t>
            </a:r>
            <a:r>
              <a:rPr lang="ru-RU" dirty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лобная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теменная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 smtClean="0"/>
              <a:t>- затылоч­ная,</a:t>
            </a:r>
            <a:br>
              <a:rPr lang="ru-RU" dirty="0" smtClean="0"/>
            </a:br>
            <a:r>
              <a:rPr lang="ru-RU" dirty="0" smtClean="0"/>
              <a:t>- височная</a:t>
            </a:r>
            <a:r>
              <a:rPr lang="ru-RU" dirty="0"/>
              <a:t>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островок -расположена </a:t>
            </a:r>
            <a:r>
              <a:rPr lang="ru-RU" dirty="0"/>
              <a:t>в глубине латеральной борозды.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183" y="4269743"/>
            <a:ext cx="3600400" cy="2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308" y="4269742"/>
            <a:ext cx="2929240" cy="245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23" y="236510"/>
            <a:ext cx="5466421" cy="379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798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13823"/>
            <a:ext cx="76386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Поверхности полушарий </a:t>
            </a:r>
            <a:r>
              <a:rPr lang="ru-RU" dirty="0" smtClean="0"/>
              <a:t>исчерчены </a:t>
            </a:r>
            <a:r>
              <a:rPr lang="ru-RU" dirty="0"/>
              <a:t>извилинами и бо­роздами.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Извилины</a:t>
            </a:r>
            <a:r>
              <a:rPr lang="ru-RU" dirty="0" smtClean="0"/>
              <a:t> </a:t>
            </a:r>
            <a:r>
              <a:rPr lang="ru-RU" dirty="0"/>
              <a:t>представляют собой валики (возвышение) мозгового ве­щества, а борозды </a:t>
            </a:r>
            <a:r>
              <a:rPr lang="ru-RU" dirty="0" smtClean="0"/>
              <a:t>– углубления.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C:\Users\Администратор\Desktop\scale_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0" y="1168023"/>
            <a:ext cx="7812360" cy="5162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83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516" y="135685"/>
            <a:ext cx="84609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Функциональные зоны коры:</a:t>
            </a:r>
            <a:endParaRPr lang="ru-RU" b="1" dirty="0"/>
          </a:p>
          <a:p>
            <a:r>
              <a:rPr lang="ru-RU" i="1" u="sng" dirty="0" smtClean="0"/>
              <a:t>Зона </a:t>
            </a:r>
            <a:r>
              <a:rPr lang="ru-RU" i="1" u="sng" dirty="0"/>
              <a:t>кожной чувствительности</a:t>
            </a:r>
            <a:r>
              <a:rPr lang="ru-RU" u="sng" dirty="0"/>
              <a:t> </a:t>
            </a:r>
            <a:r>
              <a:rPr lang="ru-RU" dirty="0"/>
              <a:t>(тактильной, болевой, температурной) располагается в постцентральной извилине теменной доли, воспринима­ет раздражения от рецепторов противоположной половины тела</a:t>
            </a:r>
            <a:r>
              <a:rPr lang="ru-RU" dirty="0" smtClean="0"/>
              <a:t>.</a:t>
            </a:r>
            <a:r>
              <a:rPr lang="ru-RU" i="1" dirty="0"/>
              <a:t>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u="sng" dirty="0" smtClean="0"/>
              <a:t>Зрительная </a:t>
            </a:r>
            <a:r>
              <a:rPr lang="ru-RU" i="1" u="sng" dirty="0"/>
              <a:t>зона</a:t>
            </a:r>
            <a:r>
              <a:rPr lang="ru-RU" u="sng" dirty="0"/>
              <a:t> </a:t>
            </a:r>
            <a:r>
              <a:rPr lang="ru-RU" dirty="0"/>
              <a:t>- расположена в затылочной доле, воспринимает ин­формацию от сетчатки глаза.</a:t>
            </a:r>
            <a:endParaRPr lang="ru-RU" b="1" dirty="0"/>
          </a:p>
          <a:p>
            <a:pPr lvl="0"/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11" y="1988840"/>
            <a:ext cx="5534968" cy="4374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6369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2167010"/>
            <a:ext cx="30243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i="1" u="sng" dirty="0" smtClean="0"/>
              <a:t>Слуховая </a:t>
            </a:r>
            <a:r>
              <a:rPr lang="ru-RU" i="1" u="sng" dirty="0"/>
              <a:t>зона</a:t>
            </a:r>
            <a:r>
              <a:rPr lang="ru-RU" u="sng" dirty="0"/>
              <a:t> </a:t>
            </a:r>
            <a:r>
              <a:rPr lang="ru-RU" dirty="0"/>
              <a:t>– располагается в височной доле, воспринимает информацию от улит­ки внутреннего уха.</a:t>
            </a:r>
            <a:endParaRPr lang="ru-RU" b="1" dirty="0"/>
          </a:p>
          <a:p>
            <a:pPr lvl="0"/>
            <a:r>
              <a:rPr lang="ru-RU" i="1" u="sng" dirty="0"/>
              <a:t>Вкусовая и обонятельные зоны</a:t>
            </a:r>
            <a:r>
              <a:rPr lang="ru-RU" dirty="0"/>
              <a:t> расположены на медиальной поверхности височной доли. Воспринимают раздражения от соответствующих рецепторов.</a:t>
            </a:r>
            <a:endParaRPr lang="ru-RU" b="1" dirty="0"/>
          </a:p>
          <a:p>
            <a:pPr lvl="0"/>
            <a:r>
              <a:rPr lang="ru-RU" i="1" u="sng" dirty="0"/>
              <a:t>Зоны речи</a:t>
            </a:r>
            <a:r>
              <a:rPr lang="ru-RU" u="sng" dirty="0"/>
              <a:t> </a:t>
            </a:r>
            <a:r>
              <a:rPr lang="ru-RU" dirty="0"/>
              <a:t>располагаются в основном в лобной доле.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826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20" y="2170646"/>
            <a:ext cx="4510552" cy="409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9521" y="277816"/>
            <a:ext cx="8005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Полушария образованы серым и белым веществом. </a:t>
            </a:r>
            <a:br>
              <a:rPr lang="ru-RU" dirty="0"/>
            </a:br>
            <a:r>
              <a:rPr lang="ru-RU" dirty="0"/>
              <a:t>Серое вещество представлено корой и базальными ядрами, которые являются высшими подкорковыми двигательными центрами, регулирующими слож­ные автоматизированные двигательные акты (бег, плавание, ходьба, прыж­ки) формируют сложные мимические реакции участвуют в распределении мышечного тонуса.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8104" y="371703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832140" y="4653136"/>
            <a:ext cx="2916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64089" y="2815843"/>
            <a:ext cx="33512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Белое вещество образует 3 группы волокон:</a:t>
            </a:r>
            <a:endParaRPr lang="ru-RU" b="1" dirty="0"/>
          </a:p>
          <a:p>
            <a:pPr lvl="0"/>
            <a:r>
              <a:rPr lang="ru-RU" dirty="0" smtClean="0"/>
              <a:t>- ассоциативные </a:t>
            </a:r>
            <a:r>
              <a:rPr lang="ru-RU" dirty="0"/>
              <a:t>- соединяют доли одного полушария;</a:t>
            </a:r>
          </a:p>
          <a:p>
            <a:pPr lvl="0"/>
            <a:r>
              <a:rPr lang="ru-RU" dirty="0" smtClean="0"/>
              <a:t>- </a:t>
            </a:r>
            <a:r>
              <a:rPr lang="ru-RU" dirty="0" err="1" smtClean="0"/>
              <a:t>комиссуральные</a:t>
            </a:r>
            <a:r>
              <a:rPr lang="ru-RU" dirty="0" smtClean="0"/>
              <a:t> </a:t>
            </a:r>
            <a:r>
              <a:rPr lang="ru-RU" dirty="0"/>
              <a:t>- соединяют полушария друг с другом (мозолистое тело);</a:t>
            </a:r>
          </a:p>
          <a:p>
            <a:pPr lvl="0"/>
            <a:r>
              <a:rPr lang="ru-RU" dirty="0" smtClean="0"/>
              <a:t>- проекционные </a:t>
            </a:r>
            <a:r>
              <a:rPr lang="ru-RU" dirty="0"/>
              <a:t>- соединяют полушария с ниже расположенными </a:t>
            </a:r>
            <a:r>
              <a:rPr lang="ru-RU" dirty="0" smtClean="0"/>
              <a:t>от­делами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6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 descr="C:\Users\Администратор\Desktop\027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42" y="1844824"/>
            <a:ext cx="64327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9835" y="45697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конечном мозге располагаются образования, которые составляют </a:t>
            </a:r>
            <a:r>
              <a:rPr lang="ru-RU" b="1" u="sng" dirty="0" err="1"/>
              <a:t>лимбическую</a:t>
            </a:r>
            <a:r>
              <a:rPr lang="ru-RU" b="1" u="sng" dirty="0"/>
              <a:t> систему </a:t>
            </a:r>
            <a:r>
              <a:rPr lang="ru-RU" dirty="0"/>
              <a:t>— это поясная извилина, свод, </a:t>
            </a:r>
            <a:r>
              <a:rPr lang="ru-RU" dirty="0" err="1"/>
              <a:t>гиппокамп</a:t>
            </a:r>
            <a:r>
              <a:rPr lang="ru-RU" dirty="0"/>
              <a:t>, обоня­тельный мозг и др. Они участвуют в поддержании постоянства внутрен­ней среды организма, регуляции вегетативных функций, формировании эмоций и мотиваций, памяти, состояний сна. </a:t>
            </a:r>
          </a:p>
        </p:txBody>
      </p:sp>
    </p:spTree>
    <p:extLst>
      <p:ext uri="{BB962C8B-B14F-4D97-AF65-F5344CB8AC3E}">
        <p14:creationId xmlns:p14="http://schemas.microsoft.com/office/powerpoint/2010/main" val="120974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18" y="1988840"/>
            <a:ext cx="6140574" cy="427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97382" y="404664"/>
            <a:ext cx="76949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кору больших полушарий </a:t>
            </a:r>
            <a:r>
              <a:rPr lang="ru-RU" dirty="0" err="1"/>
              <a:t>оказываег</a:t>
            </a:r>
            <a:r>
              <a:rPr lang="ru-RU" dirty="0"/>
              <a:t> влияний </a:t>
            </a:r>
            <a:r>
              <a:rPr lang="ru-RU" b="1" dirty="0"/>
              <a:t>ретикулярная </a:t>
            </a:r>
            <a:r>
              <a:rPr lang="ru-RU" dirty="0"/>
              <a:t>формация (сетевидное образование) - это скопление нейронов с многочисленными отростками, расположенных в стволе мозга. Ретикулярная формация - это настраивающая структура, она не вызывает двигательного эффекта, но влияет на имеющуюся деятельность, тормозя или усиливая ее.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8916" y="2348880"/>
            <a:ext cx="20882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</a:t>
            </a:r>
            <a:r>
              <a:rPr lang="ru-RU" dirty="0"/>
              <a:t>кору по­лушарий ретикулярная формация оказывает активизирующее влияние, поддерживая состояние бодрствования и концентрируя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8046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4352" y="231649"/>
            <a:ext cx="75440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Оболочки головного мозга:</a:t>
            </a:r>
            <a:r>
              <a:rPr lang="ru-RU" b="1" dirty="0"/>
              <a:t/>
            </a:r>
            <a:br>
              <a:rPr lang="ru-RU" b="1" dirty="0"/>
            </a:br>
            <a:r>
              <a:rPr lang="ru-RU" dirty="0"/>
              <a:t>- Наружной - твердой </a:t>
            </a:r>
            <a:br>
              <a:rPr lang="ru-RU" dirty="0"/>
            </a:br>
            <a:r>
              <a:rPr lang="ru-RU" dirty="0"/>
              <a:t>- Средней - паутинной </a:t>
            </a:r>
            <a:br>
              <a:rPr lang="ru-RU" dirty="0"/>
            </a:br>
            <a:r>
              <a:rPr lang="ru-RU" dirty="0"/>
              <a:t>- Внутренней - мягкой (сосудистой</a:t>
            </a:r>
            <a:r>
              <a:rPr lang="ru-RU" dirty="0" smtClean="0"/>
              <a:t>)</a:t>
            </a:r>
            <a:r>
              <a:rPr lang="ru-RU" u="sng" dirty="0"/>
              <a:t> Твердая мозговая оболочка </a:t>
            </a:r>
            <a:r>
              <a:rPr lang="ru-RU" dirty="0"/>
              <a:t>- плотная соединительнотканная пластинка, тесно примыкающая к костям черепа, являясь одновременно их надкостни­цей. В некоторых местах она расщепляется, образует каналы треугольной формы - мозговые синусы. В них происходит отток венозной крови. </a:t>
            </a:r>
            <a:br>
              <a:rPr lang="ru-RU" dirty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2337017"/>
            <a:ext cx="336154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Паутинная обо­лочка </a:t>
            </a:r>
            <a:r>
              <a:rPr lang="ru-RU" dirty="0"/>
              <a:t>тонкая и прозрачная, отделена от твердой </a:t>
            </a:r>
            <a:r>
              <a:rPr lang="ru-RU" dirty="0" err="1"/>
              <a:t>субдуральным</a:t>
            </a:r>
            <a:r>
              <a:rPr lang="ru-RU" dirty="0"/>
              <a:t> пространством, а от мягкой - субарахноидальным пространством, в котором находится спинномозговая жидкость.</a:t>
            </a:r>
            <a:br>
              <a:rPr lang="ru-RU" dirty="0"/>
            </a:br>
            <a:r>
              <a:rPr lang="ru-RU" u="sng" dirty="0"/>
              <a:t>Мягкая</a:t>
            </a:r>
            <a:r>
              <a:rPr lang="ru-RU" dirty="0"/>
              <a:t> (</a:t>
            </a:r>
            <a:r>
              <a:rPr lang="ru-RU" u="sng" dirty="0"/>
              <a:t>сосудистая) оболочка </a:t>
            </a:r>
            <a:r>
              <a:rPr lang="ru-RU" dirty="0"/>
              <a:t>глубоко проникает во все борозды, содержит сосуды, питающие ткань мозга. </a:t>
            </a:r>
            <a:endParaRPr lang="ru-RU" b="1" dirty="0"/>
          </a:p>
        </p:txBody>
      </p:sp>
      <p:pic>
        <p:nvPicPr>
          <p:cNvPr id="8194" name="Picture 2" descr="C:\Users\Администратор\Desktop\атлас по ГМ\image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56" y="2564904"/>
            <a:ext cx="5400956" cy="405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81" y="1369204"/>
            <a:ext cx="7742245" cy="5276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55576" y="18864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2) </a:t>
            </a:r>
            <a:r>
              <a:rPr lang="ru-RU" i="1" dirty="0"/>
              <a:t>Вегетативная (автономная)</a:t>
            </a:r>
            <a:r>
              <a:rPr lang="ru-RU" dirty="0"/>
              <a:t> – регулирует работу внутренних органов, слабо подчиняется сознанию человека. Делится:</a:t>
            </a:r>
          </a:p>
          <a:p>
            <a:r>
              <a:rPr lang="ru-RU" dirty="0" smtClean="0"/>
              <a:t>- Симпатическая                               </a:t>
            </a:r>
          </a:p>
          <a:p>
            <a:r>
              <a:rPr lang="ru-RU" dirty="0" smtClean="0"/>
              <a:t>- </a:t>
            </a:r>
            <a:r>
              <a:rPr lang="ru-RU" dirty="0"/>
              <a:t>Парасимпатическая</a:t>
            </a:r>
          </a:p>
        </p:txBody>
      </p:sp>
    </p:spTree>
    <p:extLst>
      <p:ext uri="{BB962C8B-B14F-4D97-AF65-F5344CB8AC3E}">
        <p14:creationId xmlns:p14="http://schemas.microsoft.com/office/powerpoint/2010/main" val="118360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476672"/>
            <a:ext cx="79928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3. По гистологической классификации:</a:t>
            </a:r>
            <a:endParaRPr lang="ru-RU" dirty="0"/>
          </a:p>
          <a:p>
            <a:r>
              <a:rPr lang="ru-RU" dirty="0" smtClean="0"/>
              <a:t>Визуально </a:t>
            </a:r>
            <a:r>
              <a:rPr lang="ru-RU" dirty="0"/>
              <a:t>на срезе имеет розовый цвет, поэтому ее разделили на 2 типа вещества:</a:t>
            </a:r>
          </a:p>
          <a:p>
            <a:r>
              <a:rPr lang="ru-RU" dirty="0"/>
              <a:t>- Белое – пучки нервных отростков</a:t>
            </a:r>
            <a:br>
              <a:rPr lang="ru-RU" dirty="0"/>
            </a:br>
            <a:r>
              <a:rPr lang="ru-RU" dirty="0"/>
              <a:t>- Серое – скопление тел нейронов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89040"/>
            <a:ext cx="5669181" cy="276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52" y="1215336"/>
            <a:ext cx="3580591" cy="242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48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54868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Основной </a:t>
            </a:r>
            <a:r>
              <a:rPr lang="ru-RU" dirty="0"/>
              <a:t>единицей работы нервной системы является </a:t>
            </a:r>
            <a:r>
              <a:rPr lang="ru-RU" b="1" dirty="0"/>
              <a:t>РЕФЛЕКС </a:t>
            </a:r>
            <a:r>
              <a:rPr lang="ru-RU" dirty="0"/>
              <a:t>– это ответная реакция организма на раздражители.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19872" y="249289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9166" y="1408894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Виды рефлекса:</a:t>
            </a:r>
            <a:endParaRPr lang="ru-RU" dirty="0"/>
          </a:p>
          <a:p>
            <a:r>
              <a:rPr lang="ru-RU" i="1" dirty="0"/>
              <a:t>1. По биологическому значению: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</a:t>
            </a:r>
            <a:r>
              <a:rPr lang="ru-RU" dirty="0" smtClean="0"/>
              <a:t>Пищевые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Сердечно – сосудистые</a:t>
            </a:r>
          </a:p>
          <a:p>
            <a:r>
              <a:rPr lang="ru-RU" i="1" dirty="0"/>
              <a:t>2. По происхождению: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Врожденные (безусловные)</a:t>
            </a:r>
            <a:br>
              <a:rPr lang="ru-RU" dirty="0"/>
            </a:br>
            <a:r>
              <a:rPr lang="ru-RU" dirty="0"/>
              <a:t>- Приобретенные (условные)</a:t>
            </a:r>
          </a:p>
          <a:p>
            <a:r>
              <a:rPr lang="ru-RU" i="1" dirty="0"/>
              <a:t>3. По рабочему органу: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Двигательные</a:t>
            </a:r>
            <a:br>
              <a:rPr lang="ru-RU" dirty="0"/>
            </a:br>
            <a:r>
              <a:rPr lang="ru-RU" dirty="0"/>
              <a:t>- Секреторные</a:t>
            </a:r>
            <a:br>
              <a:rPr lang="ru-RU" dirty="0"/>
            </a:br>
            <a:r>
              <a:rPr lang="ru-RU" dirty="0"/>
              <a:t>- Сосудистые</a:t>
            </a:r>
          </a:p>
          <a:p>
            <a:r>
              <a:rPr lang="ru-RU" i="1" dirty="0"/>
              <a:t>4. По виду рецепторов:</a:t>
            </a:r>
            <a:br>
              <a:rPr lang="ru-RU" i="1" dirty="0"/>
            </a:br>
            <a:r>
              <a:rPr lang="ru-RU" dirty="0"/>
              <a:t>- </a:t>
            </a:r>
            <a:r>
              <a:rPr lang="ru-RU" dirty="0" err="1"/>
              <a:t>Экстероцептивные</a:t>
            </a:r>
            <a:r>
              <a:rPr lang="ru-RU" dirty="0"/>
              <a:t>- от внешних рецепторов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Интероцептивные</a:t>
            </a:r>
            <a:r>
              <a:rPr lang="ru-RU" dirty="0"/>
              <a:t> – от рецепторов внутренних органов</a:t>
            </a:r>
            <a:br>
              <a:rPr lang="ru-RU" dirty="0"/>
            </a:br>
            <a:r>
              <a:rPr lang="ru-RU" dirty="0"/>
              <a:t>- </a:t>
            </a:r>
            <a:r>
              <a:rPr lang="ru-RU" dirty="0" err="1"/>
              <a:t>Проприоцептивные</a:t>
            </a:r>
            <a:r>
              <a:rPr lang="ru-RU" dirty="0"/>
              <a:t> – от мышц и сухожилий</a:t>
            </a:r>
          </a:p>
          <a:p>
            <a:r>
              <a:rPr lang="ru-RU" i="1" dirty="0"/>
              <a:t>5. По продолжительности:</a:t>
            </a:r>
            <a:br>
              <a:rPr lang="ru-RU" i="1" dirty="0"/>
            </a:br>
            <a:r>
              <a:rPr lang="ru-RU" dirty="0"/>
              <a:t>- Кратковременные (фазные) – коленный</a:t>
            </a:r>
            <a:br>
              <a:rPr lang="ru-RU" dirty="0"/>
            </a:br>
            <a:r>
              <a:rPr lang="ru-RU" dirty="0"/>
              <a:t>- Длительные (тонические) – </a:t>
            </a:r>
            <a:r>
              <a:rPr lang="ru-RU" dirty="0" smtClean="0"/>
              <a:t>стояние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80" y="3645024"/>
            <a:ext cx="2246682" cy="294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95011"/>
            <a:ext cx="4823442" cy="231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34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1" y="764704"/>
            <a:ext cx="8762637" cy="597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51819" y="260648"/>
            <a:ext cx="32403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Рефлекторная дуга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170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767408"/>
            <a:ext cx="28803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Спинной мозг</a:t>
            </a:r>
            <a:r>
              <a:rPr lang="ru-RU" dirty="0"/>
              <a:t> - часть ЦНС, представляет собой тяж или шнур длинной 40-41 см, немного сплющенный в переднезаднем направлении. Располагается в позвоночном канале.</a:t>
            </a:r>
          </a:p>
          <a:p>
            <a:r>
              <a:rPr lang="ru-RU" dirty="0"/>
              <a:t>Верхняя граница - на уровне 1 шейного позвонка.</a:t>
            </a:r>
          </a:p>
          <a:p>
            <a:r>
              <a:rPr lang="ru-RU" dirty="0"/>
              <a:t>Нижняя граница - на уровне 2 поясничного позвонка, ниже этого уровня спинной мозг переходит в терминальную (конечную) нить. </a:t>
            </a:r>
            <a:br>
              <a:rPr lang="ru-RU" dirty="0"/>
            </a:br>
            <a:endParaRPr lang="ru-RU" dirty="0"/>
          </a:p>
        </p:txBody>
      </p:sp>
      <p:pic>
        <p:nvPicPr>
          <p:cNvPr id="9218" name="Picture 2" descr="C:\Users\Администратор\Desktop\2699904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71424"/>
            <a:ext cx="4791089" cy="591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83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атлас ЧМН\181910_b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154979"/>
            <a:ext cx="66967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97" y="2204864"/>
            <a:ext cx="5688632" cy="40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277816"/>
            <a:ext cx="77959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поверхности спинного мозга располагаются углубления: передние и задние боковые (латеральные) борозды, задняя срединная борозда и передняя срединная щель. </a:t>
            </a:r>
            <a:br>
              <a:rPr lang="ru-RU" dirty="0"/>
            </a:br>
            <a:r>
              <a:rPr lang="ru-RU" b="1" dirty="0"/>
              <a:t>Из передних борозд </a:t>
            </a:r>
            <a:r>
              <a:rPr lang="ru-RU" dirty="0"/>
              <a:t>выходят нервные волокна, которые образуют </a:t>
            </a:r>
            <a:r>
              <a:rPr lang="ru-RU" b="1" dirty="0"/>
              <a:t>двигательные корешки, </a:t>
            </a:r>
            <a:r>
              <a:rPr lang="ru-RU" dirty="0"/>
              <a:t>а в </a:t>
            </a:r>
            <a:r>
              <a:rPr lang="ru-RU" b="1" dirty="0"/>
              <a:t>задние боковые борозды </a:t>
            </a:r>
            <a:r>
              <a:rPr lang="ru-RU" dirty="0"/>
              <a:t>заходят нервные волокна, которые образуют </a:t>
            </a:r>
            <a:r>
              <a:rPr lang="ru-RU" b="1" dirty="0"/>
              <a:t>чувствительные корешки.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2200" y="2413337"/>
            <a:ext cx="25006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Чувствительные и двигательные корешки, соединяясь, образуют пару спинномозговых нервов (по одной справа и слева). </a:t>
            </a:r>
          </a:p>
        </p:txBody>
      </p:sp>
    </p:spTree>
    <p:extLst>
      <p:ext uri="{BB962C8B-B14F-4D97-AF65-F5344CB8AC3E}">
        <p14:creationId xmlns:p14="http://schemas.microsoft.com/office/powerpoint/2010/main" val="12714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1435</Words>
  <Application>Microsoft Office PowerPoint</Application>
  <PresentationFormat>Экран (4:3)</PresentationFormat>
  <Paragraphs>130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33</cp:revision>
  <dcterms:created xsi:type="dcterms:W3CDTF">2021-11-04T11:53:05Z</dcterms:created>
  <dcterms:modified xsi:type="dcterms:W3CDTF">2021-12-03T07:22:08Z</dcterms:modified>
</cp:coreProperties>
</file>