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8" r:id="rId2"/>
    <p:sldId id="259" r:id="rId3"/>
    <p:sldId id="256" r:id="rId4"/>
    <p:sldId id="260" r:id="rId5"/>
    <p:sldId id="257" r:id="rId6"/>
    <p:sldId id="261" r:id="rId7"/>
    <p:sldId id="262" r:id="rId8"/>
    <p:sldId id="263" r:id="rId9"/>
    <p:sldId id="264" r:id="rId10"/>
    <p:sldId id="277" r:id="rId11"/>
    <p:sldId id="265" r:id="rId12"/>
    <p:sldId id="278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517B9FDB-A05C-4A91-ABC7-B0174831C775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5F7CBD8-BE9B-478B-9121-56F95C90A6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146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9FDB-A05C-4A91-ABC7-B0174831C775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CBD8-BE9B-478B-9121-56F95C90A6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982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9FDB-A05C-4A91-ABC7-B0174831C775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CBD8-BE9B-478B-9121-56F95C90A6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55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9FDB-A05C-4A91-ABC7-B0174831C775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CBD8-BE9B-478B-9121-56F95C90A6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86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17B9FDB-A05C-4A91-ABC7-B0174831C775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5F7CBD8-BE9B-478B-9121-56F95C90A6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166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9FDB-A05C-4A91-ABC7-B0174831C775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CBD8-BE9B-478B-9121-56F95C90A6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7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9FDB-A05C-4A91-ABC7-B0174831C775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CBD8-BE9B-478B-9121-56F95C90A6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648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9FDB-A05C-4A91-ABC7-B0174831C775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CBD8-BE9B-478B-9121-56F95C90A6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05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9FDB-A05C-4A91-ABC7-B0174831C775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CBD8-BE9B-478B-9121-56F95C90A6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13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9FDB-A05C-4A91-ABC7-B0174831C775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F7CBD8-BE9B-478B-9121-56F95C90A6D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700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17B9FDB-A05C-4A91-ABC7-B0174831C775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F7CBD8-BE9B-478B-9121-56F95C90A6D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6260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7B9FDB-A05C-4A91-ABC7-B0174831C775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5F7CBD8-BE9B-478B-9121-56F95C90A6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62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831" y="2623277"/>
            <a:ext cx="9068586" cy="2590800"/>
          </a:xfrm>
        </p:spPr>
        <p:txBody>
          <a:bodyPr>
            <a:normAutofit fontScale="90000"/>
          </a:bodyPr>
          <a:lstStyle/>
          <a:p>
            <a:r>
              <a:rPr lang="ru-RU" dirty="0"/>
              <a:t>ВИДЫ И ЖАНРЫ ИЗОБРАЗИТЕЛЬНОГО </a:t>
            </a:r>
            <a:r>
              <a:rPr lang="ru-RU" dirty="0" smtClean="0"/>
              <a:t>ИСКУССТВА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139739" y="4682063"/>
            <a:ext cx="415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Подготовила: Тимофеева А.С.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03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Скульптура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66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4545" y="642594"/>
            <a:ext cx="5957455" cy="59574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344" r="100000">
                        <a14:backgroundMark x1="94336" y1="32578" x2="94336" y2="32578"/>
                        <a14:backgroundMark x1="94141" y1="70209" x2="94141" y2="70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8616" y="2705620"/>
            <a:ext cx="6947553" cy="38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545" y="2537896"/>
            <a:ext cx="10058400" cy="1371600"/>
          </a:xfrm>
        </p:spPr>
        <p:txBody>
          <a:bodyPr>
            <a:noAutofit/>
          </a:bodyPr>
          <a:lstStyle/>
          <a:p>
            <a:r>
              <a:rPr lang="ru-RU" sz="3600" b="1" dirty="0"/>
              <a:t>Декоративно-прикладное </a:t>
            </a:r>
            <a:r>
              <a:rPr lang="ru-RU" sz="3600" b="1" dirty="0" smtClean="0"/>
              <a:t>искусство</a:t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200" dirty="0"/>
              <a:t>В каждом доме живут и служат нам различные предметы. И если их коснулась рука художника, ювелира или народного умельца, то они становятся произведением декоративно – прикладного искусства. Термин появился в 18 в. от французского слова «декор» - украшение везде.</a:t>
            </a:r>
            <a:br>
              <a:rPr lang="ru-RU" sz="3200" dirty="0"/>
            </a:br>
            <a:r>
              <a:rPr lang="ru-RU" sz="3200" dirty="0"/>
              <a:t>Прикладное означает то, к чему приложено умение, искусств</a:t>
            </a:r>
          </a:p>
        </p:txBody>
      </p:sp>
    </p:spTree>
    <p:extLst>
      <p:ext uri="{BB962C8B-B14F-4D97-AF65-F5344CB8AC3E}">
        <p14:creationId xmlns:p14="http://schemas.microsoft.com/office/powerpoint/2010/main" val="22865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662" y="509590"/>
            <a:ext cx="11125200" cy="1371600"/>
          </a:xfrm>
        </p:spPr>
        <p:txBody>
          <a:bodyPr>
            <a:normAutofit/>
          </a:bodyPr>
          <a:lstStyle/>
          <a:p>
            <a:r>
              <a:rPr lang="ru-RU" sz="4400" b="1" dirty="0"/>
              <a:t>Декоративно-прикладное искусство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609" y="1981854"/>
            <a:ext cx="7669358" cy="4553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6" b="98427" l="633" r="96456">
                        <a14:foregroundMark x1="9114" y1="57168" x2="9114" y2="57168"/>
                        <a14:backgroundMark x1="18101" y1="16259" x2="18101" y2="16259"/>
                        <a14:backgroundMark x1="16076" y1="34091" x2="16076" y2="34091"/>
                        <a14:backgroundMark x1="67215" y1="6818" x2="67215" y2="6818"/>
                        <a14:backgroundMark x1="19494" y1="86713" x2="19494" y2="86713"/>
                        <a14:backgroundMark x1="61772" y1="96503" x2="61772" y2="96503"/>
                        <a14:backgroundMark x1="93418" y1="91783" x2="93418" y2="91783"/>
                        <a14:backgroundMark x1="9873" y1="91783" x2="10886" y2="92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6242" y="1881190"/>
            <a:ext cx="5275992" cy="465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298" y="2704151"/>
            <a:ext cx="10058400" cy="1371600"/>
          </a:xfrm>
        </p:spPr>
        <p:txBody>
          <a:bodyPr>
            <a:noAutofit/>
          </a:bodyPr>
          <a:lstStyle/>
          <a:p>
            <a:r>
              <a:rPr lang="ru-RU" sz="3200" b="1" dirty="0"/>
              <a:t>ЖАНРЫ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400" dirty="0"/>
              <a:t>Термин «жанр» произошел от французского – вид, род.</a:t>
            </a:r>
            <a:br>
              <a:rPr lang="ru-RU" sz="2400" dirty="0"/>
            </a:br>
            <a:r>
              <a:rPr lang="ru-RU" sz="2400" dirty="0"/>
              <a:t>Первые самостоятельные жанры появились в Нидерландах в 16 веке.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-Исторический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-Мифологический</a:t>
            </a:r>
            <a:r>
              <a:rPr lang="ru-RU" sz="2800" dirty="0"/>
              <a:t>, религиозный</a:t>
            </a:r>
            <a:br>
              <a:rPr lang="ru-RU" sz="2800" dirty="0"/>
            </a:br>
            <a:r>
              <a:rPr lang="ru-RU" sz="2800" dirty="0" smtClean="0"/>
              <a:t>-Батальный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-Портрет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-Пейзаж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-Натюрморт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-Бытовой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-Марина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-Анималистический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-Интерьер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648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87" y="2447060"/>
            <a:ext cx="6331527" cy="1371600"/>
          </a:xfrm>
        </p:spPr>
        <p:txBody>
          <a:bodyPr>
            <a:normAutofit fontScale="90000"/>
          </a:bodyPr>
          <a:lstStyle/>
          <a:p>
            <a:r>
              <a:rPr lang="ru-RU" sz="4900" b="1" dirty="0"/>
              <a:t>Исторический </a:t>
            </a:r>
            <a:r>
              <a:rPr lang="ru-RU" sz="4900" b="1" dirty="0" smtClean="0"/>
              <a:t>жанр</a:t>
            </a:r>
            <a:br>
              <a:rPr lang="ru-RU" sz="4900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Исторический жанр – это произведения искусства, в которых отражены реальные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исторические персонажи </a:t>
            </a:r>
            <a:r>
              <a:rPr lang="ru-RU" dirty="0"/>
              <a:t>или </a:t>
            </a:r>
            <a:r>
              <a:rPr lang="ru-RU" dirty="0" smtClean="0"/>
              <a:t>события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814" y="2876444"/>
            <a:ext cx="5042718" cy="360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9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159" y="756709"/>
            <a:ext cx="11673841" cy="13716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Мифологический </a:t>
            </a:r>
            <a:r>
              <a:rPr lang="ru-RU" b="1" dirty="0" smtClean="0"/>
              <a:t>жанр</a:t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Мифологический жанр – это произведения искусства, в которых отражены мифологические сюжеты.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484" y="2724342"/>
            <a:ext cx="6074137" cy="3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905" y="2105633"/>
            <a:ext cx="5633258" cy="1371600"/>
          </a:xfrm>
        </p:spPr>
        <p:txBody>
          <a:bodyPr>
            <a:normAutofit fontScale="90000"/>
          </a:bodyPr>
          <a:lstStyle/>
          <a:p>
            <a:r>
              <a:rPr lang="ru-RU" sz="4900" b="1" dirty="0"/>
              <a:t>Батальный </a:t>
            </a:r>
            <a:r>
              <a:rPr lang="ru-RU" sz="4900" b="1" dirty="0" smtClean="0"/>
              <a:t>жанр</a:t>
            </a:r>
            <a:br>
              <a:rPr lang="ru-RU" sz="4900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Батальный жанр – это произведения искусства, в которых отражены военные эпизоды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356" y="1018821"/>
            <a:ext cx="6125094" cy="491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662" y="2521270"/>
            <a:ext cx="7295803" cy="137160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/>
              <a:t>Портрет</a:t>
            </a:r>
            <a:br>
              <a:rPr lang="ru-RU" sz="4900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Портрет</a:t>
            </a:r>
            <a:r>
              <a:rPr lang="ru-RU" dirty="0"/>
              <a:t> – это изображение человека в скульптуре, живописи и графике.</a:t>
            </a:r>
            <a:br>
              <a:rPr lang="ru-RU" dirty="0"/>
            </a:br>
            <a:r>
              <a:rPr lang="ru-RU" dirty="0"/>
              <a:t>Портреты, написанные художниками, доносят до нас образы людей прошедших эпох.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777" y="1311248"/>
            <a:ext cx="3106535" cy="46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6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015" y="2871661"/>
            <a:ext cx="7165570" cy="1036577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/>
              <a:t>Пейзаж</a:t>
            </a:r>
            <a:r>
              <a:rPr lang="ru-RU" dirty="0"/>
              <a:t/>
            </a:r>
            <a:br>
              <a:rPr lang="ru-RU" dirty="0"/>
            </a:br>
            <a:r>
              <a:rPr lang="ru-RU" sz="3100" dirty="0" err="1"/>
              <a:t>Пейзаж</a:t>
            </a:r>
            <a:r>
              <a:rPr lang="ru-RU" sz="3100" dirty="0"/>
              <a:t> – картина, в которой природа стала её главным содержанием.</a:t>
            </a:r>
            <a:br>
              <a:rPr lang="ru-RU" sz="3100" dirty="0"/>
            </a:br>
            <a:r>
              <a:rPr lang="ru-RU" sz="3100" dirty="0"/>
              <a:t>Термин «пейзаж» (</a:t>
            </a:r>
            <a:r>
              <a:rPr lang="ru-RU" sz="3100" dirty="0" err="1"/>
              <a:t>paysage</a:t>
            </a:r>
            <a:r>
              <a:rPr lang="ru-RU" sz="3100" dirty="0"/>
              <a:t>) пришел из французского языка, что в переводе означает «природа». Как самостоятельный жанр пейзаж возник в Голландии.</a:t>
            </a:r>
            <a:br>
              <a:rPr lang="ru-RU" sz="3100" dirty="0"/>
            </a:br>
            <a:r>
              <a:rPr lang="ru-RU" sz="3100" dirty="0"/>
              <a:t>Пейзажная живопись разнообразна. Есть пейзажи, точно передающие те или иные уголки природы, в других тонко передано состояние. Еще есть фантастические пейзажи.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585" y="866820"/>
            <a:ext cx="4020922" cy="504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1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659" y="2787277"/>
            <a:ext cx="7644937" cy="137160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/>
              <a:t>Натюрморт</a:t>
            </a:r>
            <a:br>
              <a:rPr lang="ru-RU" sz="4900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Термин «натюрморт» произошел от французского слова, буквально означающего «мертвая природа».</a:t>
            </a:r>
            <a:br>
              <a:rPr lang="ru-RU" sz="3600" dirty="0"/>
            </a:br>
            <a:r>
              <a:rPr lang="ru-RU" sz="3600" dirty="0"/>
              <a:t>Это картины, героями которых являются различные предметы обихода, фрукты, цветы или снедь (рыба, дичь и так далее).</a:t>
            </a:r>
            <a:br>
              <a:rPr lang="ru-RU" sz="3600" dirty="0"/>
            </a:br>
            <a:r>
              <a:rPr lang="ru-RU" sz="3600" dirty="0"/>
              <a:t>Натюрморты рассказывают нам не только о вещах, но и об их владельцах, об их жизни, быте и привычках.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596" y="1455420"/>
            <a:ext cx="3575858" cy="449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9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182" y="2055757"/>
            <a:ext cx="10058400" cy="1371600"/>
          </a:xfrm>
        </p:spPr>
        <p:txBody>
          <a:bodyPr>
            <a:noAutofit/>
          </a:bodyPr>
          <a:lstStyle/>
          <a:p>
            <a:r>
              <a:rPr lang="ru-RU" sz="4000" b="1" dirty="0"/>
              <a:t>Виды изобразительного искусства</a:t>
            </a:r>
            <a:r>
              <a:rPr lang="ru-RU" sz="4000" b="1" dirty="0" smtClean="0"/>
              <a:t>:</a:t>
            </a:r>
            <a:br>
              <a:rPr lang="ru-RU" sz="4000" b="1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-Архитектура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-Живопись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-Графика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-Скульптура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-Декоративно-прикладное </a:t>
            </a:r>
            <a:r>
              <a:rPr lang="ru-RU" sz="4000" dirty="0"/>
              <a:t>искусство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9978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418" y="2637649"/>
            <a:ext cx="5782887" cy="1371600"/>
          </a:xfrm>
        </p:spPr>
        <p:txBody>
          <a:bodyPr>
            <a:normAutofit fontScale="90000"/>
          </a:bodyPr>
          <a:lstStyle/>
          <a:p>
            <a:r>
              <a:rPr lang="ru-RU" sz="4900" b="1" dirty="0"/>
              <a:t>Бытовой </a:t>
            </a:r>
            <a:r>
              <a:rPr lang="ru-RU" sz="4900" b="1" dirty="0" smtClean="0"/>
              <a:t>жанр</a:t>
            </a:r>
            <a:br>
              <a:rPr lang="ru-RU" sz="4900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Бытовой жанр – это картины, на которых отражены эпизоды из повседневной жизни людей.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802" y="566200"/>
            <a:ext cx="4503507" cy="55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9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030" y="2471395"/>
            <a:ext cx="5949141" cy="137160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/>
              <a:t>Марина</a:t>
            </a:r>
            <a:br>
              <a:rPr lang="ru-RU" sz="4900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400" dirty="0" err="1"/>
              <a:t>Марина</a:t>
            </a:r>
            <a:r>
              <a:rPr lang="ru-RU" sz="4400" dirty="0"/>
              <a:t> – это произведения искусства, на которых изображено море.</a:t>
            </a:r>
            <a:br>
              <a:rPr lang="ru-RU" sz="4400" dirty="0"/>
            </a:br>
            <a:r>
              <a:rPr lang="ru-RU" sz="4400" dirty="0"/>
              <a:t>Художник, который пишет море, называется маринистом.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677" y="1263533"/>
            <a:ext cx="5250873" cy="45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262" y="709094"/>
            <a:ext cx="11540836" cy="1371600"/>
          </a:xfrm>
        </p:spPr>
        <p:txBody>
          <a:bodyPr>
            <a:normAutofit fontScale="90000"/>
          </a:bodyPr>
          <a:lstStyle/>
          <a:p>
            <a:r>
              <a:rPr lang="ru-RU" sz="4900" b="1" dirty="0"/>
              <a:t>Анималистический </a:t>
            </a:r>
            <a:r>
              <a:rPr lang="ru-RU" sz="4900" b="1" dirty="0" smtClean="0"/>
              <a:t>жанр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000" dirty="0"/>
              <a:t>Анималистический жанр – это произведения искусства, на которых изображены животные.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1" y="2325920"/>
            <a:ext cx="5845889" cy="41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419" y="2015142"/>
            <a:ext cx="6560820" cy="137160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/>
              <a:t>Интерьер</a:t>
            </a:r>
            <a:br>
              <a:rPr lang="ru-RU" sz="4900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Изображение внутреннего убранства архитектурного сооружения.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860" y="365759"/>
            <a:ext cx="4531475" cy="604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794" y="1540368"/>
            <a:ext cx="10058400" cy="1371600"/>
          </a:xfrm>
        </p:spPr>
        <p:txBody>
          <a:bodyPr>
            <a:noAutofit/>
          </a:bodyPr>
          <a:lstStyle/>
          <a:p>
            <a:r>
              <a:rPr lang="ru-RU" sz="4400" b="1" dirty="0" smtClean="0"/>
              <a:t>Архитектура</a:t>
            </a:r>
            <a:br>
              <a:rPr lang="ru-RU" sz="4400" b="1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3200" dirty="0" err="1"/>
              <a:t>Архитекту́ра</a:t>
            </a:r>
            <a:r>
              <a:rPr lang="ru-RU" sz="3200" dirty="0"/>
              <a:t>, или </a:t>
            </a:r>
            <a:r>
              <a:rPr lang="ru-RU" sz="3200" dirty="0" err="1" smtClean="0"/>
              <a:t>зо́дчество</a:t>
            </a:r>
            <a:r>
              <a:rPr lang="ru-RU" sz="3200" dirty="0" smtClean="0"/>
              <a:t> </a:t>
            </a:r>
            <a:r>
              <a:rPr lang="ru-RU" sz="3200" dirty="0"/>
              <a:t>— искусство и наука строить, проектировать здания и сооружения (включая их комплексы</a:t>
            </a:r>
            <a:r>
              <a:rPr lang="ru-RU" sz="3200" dirty="0" smtClean="0"/>
              <a:t>), </a:t>
            </a:r>
            <a:r>
              <a:rPr lang="ru-RU" sz="3200" dirty="0"/>
              <a:t>а также сама совокупность зданий и сооружений, создающих пространственную среду для жизни и деятельности </a:t>
            </a:r>
            <a:r>
              <a:rPr lang="ru-RU" sz="3200" dirty="0" smtClean="0"/>
              <a:t>человека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5" b="89895" l="4974" r="95344">
                        <a14:foregroundMark x1="27302" y1="52211" x2="27302" y2="52211"/>
                        <a14:foregroundMark x1="15344" y1="57684" x2="15344" y2="57684"/>
                        <a14:foregroundMark x1="21799" y1="68211" x2="21799" y2="68211"/>
                        <a14:foregroundMark x1="47090" y1="67158" x2="47090" y2="67158"/>
                        <a14:foregroundMark x1="41164" y1="85895" x2="41164" y2="85895"/>
                        <a14:foregroundMark x1="4974" y1="76000" x2="4974" y2="76000"/>
                        <a14:foregroundMark x1="85926" y1="51368" x2="85926" y2="51368"/>
                        <a14:foregroundMark x1="41164" y1="62316" x2="41164" y2="62316"/>
                        <a14:foregroundMark x1="37354" y1="32000" x2="37354" y2="32000"/>
                        <a14:foregroundMark x1="86243" y1="42526" x2="86243" y2="42526"/>
                        <a14:foregroundMark x1="82011" y1="49895" x2="82011" y2="49895"/>
                        <a14:foregroundMark x1="95344" y1="60211" x2="95344" y2="60211"/>
                        <a14:foregroundMark x1="91852" y1="75368" x2="91852" y2="75368"/>
                        <a14:backgroundMark x1="16825" y1="23789" x2="16825" y2="23789"/>
                        <a14:backgroundMark x1="81693" y1="16421" x2="81693" y2="16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7686" y="3643488"/>
            <a:ext cx="5848406" cy="293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2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3178" y="143830"/>
            <a:ext cx="10058400" cy="1371600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Архитектура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600" l="822" r="96986">
                        <a14:foregroundMark x1="16164" y1="58600" x2="16164" y2="58600"/>
                        <a14:foregroundMark x1="21096" y1="54400" x2="21096" y2="54400"/>
                        <a14:foregroundMark x1="28219" y1="83000" x2="28219" y2="83000"/>
                        <a14:foregroundMark x1="5753" y1="67400" x2="5753" y2="67400"/>
                        <a14:foregroundMark x1="18630" y1="81600" x2="18630" y2="81600"/>
                        <a14:foregroundMark x1="63562" y1="79200" x2="63562" y2="79200"/>
                        <a14:foregroundMark x1="44384" y1="82800" x2="44384" y2="82800"/>
                        <a14:foregroundMark x1="27123" y1="94200" x2="27123" y2="94200"/>
                        <a14:foregroundMark x1="74521" y1="96600" x2="74521" y2="96600"/>
                        <a14:foregroundMark x1="94247" y1="86200" x2="94247" y2="86200"/>
                        <a14:foregroundMark x1="822" y1="61800" x2="822" y2="61800"/>
                        <a14:foregroundMark x1="97534" y1="69800" x2="97534" y2="69800"/>
                        <a14:foregroundMark x1="39178" y1="6600" x2="39178" y2="6600"/>
                        <a14:foregroundMark x1="37808" y1="9800" x2="37808" y2="9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825" y="1368277"/>
            <a:ext cx="3788786" cy="5190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0" b="99683" l="3125" r="98633">
                        <a14:foregroundMark x1="7422" y1="44127" x2="7422" y2="44127"/>
                        <a14:foregroundMark x1="12891" y1="76190" x2="12891" y2="76190"/>
                        <a14:foregroundMark x1="3320" y1="73016" x2="3320" y2="73016"/>
                        <a14:foregroundMark x1="25586" y1="95873" x2="25586" y2="95873"/>
                        <a14:foregroundMark x1="85352" y1="89206" x2="85352" y2="89206"/>
                        <a14:foregroundMark x1="95117" y1="71429" x2="95117" y2="71429"/>
                        <a14:foregroundMark x1="78125" y1="82540" x2="78125" y2="82540"/>
                        <a14:foregroundMark x1="80078" y1="94286" x2="80078" y2="94286"/>
                        <a14:foregroundMark x1="93164" y1="86984" x2="93164" y2="86984"/>
                        <a14:foregroundMark x1="98633" y1="94921" x2="98633" y2="94921"/>
                        <a14:foregroundMark x1="44922" y1="90794" x2="44922" y2="90794"/>
                        <a14:backgroundMark x1="26953" y1="4127" x2="26953" y2="4127"/>
                        <a14:backgroundMark x1="41406" y1="30476" x2="41406" y2="30476"/>
                        <a14:backgroundMark x1="78320" y1="27937" x2="78320" y2="2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6611" y="1583032"/>
            <a:ext cx="7880465" cy="497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2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6429" y="2022507"/>
            <a:ext cx="10058400" cy="1371600"/>
          </a:xfrm>
        </p:spPr>
        <p:txBody>
          <a:bodyPr>
            <a:noAutofit/>
          </a:bodyPr>
          <a:lstStyle/>
          <a:p>
            <a:r>
              <a:rPr lang="ru-RU" sz="4400" b="1" dirty="0"/>
              <a:t>Живопись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err="1" smtClean="0"/>
              <a:t>Живопись</a:t>
            </a:r>
            <a:r>
              <a:rPr lang="ru-RU" sz="3600" dirty="0" smtClean="0"/>
              <a:t> </a:t>
            </a:r>
            <a:r>
              <a:rPr lang="ru-RU" sz="3600" dirty="0"/>
              <a:t>– это вид изобразительного искусства, произведения которого создаются с помощью красок (темпера, масляные краски, акрил, </a:t>
            </a:r>
            <a:r>
              <a:rPr lang="ru-RU" sz="3600" dirty="0" smtClean="0"/>
              <a:t>гуашь</a:t>
            </a:r>
            <a:r>
              <a:rPr lang="ru-RU" sz="3600" dirty="0"/>
              <a:t>)</a:t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8" y="4214334"/>
            <a:ext cx="4997810" cy="2362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615" y="4206758"/>
            <a:ext cx="3158836" cy="23698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568" y="4226829"/>
            <a:ext cx="3531047" cy="23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0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062" y="268778"/>
            <a:ext cx="10058400" cy="1371600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Живопись</a:t>
            </a: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3" y="1872198"/>
            <a:ext cx="4677424" cy="2717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95" y="4821555"/>
            <a:ext cx="2847975" cy="1609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681" y="4821554"/>
            <a:ext cx="1846339" cy="1609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003" y="1878358"/>
            <a:ext cx="6057942" cy="45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291" y="2404892"/>
            <a:ext cx="8708968" cy="1371600"/>
          </a:xfrm>
        </p:spPr>
        <p:txBody>
          <a:bodyPr>
            <a:noAutofit/>
          </a:bodyPr>
          <a:lstStyle/>
          <a:p>
            <a:r>
              <a:rPr lang="ru-RU" sz="4400" b="1" dirty="0" smtClean="0"/>
              <a:t>Графика</a:t>
            </a:r>
            <a:br>
              <a:rPr lang="ru-RU" sz="4400" b="1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err="1" smtClean="0"/>
              <a:t>Гра́фика</a:t>
            </a:r>
            <a:r>
              <a:rPr lang="ru-RU" sz="3200" dirty="0" smtClean="0"/>
              <a:t> </a:t>
            </a:r>
            <a:r>
              <a:rPr lang="ru-RU" sz="3200" dirty="0"/>
              <a:t>(др.-греч. </a:t>
            </a:r>
            <a:r>
              <a:rPr lang="ru-RU" sz="3200" dirty="0" err="1"/>
              <a:t>γρᾰφικός</a:t>
            </a:r>
            <a:r>
              <a:rPr lang="ru-RU" sz="3200" dirty="0"/>
              <a:t> «письменный» от </a:t>
            </a:r>
            <a:r>
              <a:rPr lang="ru-RU" sz="3200" dirty="0" err="1"/>
              <a:t>γράφω</a:t>
            </a:r>
            <a:r>
              <a:rPr lang="ru-RU" sz="3200" dirty="0"/>
              <a:t> «записывать, писать») — вид изобразительного искусства, в котором в качестве основных изобразительных средств, называемых графическими, используются свойства изобразительной поверхности (чаще белого листа бумаги) и тональные отношения линий, штрихов и пятен.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7" b="100000" l="0" r="100000">
                        <a14:foregroundMark x1="34559" y1="31167" x2="34559" y2="31167"/>
                        <a14:foregroundMark x1="55860" y1="24000" x2="55860" y2="24000"/>
                        <a14:foregroundMark x1="24808" y1="35250" x2="24808" y2="35250"/>
                        <a14:foregroundMark x1="69889" y1="15500" x2="69889" y2="15500"/>
                        <a14:foregroundMark x1="62532" y1="17917" x2="62532" y2="17917"/>
                        <a14:foregroundMark x1="54491" y1="17917" x2="54491" y2="17917"/>
                        <a14:foregroundMark x1="77588" y1="17583" x2="77588" y2="17583"/>
                        <a14:foregroundMark x1="89136" y1="18917" x2="89136" y2="18917"/>
                        <a14:foregroundMark x1="25150" y1="45500" x2="25150" y2="45500"/>
                        <a14:foregroundMark x1="21985" y1="41417" x2="21985" y2="41417"/>
                        <a14:foregroundMark x1="18477" y1="37667" x2="18477" y2="37667"/>
                        <a14:foregroundMark x1="24465" y1="18583" x2="24465" y2="18583"/>
                        <a14:foregroundMark x1="32079" y1="21667" x2="32079" y2="21667"/>
                        <a14:foregroundMark x1="39093" y1="24000" x2="39093" y2="24000"/>
                        <a14:foregroundMark x1="39093" y1="24000" x2="39093" y2="24000"/>
                        <a14:backgroundMark x1="12917" y1="14833" x2="12917" y2="14833"/>
                        <a14:backgroundMark x1="5902" y1="29167" x2="5902" y2="29167"/>
                        <a14:backgroundMark x1="11463" y1="53667" x2="11463" y2="53667"/>
                        <a14:backgroundMark x1="19846" y1="51583" x2="19846" y2="51583"/>
                        <a14:backgroundMark x1="42601" y1="50250" x2="42601" y2="50250"/>
                        <a14:backgroundMark x1="45766" y1="9000" x2="45766" y2="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3149" y="3805153"/>
            <a:ext cx="2690553" cy="276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93212"/>
            <a:ext cx="10058400" cy="1371600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Графика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537" y="1446415"/>
            <a:ext cx="6745797" cy="51522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02" y="3623481"/>
            <a:ext cx="4935335" cy="297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665" y="2604397"/>
            <a:ext cx="11335790" cy="137160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Скульптура</a:t>
            </a:r>
            <a:br>
              <a:rPr lang="ru-RU" sz="4000" b="1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400" dirty="0"/>
              <a:t>Термин произошел от латинского «</a:t>
            </a:r>
            <a:r>
              <a:rPr lang="ru-RU" sz="2400" dirty="0" err="1"/>
              <a:t>sculpere</a:t>
            </a:r>
            <a:r>
              <a:rPr lang="ru-RU" sz="2400" dirty="0"/>
              <a:t>» - вырезать, высекать.</a:t>
            </a:r>
            <a:br>
              <a:rPr lang="ru-RU" sz="2400" dirty="0"/>
            </a:br>
            <a:r>
              <a:rPr lang="ru-RU" sz="2400" dirty="0"/>
              <a:t>В отличие от живописи и графики, в скульптуре присутствует объем.</a:t>
            </a:r>
            <a:br>
              <a:rPr lang="ru-RU" sz="2400" dirty="0"/>
            </a:br>
            <a:r>
              <a:rPr lang="ru-RU" sz="2400" dirty="0"/>
              <a:t>Скульптура – это объемное изображение.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Материалы: кость, камень, дерево, глина, металл, воск…</a:t>
            </a:r>
            <a:br>
              <a:rPr lang="ru-RU" sz="2400" dirty="0"/>
            </a:br>
            <a:r>
              <a:rPr lang="ru-RU" sz="2400" dirty="0"/>
              <a:t>Скульптура – один из самых древних видов искусства.</a:t>
            </a:r>
            <a:br>
              <a:rPr lang="ru-RU" sz="2400" dirty="0"/>
            </a:br>
            <a:r>
              <a:rPr lang="ru-RU" sz="2400" dirty="0"/>
              <a:t>Первые скульптурные произведения являлись идолами, оберегами, изображали древних богов.</a:t>
            </a:r>
            <a:br>
              <a:rPr lang="ru-RU" sz="2400" dirty="0"/>
            </a:br>
            <a:r>
              <a:rPr lang="ru-RU" sz="2400" dirty="0"/>
              <a:t>Различаются круглая скульптура (осматриваемая с разных сторон) и рельеф (высокий, средний, низкий, контррельеф).</a:t>
            </a:r>
            <a:br>
              <a:rPr lang="ru-RU" sz="2400" dirty="0"/>
            </a:br>
            <a:r>
              <a:rPr lang="ru-RU" sz="2400" dirty="0"/>
              <a:t>Скульптура делится на виды: станковую и монументальную (памятники, монументы) и </a:t>
            </a:r>
            <a:r>
              <a:rPr lang="ru-RU" sz="2400" dirty="0" err="1"/>
              <a:t>монутентально</a:t>
            </a:r>
            <a:r>
              <a:rPr lang="ru-RU" sz="2400" dirty="0"/>
              <a:t>-декоративную (архитектурное убранство).</a:t>
            </a:r>
          </a:p>
        </p:txBody>
      </p:sp>
    </p:spTree>
    <p:extLst>
      <p:ext uri="{BB962C8B-B14F-4D97-AF65-F5344CB8AC3E}">
        <p14:creationId xmlns:p14="http://schemas.microsoft.com/office/powerpoint/2010/main" val="19420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61</TotalTime>
  <Words>42</Words>
  <Application>Microsoft Office PowerPoint</Application>
  <PresentationFormat>Широкоэкранный</PresentationFormat>
  <Paragraphs>24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Century Gothic</vt:lpstr>
      <vt:lpstr>Garamond</vt:lpstr>
      <vt:lpstr>Савон</vt:lpstr>
      <vt:lpstr>ВИДЫ И ЖАНРЫ ИЗОБРАЗИТЕЛЬНОГО ИСКУССТВА </vt:lpstr>
      <vt:lpstr>Виды изобразительного искусства:  -Архитектура -Живопись -Графика -Скульптура -Декоративно-прикладное искусство</vt:lpstr>
      <vt:lpstr>Архитектура  Архитекту́ра, или зо́дчество — искусство и наука строить, проектировать здания и сооружения (включая их комплексы), а также сама совокупность зданий и сооружений, создающих пространственную среду для жизни и деятельности человека.</vt:lpstr>
      <vt:lpstr>Архитектура</vt:lpstr>
      <vt:lpstr>Живопись  Живопись – это вид изобразительного искусства, произведения которого создаются с помощью красок (темпера, масляные краски, акрил, гуашь) </vt:lpstr>
      <vt:lpstr>Живопись</vt:lpstr>
      <vt:lpstr>Графика  Гра́фика (др.-греч. γρᾰφικός «письменный» от γράφω «записывать, писать») — вид изобразительного искусства, в котором в качестве основных изобразительных средств, называемых графическими, используются свойства изобразительной поверхности (чаще белого листа бумаги) и тональные отношения линий, штрихов и пятен.</vt:lpstr>
      <vt:lpstr>Графика</vt:lpstr>
      <vt:lpstr>Скульптура  Термин произошел от латинского «sculpere» - вырезать, высекать. В отличие от живописи и графики, в скульптуре присутствует объем. Скульптура – это объемное изображение.  Материалы: кость, камень, дерево, глина, металл, воск… Скульптура – один из самых древних видов искусства. Первые скульптурные произведения являлись идолами, оберегами, изображали древних богов. Различаются круглая скульптура (осматриваемая с разных сторон) и рельеф (высокий, средний, низкий, контррельеф). Скульптура делится на виды: станковую и монументальную (памятники, монументы) и монутентально-декоративную (архитектурное убранство).</vt:lpstr>
      <vt:lpstr>Скульптура</vt:lpstr>
      <vt:lpstr>Декоративно-прикладное искусство  В каждом доме живут и служат нам различные предметы. И если их коснулась рука художника, ювелира или народного умельца, то они становятся произведением декоративно – прикладного искусства. Термин появился в 18 в. от французского слова «декор» - украшение везде. Прикладное означает то, к чему приложено умение, искусств</vt:lpstr>
      <vt:lpstr>Декоративно-прикладное искусство</vt:lpstr>
      <vt:lpstr>ЖАНРЫ Термин «жанр» произошел от французского – вид, род. Первые самостоятельные жанры появились в Нидерландах в 16 веке.  -Исторический -Мифологический, религиозный -Батальный -Портрет -Пейзаж -Натюрморт -Бытовой -Марина -Анималистический -Интерьер</vt:lpstr>
      <vt:lpstr>Исторический жанр  Исторический жанр – это произведения искусства, в которых отражены реальные  исторические персонажи или события.</vt:lpstr>
      <vt:lpstr>Мифологический жанр  Мифологический жанр – это произведения искусства, в которых отражены мифологические сюжеты.</vt:lpstr>
      <vt:lpstr>Батальный жанр  Батальный жанр – это произведения искусства, в которых отражены военные эпизоды.</vt:lpstr>
      <vt:lpstr>Портрет  Портрет – это изображение человека в скульптуре, живописи и графике. Портреты, написанные художниками, доносят до нас образы людей прошедших эпох.</vt:lpstr>
      <vt:lpstr>Пейзаж Пейзаж – картина, в которой природа стала её главным содержанием. Термин «пейзаж» (paysage) пришел из французского языка, что в переводе означает «природа». Как самостоятельный жанр пейзаж возник в Голландии. Пейзажная живопись разнообразна. Есть пейзажи, точно передающие те или иные уголки природы, в других тонко передано состояние. Еще есть фантастические пейзажи.</vt:lpstr>
      <vt:lpstr>Натюрморт  Термин «натюрморт» произошел от французского слова, буквально означающего «мертвая природа». Это картины, героями которых являются различные предметы обихода, фрукты, цветы или снедь (рыба, дичь и так далее). Натюрморты рассказывают нам не только о вещах, но и об их владельцах, об их жизни, быте и привычках.</vt:lpstr>
      <vt:lpstr>Бытовой жанр  Бытовой жанр – это картины, на которых отражены эпизоды из повседневной жизни людей.</vt:lpstr>
      <vt:lpstr>Марина  Марина – это произведения искусства, на которых изображено море. Художник, который пишет море, называется маринистом.</vt:lpstr>
      <vt:lpstr>Анималистический жанр Анималистический жанр – это произведения искусства, на которых изображены животные.</vt:lpstr>
      <vt:lpstr>Интерьер  Изображение внутреннего убранства архитектурного сооружения.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И ЖАНРЫ ИЗОБРАЗИТЕЛЬНОГО ИСКУССТВА</dc:title>
  <dc:creator>Алина Тимофеева</dc:creator>
  <cp:lastModifiedBy>Алина Тимофеева</cp:lastModifiedBy>
  <cp:revision>11</cp:revision>
  <dcterms:created xsi:type="dcterms:W3CDTF">2021-12-02T19:01:39Z</dcterms:created>
  <dcterms:modified xsi:type="dcterms:W3CDTF">2021-12-02T20:03:03Z</dcterms:modified>
</cp:coreProperties>
</file>