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11C9B-AD2D-48B5-953B-09073934B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276838"/>
            <a:ext cx="8791575" cy="3766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4EBD08-09B9-4742-A8F0-1EFD1CA94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4446165"/>
            <a:ext cx="8791575" cy="174491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City and the problem of transport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E1A6C-7B94-4D34-BA79-CB5B4A127A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4" y="276838"/>
            <a:ext cx="4648200" cy="386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230BB0-DA9A-4382-B570-5C93B90CA2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3" y="276838"/>
            <a:ext cx="4143375" cy="203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7D325C-F35D-4642-9213-C76EFDF88E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1" y="2167947"/>
            <a:ext cx="4143375" cy="1972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7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6376A-9960-4198-9030-B7ED8D97A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178" y="226504"/>
            <a:ext cx="9736821" cy="17365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charset="0"/>
              </a:rPr>
              <a:t>The main aim for us today is to solve the problems of transportation in our city</a:t>
            </a:r>
            <a:r>
              <a:rPr lang="ru-RU" sz="2800" b="1" dirty="0">
                <a:latin typeface="Arial" charset="0"/>
              </a:rPr>
              <a:t>: </a:t>
            </a:r>
            <a:r>
              <a:rPr lang="en-US" sz="2800" b="1" dirty="0">
                <a:latin typeface="Arial" charset="0"/>
              </a:rPr>
              <a:t>traffic jams &amp;  exhaust emissions</a:t>
            </a:r>
            <a:br>
              <a:rPr lang="en-US" sz="2800" b="1" dirty="0">
                <a:latin typeface="Arial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EDC5A2-0BBE-4E88-A05D-DE40BF213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32" y="1694575"/>
            <a:ext cx="9854267" cy="4496499"/>
          </a:xfrm>
        </p:spPr>
        <p:txBody>
          <a:bodyPr/>
          <a:lstStyle/>
          <a:p>
            <a:pPr algn="just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To solve this problem we should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342900" indent="-342900" algn="just" eaLnBrk="0" hangingPunct="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revise the words related to the topic of the lesson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;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just" eaLnBrk="0" hangingPunct="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read the texts for specific information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;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just" eaLnBrk="0" hangingPunct="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have a talk about different kinds of transport; 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just" eaLnBrk="0" hangingPunct="0">
              <a:buFontTx/>
              <a:buChar char="-"/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decide what we should do to reduce traffic in our town.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1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AB19B-3070-47E7-BD9B-F7CCAA329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404" y="134224"/>
            <a:ext cx="9451595" cy="1465976"/>
          </a:xfrm>
        </p:spPr>
        <p:txBody>
          <a:bodyPr>
            <a:noAutofit/>
          </a:bodyPr>
          <a:lstStyle/>
          <a:p>
            <a:pPr algn="ctr"/>
            <a:r>
              <a:rPr lang="en-US" altLang="ru-RU" sz="3200" b="1" dirty="0"/>
              <a:t>What kinds of transportation are used by people?</a:t>
            </a:r>
            <a:br>
              <a:rPr lang="en-US" altLang="ru-RU" sz="3200" b="1" dirty="0"/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3622AE-BEBC-44ED-8CCC-B76B4CB9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194" y="1182847"/>
            <a:ext cx="7482981" cy="49075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0" descr="Le Transport">
            <a:extLst>
              <a:ext uri="{FF2B5EF4-FFF2-40B4-BE49-F238E27FC236}">
                <a16:creationId xmlns:a16="http://schemas.microsoft.com/office/drawing/2014/main" id="{9502DF9C-5504-4EAE-914B-D4203818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95" y="1182847"/>
            <a:ext cx="7482980" cy="490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65160F-73F2-4295-8A72-BD598F15800B}"/>
              </a:ext>
            </a:extLst>
          </p:cNvPr>
          <p:cNvSpPr/>
          <p:nvPr/>
        </p:nvSpPr>
        <p:spPr>
          <a:xfrm>
            <a:off x="3003258" y="1600200"/>
            <a:ext cx="2332139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transportation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6CE497-D775-4A63-A4B6-5DAB746FCC2F}"/>
              </a:ext>
            </a:extLst>
          </p:cNvPr>
          <p:cNvSpPr/>
          <p:nvPr/>
        </p:nvSpPr>
        <p:spPr>
          <a:xfrm>
            <a:off x="7373923" y="3242122"/>
            <a:ext cx="2323750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transportation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AFFD59-9CD6-4D39-81D3-FB73F3D69A56}"/>
              </a:ext>
            </a:extLst>
          </p:cNvPr>
          <p:cNvSpPr/>
          <p:nvPr/>
        </p:nvSpPr>
        <p:spPr>
          <a:xfrm>
            <a:off x="2418825" y="3244334"/>
            <a:ext cx="2169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transportation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8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8FBDE3-499C-41ED-9DC4-6EB6F5FAFB87}"/>
              </a:ext>
            </a:extLst>
          </p:cNvPr>
          <p:cNvSpPr/>
          <p:nvPr/>
        </p:nvSpPr>
        <p:spPr>
          <a:xfrm>
            <a:off x="1644242" y="385893"/>
            <a:ext cx="93285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en-US" altLang="ru-RU" sz="3200" dirty="0"/>
              <a:t>Are roads in your town crowded</a:t>
            </a:r>
            <a:r>
              <a:rPr lang="ru-RU" altLang="ru-RU" sz="3200" dirty="0"/>
              <a:t>? </a:t>
            </a:r>
            <a:r>
              <a:rPr lang="en-US" altLang="ru-RU" sz="3200" dirty="0"/>
              <a:t>When?</a:t>
            </a:r>
          </a:p>
          <a:p>
            <a:pPr>
              <a:buFontTx/>
              <a:buAutoNum type="arabicPeriod"/>
            </a:pPr>
            <a:endParaRPr lang="en-US" altLang="ru-RU" sz="3200" dirty="0"/>
          </a:p>
          <a:p>
            <a:pPr>
              <a:buFontTx/>
              <a:buAutoNum type="arabicPeriod"/>
            </a:pPr>
            <a:r>
              <a:rPr lang="en-US" altLang="ru-RU" sz="3200" dirty="0"/>
              <a:t>What public transport is there in your town? When does it run? </a:t>
            </a:r>
          </a:p>
          <a:p>
            <a:pPr>
              <a:buFontTx/>
              <a:buAutoNum type="arabicPeriod"/>
            </a:pPr>
            <a:endParaRPr lang="en-US" altLang="ru-RU" sz="3200" dirty="0"/>
          </a:p>
          <a:p>
            <a:pPr>
              <a:buFontTx/>
              <a:buAutoNum type="arabicPeriod"/>
            </a:pPr>
            <a:r>
              <a:rPr lang="en-US" altLang="ru-RU" sz="3200" dirty="0"/>
              <a:t>Are you rely on busses? Would you like to have the Underground? Why?</a:t>
            </a:r>
          </a:p>
          <a:p>
            <a:pPr>
              <a:buFontTx/>
              <a:buAutoNum type="arabicPeriod"/>
            </a:pPr>
            <a:endParaRPr lang="en-US" altLang="ru-RU" sz="3200" dirty="0"/>
          </a:p>
          <a:p>
            <a:pPr>
              <a:buFontTx/>
              <a:buAutoNum type="arabicPeriod"/>
            </a:pPr>
            <a:r>
              <a:rPr lang="en-US" altLang="ru-RU" sz="3200" dirty="0"/>
              <a:t>Which means of public transport do you and your family members use? How do you find it</a:t>
            </a:r>
            <a:r>
              <a:rPr lang="ru-RU" altLang="ru-RU" sz="3200" dirty="0"/>
              <a:t>:</a:t>
            </a:r>
            <a:r>
              <a:rPr lang="en-US" altLang="ru-RU" sz="3200" dirty="0"/>
              <a:t> cheap, expensive, crowded, efficient, etc.?</a:t>
            </a:r>
          </a:p>
        </p:txBody>
      </p:sp>
    </p:spTree>
    <p:extLst>
      <p:ext uri="{BB962C8B-B14F-4D97-AF65-F5344CB8AC3E}">
        <p14:creationId xmlns:p14="http://schemas.microsoft.com/office/powerpoint/2010/main" val="321392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8F860-68E6-47C4-B770-37B5CD5DE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286" y="419450"/>
            <a:ext cx="5940425" cy="43874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56D3F2-AACD-4EC7-A95E-63A6FEE9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217952"/>
            <a:ext cx="8791575" cy="113251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Green transport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Picture 12" descr="Ключевые слова зеленый автомобиль зарядное устройство автомобиля подключите вектора">
            <a:extLst>
              <a:ext uri="{FF2B5EF4-FFF2-40B4-BE49-F238E27FC236}">
                <a16:creationId xmlns:a16="http://schemas.microsoft.com/office/drawing/2014/main" id="{374821DD-52DD-4FE0-9222-90D5629363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87" y="439882"/>
            <a:ext cx="5940425" cy="434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58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39FC9-9015-4821-A57D-AA08C841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6" y="268448"/>
            <a:ext cx="10116570" cy="3770152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TUK-TUKS</a:t>
            </a:r>
            <a:b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BE0C3-9880-4078-9BBF-1611C5B1A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207348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Which of the features belong to each type of transport?</a:t>
            </a:r>
          </a:p>
          <a:p>
            <a:endParaRPr lang="en-US" dirty="0"/>
          </a:p>
          <a:p>
            <a:r>
              <a:rPr lang="en-US" sz="2800" dirty="0"/>
              <a:t>Wheels, a windscreen, windscreen wipers, seats, pedals, </a:t>
            </a:r>
            <a:r>
              <a:rPr lang="en-US" sz="2800" dirty="0" err="1"/>
              <a:t>handlebars,a</a:t>
            </a:r>
            <a:r>
              <a:rPr lang="en-US" sz="2800" dirty="0"/>
              <a:t> basket, headlights, a steering wheel</a:t>
            </a:r>
          </a:p>
          <a:p>
            <a:endParaRPr lang="ru-RU" dirty="0"/>
          </a:p>
        </p:txBody>
      </p:sp>
      <p:pic>
        <p:nvPicPr>
          <p:cNvPr id="4" name="Picture 2" descr="Местный транспорт по миру: трехколесные чудеса">
            <a:extLst>
              <a:ext uri="{FF2B5EF4-FFF2-40B4-BE49-F238E27FC236}">
                <a16:creationId xmlns:a16="http://schemas.microsoft.com/office/drawing/2014/main" id="{2A5CE751-75A4-4396-B158-812A9581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0" y="609600"/>
            <a:ext cx="317341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Автомобиль не роскошь? :: NoNaMe">
            <a:extLst>
              <a:ext uri="{FF2B5EF4-FFF2-40B4-BE49-F238E27FC236}">
                <a16:creationId xmlns:a16="http://schemas.microsoft.com/office/drawing/2014/main" id="{5431F498-99D5-4672-A3B9-9C6A2EA5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45" y="1447800"/>
            <a:ext cx="32781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Публикации :: &quot;Мой район&quot;, Москва">
            <a:extLst>
              <a:ext uri="{FF2B5EF4-FFF2-40B4-BE49-F238E27FC236}">
                <a16:creationId xmlns:a16="http://schemas.microsoft.com/office/drawing/2014/main" id="{1154120E-302A-4298-BFE7-9758C140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56" y="450057"/>
            <a:ext cx="338557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B70998-F76A-4F71-B119-A3D0049465C8}"/>
              </a:ext>
            </a:extLst>
          </p:cNvPr>
          <p:cNvSpPr/>
          <p:nvPr/>
        </p:nvSpPr>
        <p:spPr>
          <a:xfrm>
            <a:off x="1812022" y="268448"/>
            <a:ext cx="6769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HOME TASK</a:t>
            </a:r>
            <a:r>
              <a:rPr lang="ru-RU" sz="5400" dirty="0"/>
              <a:t>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93B993-4412-4CD2-A158-29BB5B54429F}"/>
              </a:ext>
            </a:extLst>
          </p:cNvPr>
          <p:cNvSpPr/>
          <p:nvPr/>
        </p:nvSpPr>
        <p:spPr>
          <a:xfrm>
            <a:off x="1812022" y="1191779"/>
            <a:ext cx="73319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</a:rPr>
              <a:t>Make up a project or a leaflet about Green Transport </a:t>
            </a:r>
            <a:r>
              <a:rPr lang="ru-RU" sz="2400" b="1" dirty="0">
                <a:latin typeface="Arial" charset="0"/>
              </a:rPr>
              <a:t>/</a:t>
            </a:r>
            <a:r>
              <a:rPr lang="en-US" sz="2400" b="1" dirty="0">
                <a:latin typeface="Arial" charset="0"/>
              </a:rPr>
              <a:t> HOW to reduce exhaust emissions</a:t>
            </a:r>
          </a:p>
          <a:p>
            <a:pPr algn="ctr"/>
            <a:r>
              <a:rPr lang="en-US" sz="2800" dirty="0"/>
              <a:t>or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816B16-0E51-4120-B7B1-857EF4B4FFAD}"/>
              </a:ext>
            </a:extLst>
          </p:cNvPr>
          <p:cNvSpPr/>
          <p:nvPr/>
        </p:nvSpPr>
        <p:spPr>
          <a:xfrm>
            <a:off x="1753298" y="3041217"/>
            <a:ext cx="75081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</a:rPr>
              <a:t>Create and present your </a:t>
            </a:r>
            <a:r>
              <a:rPr lang="en-US" sz="2400" b="1" dirty="0" err="1">
                <a:latin typeface="Arial" charset="0"/>
              </a:rPr>
              <a:t>programme</a:t>
            </a:r>
            <a:r>
              <a:rPr lang="en-US" sz="2400" b="1" dirty="0">
                <a:latin typeface="Arial" charset="0"/>
              </a:rPr>
              <a:t> about the reduction of traffic in our town.</a:t>
            </a:r>
          </a:p>
          <a:p>
            <a:pPr algn="ctr" eaLnBrk="0" hangingPunct="0">
              <a:defRPr/>
            </a:pPr>
            <a:r>
              <a:rPr lang="en-US" sz="2400" b="1" dirty="0">
                <a:latin typeface="Arial" charset="0"/>
              </a:rPr>
              <a:t>   </a:t>
            </a:r>
          </a:p>
          <a:p>
            <a:pPr algn="ctr" eaLnBrk="0" hangingPunct="0">
              <a:defRPr/>
            </a:pPr>
            <a:r>
              <a:rPr lang="en-US" sz="2400" b="1" dirty="0">
                <a:latin typeface="Arial" charset="0"/>
              </a:rPr>
              <a:t>  </a:t>
            </a:r>
            <a:r>
              <a:rPr lang="en-US" sz="2400" dirty="0">
                <a:latin typeface="Arial" charset="0"/>
              </a:rPr>
              <a:t>or</a:t>
            </a:r>
          </a:p>
          <a:p>
            <a:pPr algn="ctr" eaLnBrk="0" hangingPunct="0">
              <a:defRPr/>
            </a:pPr>
            <a:r>
              <a:rPr lang="en-US" sz="2400" b="1" dirty="0">
                <a:latin typeface="Arial" charset="0"/>
              </a:rPr>
              <a:t>                                </a:t>
            </a:r>
            <a:endParaRPr lang="ru-RU" sz="2400" dirty="0">
              <a:latin typeface="Arial" charset="0"/>
            </a:endParaRP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</a:rPr>
              <a:t>Write the essay</a:t>
            </a:r>
            <a:r>
              <a:rPr lang="ru-RU" sz="2400" b="1" dirty="0">
                <a:latin typeface="Arial" charset="0"/>
              </a:rPr>
              <a:t>:</a:t>
            </a:r>
            <a:endParaRPr lang="en-US" sz="2400" b="1" dirty="0">
              <a:latin typeface="Arial" charset="0"/>
            </a:endParaRP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</a:rPr>
              <a:t>What transportation problems does your local area face?</a:t>
            </a:r>
            <a:endParaRPr lang="ru-RU" sz="2400" b="1" dirty="0">
              <a:latin typeface="Arial" charset="0"/>
            </a:endParaRP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</a:rPr>
              <a:t>What solutions can you think of?</a:t>
            </a:r>
            <a:endParaRPr lang="ru-RU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5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23B54-39CD-4C12-8B9D-910C3D773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10" y="214983"/>
            <a:ext cx="10796631" cy="9175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SELF-ESTEEM</a:t>
            </a:r>
            <a:br>
              <a:rPr lang="en-US" sz="2800" dirty="0"/>
            </a:br>
            <a:r>
              <a:rPr lang="en-US" sz="2800" dirty="0"/>
              <a:t>Evaluate your work according to this evaluation card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423961-BCD5-4866-A133-9B261C8D7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084" y="3113714"/>
            <a:ext cx="9123915" cy="367298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</a:rPr>
              <a:t>MY RESULTS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I can speak about …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2. Now I know many facts (words…) about …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3. It was interesting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 useful to learn about…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4. The information about … was new, interesting, useful …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5. Next lesson I want to …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4EFE12F-1ADD-4B2F-A4C6-4EC846FA1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46746"/>
              </p:ext>
            </p:extLst>
          </p:nvPr>
        </p:nvGraphicFramePr>
        <p:xfrm>
          <a:off x="1544084" y="1132514"/>
          <a:ext cx="885825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4">
                  <a:extLst>
                    <a:ext uri="{9D8B030D-6E8A-4147-A177-3AD203B41FA5}">
                      <a16:colId xmlns:a16="http://schemas.microsoft.com/office/drawing/2014/main" val="37498759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37393461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3296336227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425078524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1888718354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1240731143"/>
                    </a:ext>
                  </a:extLst>
                </a:gridCol>
              </a:tblGrid>
              <a:tr h="50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Level reached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Importance of a problem issued by me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My interesting and useful ideas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My role during the lesson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My Vocabulary and Grammar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My work in the group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2494103877"/>
                  </a:ext>
                </a:extLst>
              </a:tr>
              <a:tr h="1671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poor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4097760541"/>
                  </a:ext>
                </a:extLst>
              </a:tr>
              <a:tr h="3560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fair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564202627"/>
                  </a:ext>
                </a:extLst>
              </a:tr>
              <a:tr h="3560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good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735067226"/>
                  </a:ext>
                </a:extLst>
              </a:tr>
              <a:tr h="3560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excellent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37969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5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8CB9A-09FF-4763-8E5B-84FE4C407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42613"/>
            <a:ext cx="3551253" cy="13254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Calibri"/>
              </a:rPr>
              <a:t>Reflection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B216AE-30E7-47B6-AC9C-488DF0EC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015068"/>
            <a:ext cx="8791575" cy="4739780"/>
          </a:xfrm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Was our lesson exciting or boring?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T</a:t>
            </a: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ell what</a:t>
            </a:r>
            <a:r>
              <a:rPr lang="ru-RU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you have learnt today,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       what you liked most of all,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       what difficulties you had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679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65</TotalTime>
  <Words>366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Контур</vt:lpstr>
      <vt:lpstr>Презентация PowerPoint</vt:lpstr>
      <vt:lpstr>The main aim for us today is to solve the problems of transportation in our city: traffic jams &amp;  exhaust emissions </vt:lpstr>
      <vt:lpstr>What kinds of transportation are used by people? </vt:lpstr>
      <vt:lpstr>Презентация PowerPoint</vt:lpstr>
      <vt:lpstr>Презентация PowerPoint</vt:lpstr>
      <vt:lpstr>TUK-TUKS </vt:lpstr>
      <vt:lpstr>Презентация PowerPoint</vt:lpstr>
      <vt:lpstr>SELF-ESTEEM Evaluate your work according to this evaluation card</vt:lpstr>
      <vt:lpstr>Reflection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Изотов</dc:creator>
  <cp:lastModifiedBy>Владимир Изотов</cp:lastModifiedBy>
  <cp:revision>7</cp:revision>
  <dcterms:created xsi:type="dcterms:W3CDTF">2020-03-16T18:07:41Z</dcterms:created>
  <dcterms:modified xsi:type="dcterms:W3CDTF">2020-03-16T19:13:38Z</dcterms:modified>
</cp:coreProperties>
</file>