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315" r:id="rId2"/>
    <p:sldId id="334" r:id="rId3"/>
    <p:sldId id="333" r:id="rId4"/>
    <p:sldId id="319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0" r:id="rId13"/>
    <p:sldId id="328" r:id="rId14"/>
    <p:sldId id="329" r:id="rId15"/>
    <p:sldId id="330" r:id="rId16"/>
    <p:sldId id="331" r:id="rId17"/>
    <p:sldId id="33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1774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9" autoAdjust="0"/>
    <p:restoredTop sz="94660"/>
  </p:normalViewPr>
  <p:slideViewPr>
    <p:cSldViewPr>
      <p:cViewPr varScale="1">
        <p:scale>
          <a:sx n="68" d="100"/>
          <a:sy n="68" d="100"/>
        </p:scale>
        <p:origin x="145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8DA1AC-6E55-4C5B-A016-5E9AD53DE86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7621A1-DC0A-443D-A8D7-D21FCEC0FB34}">
      <dgm:prSet phldrT="[Текст]" custT="1"/>
      <dgm:spPr/>
      <dgm:t>
        <a:bodyPr/>
        <a:lstStyle/>
        <a:p>
          <a:r>
            <a:rPr lang="ru-RU" sz="2800" b="1" i="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Здоровьесберегающие</a:t>
          </a:r>
          <a:r>
            <a:rPr lang="ru-RU" sz="2800" b="1" i="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технологии</a:t>
          </a:r>
        </a:p>
      </dgm:t>
    </dgm:pt>
    <dgm:pt modelId="{53982B82-F323-424C-970D-48F67B078DAB}" type="parTrans" cxnId="{FCB2FAC1-CD60-49F8-921E-DBA3F4D1F832}">
      <dgm:prSet/>
      <dgm:spPr/>
      <dgm:t>
        <a:bodyPr/>
        <a:lstStyle/>
        <a:p>
          <a:endParaRPr lang="ru-RU"/>
        </a:p>
      </dgm:t>
    </dgm:pt>
    <dgm:pt modelId="{AA665ECF-B653-4F68-A56F-E5893E7ACCB1}" type="sibTrans" cxnId="{FCB2FAC1-CD60-49F8-921E-DBA3F4D1F832}">
      <dgm:prSet/>
      <dgm:spPr/>
      <dgm:t>
        <a:bodyPr/>
        <a:lstStyle/>
        <a:p>
          <a:endParaRPr lang="ru-RU"/>
        </a:p>
      </dgm:t>
    </dgm:pt>
    <dgm:pt modelId="{FDB4C85E-0D77-445C-8BDB-173AD5461EB7}">
      <dgm:prSet custT="1"/>
      <dgm:spPr/>
      <dgm:t>
        <a:bodyPr/>
        <a:lstStyle/>
        <a:p>
          <a:r>
            <a:rPr lang="ru-RU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сохранения и стимулирования здоровья</a:t>
          </a:r>
        </a:p>
      </dgm:t>
    </dgm:pt>
    <dgm:pt modelId="{CFB8B0D7-0259-4FEF-98E9-CC11AC8B7968}" type="parTrans" cxnId="{C3062BB7-BCEE-45E6-A425-6B07341BE12A}">
      <dgm:prSet/>
      <dgm:spPr/>
      <dgm:t>
        <a:bodyPr/>
        <a:lstStyle/>
        <a:p>
          <a:endParaRPr lang="ru-RU"/>
        </a:p>
      </dgm:t>
    </dgm:pt>
    <dgm:pt modelId="{F933A419-FDEB-41D6-92C4-C6887178C003}" type="sibTrans" cxnId="{C3062BB7-BCEE-45E6-A425-6B07341BE12A}">
      <dgm:prSet/>
      <dgm:spPr/>
      <dgm:t>
        <a:bodyPr/>
        <a:lstStyle/>
        <a:p>
          <a:endParaRPr lang="ru-RU"/>
        </a:p>
      </dgm:t>
    </dgm:pt>
    <dgm:pt modelId="{559D3A9D-5FEA-4262-8507-DC54C2A9A08D}">
      <dgm:prSet custT="1"/>
      <dgm:spPr/>
      <dgm:t>
        <a:bodyPr/>
        <a:lstStyle/>
        <a:p>
          <a:r>
            <a:rPr lang="ru-RU" sz="2000" b="1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обучения здоровому образу жизни</a:t>
          </a:r>
        </a:p>
      </dgm:t>
    </dgm:pt>
    <dgm:pt modelId="{3E10A02E-F77B-4093-99B6-5E037A6E123B}" type="parTrans" cxnId="{5046EE28-23C7-4A92-B76B-15E329319CAF}">
      <dgm:prSet/>
      <dgm:spPr/>
      <dgm:t>
        <a:bodyPr/>
        <a:lstStyle/>
        <a:p>
          <a:endParaRPr lang="ru-RU"/>
        </a:p>
      </dgm:t>
    </dgm:pt>
    <dgm:pt modelId="{8EAE0D73-2A32-4A76-9264-3F3450C2073F}" type="sibTrans" cxnId="{5046EE28-23C7-4A92-B76B-15E329319CAF}">
      <dgm:prSet/>
      <dgm:spPr/>
      <dgm:t>
        <a:bodyPr/>
        <a:lstStyle/>
        <a:p>
          <a:endParaRPr lang="ru-RU"/>
        </a:p>
      </dgm:t>
    </dgm:pt>
    <dgm:pt modelId="{6A5FA8AC-42C8-4F1E-8F30-DE4C9A58CA1E}" type="pres">
      <dgm:prSet presAssocID="{A98DA1AC-6E55-4C5B-A016-5E9AD53DE8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E50A067-F0A0-4C3F-A90B-9244F9F4CECE}" type="pres">
      <dgm:prSet presAssocID="{627621A1-DC0A-443D-A8D7-D21FCEC0FB34}" presName="hierRoot1" presStyleCnt="0">
        <dgm:presLayoutVars>
          <dgm:hierBranch val="init"/>
        </dgm:presLayoutVars>
      </dgm:prSet>
      <dgm:spPr/>
    </dgm:pt>
    <dgm:pt modelId="{7A6E3C7E-7AF1-4ECD-B429-E90F2D0353A3}" type="pres">
      <dgm:prSet presAssocID="{627621A1-DC0A-443D-A8D7-D21FCEC0FB34}" presName="rootComposite1" presStyleCnt="0"/>
      <dgm:spPr/>
    </dgm:pt>
    <dgm:pt modelId="{9F129F98-1263-4780-BC82-DE410FCFF7A5}" type="pres">
      <dgm:prSet presAssocID="{627621A1-DC0A-443D-A8D7-D21FCEC0FB34}" presName="rootText1" presStyleLbl="node0" presStyleIdx="0" presStyleCnt="1" custAng="0" custScaleX="221107" custScaleY="49546" custLinFactNeighborX="4121" custLinFactNeighborY="-21482">
        <dgm:presLayoutVars>
          <dgm:chPref val="3"/>
        </dgm:presLayoutVars>
      </dgm:prSet>
      <dgm:spPr/>
    </dgm:pt>
    <dgm:pt modelId="{C1CDACD8-85DC-4020-8CAB-724B3F6DBB38}" type="pres">
      <dgm:prSet presAssocID="{627621A1-DC0A-443D-A8D7-D21FCEC0FB34}" presName="rootConnector1" presStyleLbl="node1" presStyleIdx="0" presStyleCnt="0"/>
      <dgm:spPr/>
    </dgm:pt>
    <dgm:pt modelId="{23271432-46D0-47C4-B230-28E695CBEA8F}" type="pres">
      <dgm:prSet presAssocID="{627621A1-DC0A-443D-A8D7-D21FCEC0FB34}" presName="hierChild2" presStyleCnt="0"/>
      <dgm:spPr/>
    </dgm:pt>
    <dgm:pt modelId="{193498F1-FBA0-4889-8977-116362469010}" type="pres">
      <dgm:prSet presAssocID="{CFB8B0D7-0259-4FEF-98E9-CC11AC8B7968}" presName="Name37" presStyleLbl="parChTrans1D2" presStyleIdx="0" presStyleCnt="2"/>
      <dgm:spPr/>
    </dgm:pt>
    <dgm:pt modelId="{2EAA9297-1AAD-4923-9C27-9BC16F961FB0}" type="pres">
      <dgm:prSet presAssocID="{FDB4C85E-0D77-445C-8BDB-173AD5461EB7}" presName="hierRoot2" presStyleCnt="0">
        <dgm:presLayoutVars>
          <dgm:hierBranch val="init"/>
        </dgm:presLayoutVars>
      </dgm:prSet>
      <dgm:spPr/>
    </dgm:pt>
    <dgm:pt modelId="{F9340E79-B315-463B-86E4-A1D8794B535F}" type="pres">
      <dgm:prSet presAssocID="{FDB4C85E-0D77-445C-8BDB-173AD5461EB7}" presName="rootComposite" presStyleCnt="0"/>
      <dgm:spPr/>
    </dgm:pt>
    <dgm:pt modelId="{024964B2-0F20-4499-A827-9B9BFF215892}" type="pres">
      <dgm:prSet presAssocID="{FDB4C85E-0D77-445C-8BDB-173AD5461EB7}" presName="rootText" presStyleLbl="node2" presStyleIdx="0" presStyleCnt="2" custScaleY="37910">
        <dgm:presLayoutVars>
          <dgm:chPref val="3"/>
        </dgm:presLayoutVars>
      </dgm:prSet>
      <dgm:spPr/>
    </dgm:pt>
    <dgm:pt modelId="{75A971F0-274B-4C88-B79F-E5E29440E455}" type="pres">
      <dgm:prSet presAssocID="{FDB4C85E-0D77-445C-8BDB-173AD5461EB7}" presName="rootConnector" presStyleLbl="node2" presStyleIdx="0" presStyleCnt="2"/>
      <dgm:spPr/>
    </dgm:pt>
    <dgm:pt modelId="{CC127162-E4C7-4038-9C06-586946565E24}" type="pres">
      <dgm:prSet presAssocID="{FDB4C85E-0D77-445C-8BDB-173AD5461EB7}" presName="hierChild4" presStyleCnt="0"/>
      <dgm:spPr/>
    </dgm:pt>
    <dgm:pt modelId="{701DAE2A-8907-4A2D-AF5C-FCAFFE412E24}" type="pres">
      <dgm:prSet presAssocID="{FDB4C85E-0D77-445C-8BDB-173AD5461EB7}" presName="hierChild5" presStyleCnt="0"/>
      <dgm:spPr/>
    </dgm:pt>
    <dgm:pt modelId="{45182A29-3D7B-4A50-98E8-8C6D53841BB2}" type="pres">
      <dgm:prSet presAssocID="{3E10A02E-F77B-4093-99B6-5E037A6E123B}" presName="Name37" presStyleLbl="parChTrans1D2" presStyleIdx="1" presStyleCnt="2"/>
      <dgm:spPr/>
    </dgm:pt>
    <dgm:pt modelId="{B6C396B5-FB3C-4E9E-9202-4A276FA30E63}" type="pres">
      <dgm:prSet presAssocID="{559D3A9D-5FEA-4262-8507-DC54C2A9A08D}" presName="hierRoot2" presStyleCnt="0">
        <dgm:presLayoutVars>
          <dgm:hierBranch val="init"/>
        </dgm:presLayoutVars>
      </dgm:prSet>
      <dgm:spPr/>
    </dgm:pt>
    <dgm:pt modelId="{743C86D9-37B5-46A6-8E1A-36F62F220B54}" type="pres">
      <dgm:prSet presAssocID="{559D3A9D-5FEA-4262-8507-DC54C2A9A08D}" presName="rootComposite" presStyleCnt="0"/>
      <dgm:spPr/>
    </dgm:pt>
    <dgm:pt modelId="{53BC4408-B866-43B3-B952-8759A599FBCA}" type="pres">
      <dgm:prSet presAssocID="{559D3A9D-5FEA-4262-8507-DC54C2A9A08D}" presName="rootText" presStyleLbl="node2" presStyleIdx="1" presStyleCnt="2" custScaleY="37910">
        <dgm:presLayoutVars>
          <dgm:chPref val="3"/>
        </dgm:presLayoutVars>
      </dgm:prSet>
      <dgm:spPr/>
    </dgm:pt>
    <dgm:pt modelId="{756DBF55-BFC2-4D20-A2B9-9FBA0A19678E}" type="pres">
      <dgm:prSet presAssocID="{559D3A9D-5FEA-4262-8507-DC54C2A9A08D}" presName="rootConnector" presStyleLbl="node2" presStyleIdx="1" presStyleCnt="2"/>
      <dgm:spPr/>
    </dgm:pt>
    <dgm:pt modelId="{EA95C56F-7FBC-4292-9B0B-39CBA3A05E28}" type="pres">
      <dgm:prSet presAssocID="{559D3A9D-5FEA-4262-8507-DC54C2A9A08D}" presName="hierChild4" presStyleCnt="0"/>
      <dgm:spPr/>
    </dgm:pt>
    <dgm:pt modelId="{20FF7CCE-DA54-4B56-89E3-193140484274}" type="pres">
      <dgm:prSet presAssocID="{559D3A9D-5FEA-4262-8507-DC54C2A9A08D}" presName="hierChild5" presStyleCnt="0"/>
      <dgm:spPr/>
    </dgm:pt>
    <dgm:pt modelId="{8881402E-87B1-43E3-975D-424718AA960B}" type="pres">
      <dgm:prSet presAssocID="{627621A1-DC0A-443D-A8D7-D21FCEC0FB34}" presName="hierChild3" presStyleCnt="0"/>
      <dgm:spPr/>
    </dgm:pt>
  </dgm:ptLst>
  <dgm:cxnLst>
    <dgm:cxn modelId="{F4469305-23E7-4C6D-8044-02446FA97F62}" type="presOf" srcId="{559D3A9D-5FEA-4262-8507-DC54C2A9A08D}" destId="{53BC4408-B866-43B3-B952-8759A599FBCA}" srcOrd="0" destOrd="0" presId="urn:microsoft.com/office/officeart/2005/8/layout/orgChart1"/>
    <dgm:cxn modelId="{5579C60B-8441-4431-A155-B0F4F62D7E39}" type="presOf" srcId="{559D3A9D-5FEA-4262-8507-DC54C2A9A08D}" destId="{756DBF55-BFC2-4D20-A2B9-9FBA0A19678E}" srcOrd="1" destOrd="0" presId="urn:microsoft.com/office/officeart/2005/8/layout/orgChart1"/>
    <dgm:cxn modelId="{E3E22B14-D628-4ACE-800F-3E3090F69CB0}" type="presOf" srcId="{627621A1-DC0A-443D-A8D7-D21FCEC0FB34}" destId="{C1CDACD8-85DC-4020-8CAB-724B3F6DBB38}" srcOrd="1" destOrd="0" presId="urn:microsoft.com/office/officeart/2005/8/layout/orgChart1"/>
    <dgm:cxn modelId="{5046EE28-23C7-4A92-B76B-15E329319CAF}" srcId="{627621A1-DC0A-443D-A8D7-D21FCEC0FB34}" destId="{559D3A9D-5FEA-4262-8507-DC54C2A9A08D}" srcOrd="1" destOrd="0" parTransId="{3E10A02E-F77B-4093-99B6-5E037A6E123B}" sibTransId="{8EAE0D73-2A32-4A76-9264-3F3450C2073F}"/>
    <dgm:cxn modelId="{C35F206C-3848-4EB6-94D9-8A0AD690BAB4}" type="presOf" srcId="{CFB8B0D7-0259-4FEF-98E9-CC11AC8B7968}" destId="{193498F1-FBA0-4889-8977-116362469010}" srcOrd="0" destOrd="0" presId="urn:microsoft.com/office/officeart/2005/8/layout/orgChart1"/>
    <dgm:cxn modelId="{E747A678-2798-4730-9F5E-A859BD119761}" type="presOf" srcId="{FDB4C85E-0D77-445C-8BDB-173AD5461EB7}" destId="{75A971F0-274B-4C88-B79F-E5E29440E455}" srcOrd="1" destOrd="0" presId="urn:microsoft.com/office/officeart/2005/8/layout/orgChart1"/>
    <dgm:cxn modelId="{0AD1B2B2-5232-4436-8E0B-029FF8E51ACA}" type="presOf" srcId="{A98DA1AC-6E55-4C5B-A016-5E9AD53DE86F}" destId="{6A5FA8AC-42C8-4F1E-8F30-DE4C9A58CA1E}" srcOrd="0" destOrd="0" presId="urn:microsoft.com/office/officeart/2005/8/layout/orgChart1"/>
    <dgm:cxn modelId="{C3062BB7-BCEE-45E6-A425-6B07341BE12A}" srcId="{627621A1-DC0A-443D-A8D7-D21FCEC0FB34}" destId="{FDB4C85E-0D77-445C-8BDB-173AD5461EB7}" srcOrd="0" destOrd="0" parTransId="{CFB8B0D7-0259-4FEF-98E9-CC11AC8B7968}" sibTransId="{F933A419-FDEB-41D6-92C4-C6887178C003}"/>
    <dgm:cxn modelId="{FCB2FAC1-CD60-49F8-921E-DBA3F4D1F832}" srcId="{A98DA1AC-6E55-4C5B-A016-5E9AD53DE86F}" destId="{627621A1-DC0A-443D-A8D7-D21FCEC0FB34}" srcOrd="0" destOrd="0" parTransId="{53982B82-F323-424C-970D-48F67B078DAB}" sibTransId="{AA665ECF-B653-4F68-A56F-E5893E7ACCB1}"/>
    <dgm:cxn modelId="{497A88E0-A825-4DF6-B183-CEE4D83942D2}" type="presOf" srcId="{FDB4C85E-0D77-445C-8BDB-173AD5461EB7}" destId="{024964B2-0F20-4499-A827-9B9BFF215892}" srcOrd="0" destOrd="0" presId="urn:microsoft.com/office/officeart/2005/8/layout/orgChart1"/>
    <dgm:cxn modelId="{A44C20EA-DD77-4780-A76D-319AC898E7E9}" type="presOf" srcId="{3E10A02E-F77B-4093-99B6-5E037A6E123B}" destId="{45182A29-3D7B-4A50-98E8-8C6D53841BB2}" srcOrd="0" destOrd="0" presId="urn:microsoft.com/office/officeart/2005/8/layout/orgChart1"/>
    <dgm:cxn modelId="{27F4F7F7-D91C-43E6-B908-CF4A676B2F83}" type="presOf" srcId="{627621A1-DC0A-443D-A8D7-D21FCEC0FB34}" destId="{9F129F98-1263-4780-BC82-DE410FCFF7A5}" srcOrd="0" destOrd="0" presId="urn:microsoft.com/office/officeart/2005/8/layout/orgChart1"/>
    <dgm:cxn modelId="{43572425-7364-494C-8E94-771E913F6ED9}" type="presParOf" srcId="{6A5FA8AC-42C8-4F1E-8F30-DE4C9A58CA1E}" destId="{3E50A067-F0A0-4C3F-A90B-9244F9F4CECE}" srcOrd="0" destOrd="0" presId="urn:microsoft.com/office/officeart/2005/8/layout/orgChart1"/>
    <dgm:cxn modelId="{FD213D7F-5EDE-4903-BAA3-FB759A514ECB}" type="presParOf" srcId="{3E50A067-F0A0-4C3F-A90B-9244F9F4CECE}" destId="{7A6E3C7E-7AF1-4ECD-B429-E90F2D0353A3}" srcOrd="0" destOrd="0" presId="urn:microsoft.com/office/officeart/2005/8/layout/orgChart1"/>
    <dgm:cxn modelId="{6000D9E5-F543-4869-981D-7A53DCFB3202}" type="presParOf" srcId="{7A6E3C7E-7AF1-4ECD-B429-E90F2D0353A3}" destId="{9F129F98-1263-4780-BC82-DE410FCFF7A5}" srcOrd="0" destOrd="0" presId="urn:microsoft.com/office/officeart/2005/8/layout/orgChart1"/>
    <dgm:cxn modelId="{ACEF96E3-C32C-4CAC-BAD1-D2C31EE086AB}" type="presParOf" srcId="{7A6E3C7E-7AF1-4ECD-B429-E90F2D0353A3}" destId="{C1CDACD8-85DC-4020-8CAB-724B3F6DBB38}" srcOrd="1" destOrd="0" presId="urn:microsoft.com/office/officeart/2005/8/layout/orgChart1"/>
    <dgm:cxn modelId="{065A2CC9-BB24-4572-B69A-5707630F05AA}" type="presParOf" srcId="{3E50A067-F0A0-4C3F-A90B-9244F9F4CECE}" destId="{23271432-46D0-47C4-B230-28E695CBEA8F}" srcOrd="1" destOrd="0" presId="urn:microsoft.com/office/officeart/2005/8/layout/orgChart1"/>
    <dgm:cxn modelId="{50EE3BD9-332E-4160-AA6E-68CA91C0EB8F}" type="presParOf" srcId="{23271432-46D0-47C4-B230-28E695CBEA8F}" destId="{193498F1-FBA0-4889-8977-116362469010}" srcOrd="0" destOrd="0" presId="urn:microsoft.com/office/officeart/2005/8/layout/orgChart1"/>
    <dgm:cxn modelId="{A2BB9B28-0EFE-46FC-87DD-559837F8C5AD}" type="presParOf" srcId="{23271432-46D0-47C4-B230-28E695CBEA8F}" destId="{2EAA9297-1AAD-4923-9C27-9BC16F961FB0}" srcOrd="1" destOrd="0" presId="urn:microsoft.com/office/officeart/2005/8/layout/orgChart1"/>
    <dgm:cxn modelId="{86A559E5-0F57-404B-A35C-5D9D8C328D64}" type="presParOf" srcId="{2EAA9297-1AAD-4923-9C27-9BC16F961FB0}" destId="{F9340E79-B315-463B-86E4-A1D8794B535F}" srcOrd="0" destOrd="0" presId="urn:microsoft.com/office/officeart/2005/8/layout/orgChart1"/>
    <dgm:cxn modelId="{485A6631-75EC-4881-9D88-1F53030C1138}" type="presParOf" srcId="{F9340E79-B315-463B-86E4-A1D8794B535F}" destId="{024964B2-0F20-4499-A827-9B9BFF215892}" srcOrd="0" destOrd="0" presId="urn:microsoft.com/office/officeart/2005/8/layout/orgChart1"/>
    <dgm:cxn modelId="{2D285B79-F9B6-4D41-9254-9E20F65FFC28}" type="presParOf" srcId="{F9340E79-B315-463B-86E4-A1D8794B535F}" destId="{75A971F0-274B-4C88-B79F-E5E29440E455}" srcOrd="1" destOrd="0" presId="urn:microsoft.com/office/officeart/2005/8/layout/orgChart1"/>
    <dgm:cxn modelId="{A3FD715D-654F-4619-A7D0-593DCEE8E61A}" type="presParOf" srcId="{2EAA9297-1AAD-4923-9C27-9BC16F961FB0}" destId="{CC127162-E4C7-4038-9C06-586946565E24}" srcOrd="1" destOrd="0" presId="urn:microsoft.com/office/officeart/2005/8/layout/orgChart1"/>
    <dgm:cxn modelId="{337AC026-7BBD-469E-BCDB-347C7BFD64B5}" type="presParOf" srcId="{2EAA9297-1AAD-4923-9C27-9BC16F961FB0}" destId="{701DAE2A-8907-4A2D-AF5C-FCAFFE412E24}" srcOrd="2" destOrd="0" presId="urn:microsoft.com/office/officeart/2005/8/layout/orgChart1"/>
    <dgm:cxn modelId="{790830FD-F9DE-47C5-8F6A-CE77DDB501F9}" type="presParOf" srcId="{23271432-46D0-47C4-B230-28E695CBEA8F}" destId="{45182A29-3D7B-4A50-98E8-8C6D53841BB2}" srcOrd="2" destOrd="0" presId="urn:microsoft.com/office/officeart/2005/8/layout/orgChart1"/>
    <dgm:cxn modelId="{1D74E7B1-62DA-4314-BC09-A32E20851358}" type="presParOf" srcId="{23271432-46D0-47C4-B230-28E695CBEA8F}" destId="{B6C396B5-FB3C-4E9E-9202-4A276FA30E63}" srcOrd="3" destOrd="0" presId="urn:microsoft.com/office/officeart/2005/8/layout/orgChart1"/>
    <dgm:cxn modelId="{05A85F5E-1599-4BF8-89B3-7363E5837034}" type="presParOf" srcId="{B6C396B5-FB3C-4E9E-9202-4A276FA30E63}" destId="{743C86D9-37B5-46A6-8E1A-36F62F220B54}" srcOrd="0" destOrd="0" presId="urn:microsoft.com/office/officeart/2005/8/layout/orgChart1"/>
    <dgm:cxn modelId="{8B97D0AC-D29F-4790-BD0B-A587D0D35892}" type="presParOf" srcId="{743C86D9-37B5-46A6-8E1A-36F62F220B54}" destId="{53BC4408-B866-43B3-B952-8759A599FBCA}" srcOrd="0" destOrd="0" presId="urn:microsoft.com/office/officeart/2005/8/layout/orgChart1"/>
    <dgm:cxn modelId="{A4C4CF5C-475D-46BF-B651-B531E3EB5A1D}" type="presParOf" srcId="{743C86D9-37B5-46A6-8E1A-36F62F220B54}" destId="{756DBF55-BFC2-4D20-A2B9-9FBA0A19678E}" srcOrd="1" destOrd="0" presId="urn:microsoft.com/office/officeart/2005/8/layout/orgChart1"/>
    <dgm:cxn modelId="{DD8993D0-A428-413E-A630-455B7824AFB7}" type="presParOf" srcId="{B6C396B5-FB3C-4E9E-9202-4A276FA30E63}" destId="{EA95C56F-7FBC-4292-9B0B-39CBA3A05E28}" srcOrd="1" destOrd="0" presId="urn:microsoft.com/office/officeart/2005/8/layout/orgChart1"/>
    <dgm:cxn modelId="{F2E972F4-9557-41D1-A4E6-A9481CC6C63C}" type="presParOf" srcId="{B6C396B5-FB3C-4E9E-9202-4A276FA30E63}" destId="{20FF7CCE-DA54-4B56-89E3-193140484274}" srcOrd="2" destOrd="0" presId="urn:microsoft.com/office/officeart/2005/8/layout/orgChart1"/>
    <dgm:cxn modelId="{50BE207A-D8D8-4B41-A157-2CCE92A2FEAC}" type="presParOf" srcId="{3E50A067-F0A0-4C3F-A90B-9244F9F4CECE}" destId="{8881402E-87B1-43E3-975D-424718AA96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82A29-3D7B-4A50-98E8-8C6D53841BB2}">
      <dsp:nvSpPr>
        <dsp:cNvPr id="0" name=""/>
        <dsp:cNvSpPr/>
      </dsp:nvSpPr>
      <dsp:spPr>
        <a:xfrm>
          <a:off x="3738832" y="1024187"/>
          <a:ext cx="2035522" cy="1070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6420"/>
              </a:lnTo>
              <a:lnTo>
                <a:pt x="2035522" y="716420"/>
              </a:lnTo>
              <a:lnTo>
                <a:pt x="2035522" y="1070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3498F1-FBA0-4889-8977-116362469010}">
      <dsp:nvSpPr>
        <dsp:cNvPr id="0" name=""/>
        <dsp:cNvSpPr/>
      </dsp:nvSpPr>
      <dsp:spPr>
        <a:xfrm>
          <a:off x="1693245" y="1024187"/>
          <a:ext cx="2045586" cy="1070565"/>
        </a:xfrm>
        <a:custGeom>
          <a:avLst/>
          <a:gdLst/>
          <a:ahLst/>
          <a:cxnLst/>
          <a:rect l="0" t="0" r="0" b="0"/>
          <a:pathLst>
            <a:path>
              <a:moveTo>
                <a:pt x="2045586" y="0"/>
              </a:moveTo>
              <a:lnTo>
                <a:pt x="2045586" y="716420"/>
              </a:lnTo>
              <a:lnTo>
                <a:pt x="0" y="716420"/>
              </a:lnTo>
              <a:lnTo>
                <a:pt x="0" y="10705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129F98-1263-4780-BC82-DE410FCFF7A5}">
      <dsp:nvSpPr>
        <dsp:cNvPr id="0" name=""/>
        <dsp:cNvSpPr/>
      </dsp:nvSpPr>
      <dsp:spPr>
        <a:xfrm>
          <a:off x="10064" y="188639"/>
          <a:ext cx="7457535" cy="8355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i="0" kern="1200" dirty="0" err="1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Здоровьесберегающие</a:t>
          </a:r>
          <a:r>
            <a:rPr lang="ru-RU" sz="2800" b="1" i="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технологии</a:t>
          </a:r>
        </a:p>
      </dsp:txBody>
      <dsp:txXfrm>
        <a:off x="10064" y="188639"/>
        <a:ext cx="7457535" cy="835548"/>
      </dsp:txXfrm>
    </dsp:sp>
    <dsp:sp modelId="{024964B2-0F20-4499-A827-9B9BFF215892}">
      <dsp:nvSpPr>
        <dsp:cNvPr id="0" name=""/>
        <dsp:cNvSpPr/>
      </dsp:nvSpPr>
      <dsp:spPr>
        <a:xfrm>
          <a:off x="6836" y="2094753"/>
          <a:ext cx="3372817" cy="639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сохранения и стимулирования здоровья</a:t>
          </a:r>
        </a:p>
      </dsp:txBody>
      <dsp:txXfrm>
        <a:off x="6836" y="2094753"/>
        <a:ext cx="3372817" cy="639317"/>
      </dsp:txXfrm>
    </dsp:sp>
    <dsp:sp modelId="{53BC4408-B866-43B3-B952-8759A599FBCA}">
      <dsp:nvSpPr>
        <dsp:cNvPr id="0" name=""/>
        <dsp:cNvSpPr/>
      </dsp:nvSpPr>
      <dsp:spPr>
        <a:xfrm>
          <a:off x="4087945" y="2094753"/>
          <a:ext cx="3372817" cy="6393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технологии обучения здоровому образу жизни</a:t>
          </a:r>
        </a:p>
      </dsp:txBody>
      <dsp:txXfrm>
        <a:off x="4087945" y="2094753"/>
        <a:ext cx="3372817" cy="6393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3289-B84A-421C-9159-06B791E9CDD4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20367-46E8-411B-A46D-6CF2B8C0A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764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079C3-841B-4C69-96C8-98A010352EA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1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674E3D2-764A-4CF7-BAAD-BF681F565845}" type="datetimeFigureOut">
              <a:rPr lang="ru-RU" smtClean="0"/>
              <a:pPr/>
              <a:t>19.11.2021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54BB44-69C4-44D4-81BD-8E98E3DD77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56992"/>
            <a:ext cx="9144000" cy="230425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ценностей здорового образа жизни у детей младшего дошкольного возраста посредством здоровье сберегающих технологий»</a:t>
            </a:r>
            <a:br>
              <a:rPr lang="ru-RU" sz="4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br>
              <a:rPr lang="ru-RU" sz="36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32240" y="5085184"/>
            <a:ext cx="2411760" cy="1772816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Лукьянова А.В.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</a:t>
            </a:r>
          </a:p>
          <a:p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категории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100657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153»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(МБДОУ «Детский сад № 153»)</a:t>
            </a:r>
          </a:p>
        </p:txBody>
      </p:sp>
    </p:spTree>
    <p:extLst>
      <p:ext uri="{BB962C8B-B14F-4D97-AF65-F5344CB8AC3E}">
        <p14:creationId xmlns:p14="http://schemas.microsoft.com/office/powerpoint/2010/main" val="268912307"/>
      </p:ext>
    </p:extLst>
  </p:cSld>
  <p:clrMapOvr>
    <a:masterClrMapping/>
  </p:clrMapOvr>
  <p:transition advClick="0" advTm="3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904992-EF04-4300-9D07-2B1D1DF8D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6" y="90395"/>
            <a:ext cx="2918316" cy="21887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2D6772-F068-4CE7-B63A-33020B074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90" y="88812"/>
            <a:ext cx="2918316" cy="2127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150D9F3-4312-430F-BCB9-3AFC29AFE0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6" y="3429000"/>
            <a:ext cx="2962320" cy="22217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4A5BB1D-F286-442C-BDB2-752BE3F89D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481" y="3464906"/>
            <a:ext cx="2903407" cy="21775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AE6537-4FB1-4E49-9D73-2BA34775E022}"/>
              </a:ext>
            </a:extLst>
          </p:cNvPr>
          <p:cNvSpPr txBox="1"/>
          <p:nvPr/>
        </p:nvSpPr>
        <p:spPr>
          <a:xfrm>
            <a:off x="467545" y="2243966"/>
            <a:ext cx="3528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«СО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знания детей о способах защиты от коронавируса в доступной форме; формировать ответственное отношение к собственному здоровью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EEB5AA-7F4B-42AD-8B39-93F6148078A7}"/>
              </a:ext>
            </a:extLst>
          </p:cNvPr>
          <p:cNvSpPr txBox="1"/>
          <p:nvPr/>
        </p:nvSpPr>
        <p:spPr>
          <a:xfrm>
            <a:off x="4829490" y="2132856"/>
            <a:ext cx="29216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«Берегите зрение»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en-US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нарушений</a:t>
            </a:r>
            <a:r>
              <a:rPr lang="ru-RU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зрения дошкольников</a:t>
            </a:r>
            <a:r>
              <a:rPr lang="ru-RU" sz="1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90E160-1738-472C-BCB8-5235FE720D79}"/>
              </a:ext>
            </a:extLst>
          </p:cNvPr>
          <p:cNvSpPr txBox="1"/>
          <p:nvPr/>
        </p:nvSpPr>
        <p:spPr>
          <a:xfrm>
            <a:off x="788336" y="5418197"/>
            <a:ext cx="29439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стихов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«Веселые витамины»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знания о фруктах и овощах; формировать знания о витаминах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8BC56D-21B8-4EE8-8EB9-DE75AAB94F50}"/>
              </a:ext>
            </a:extLst>
          </p:cNvPr>
          <p:cNvSpPr txBox="1"/>
          <p:nvPr/>
        </p:nvSpPr>
        <p:spPr>
          <a:xfrm>
            <a:off x="4367520" y="5418197"/>
            <a:ext cx="3988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точечный массаж «Волшебные точки»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детей игровым приёмам массажа и самомассажа</a:t>
            </a:r>
            <a:r>
              <a:rPr lang="ru-RU" sz="1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ф</a:t>
            </a:r>
            <a:r>
              <a:rPr lang="ru-RU" sz="1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ц</a:t>
            </a:r>
            <a:r>
              <a:rPr lang="ru-RU" sz="12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енностное отношение к своему здоровью. 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20558"/>
      </p:ext>
    </p:extLst>
  </p:cSld>
  <p:clrMapOvr>
    <a:masterClrMapping/>
  </p:clrMapOvr>
  <p:transition advClick="0" advTm="4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3C4E45-C50D-48C2-A79E-83115D34CA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b="5143"/>
          <a:stretch/>
        </p:blipFill>
        <p:spPr>
          <a:xfrm>
            <a:off x="5765547" y="544963"/>
            <a:ext cx="3047033" cy="2511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8C30A0-2151-44A6-BB5D-2587EE98F0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2" t="-441" r="-493" b="4635"/>
          <a:stretch/>
        </p:blipFill>
        <p:spPr>
          <a:xfrm>
            <a:off x="292256" y="601199"/>
            <a:ext cx="3047033" cy="23994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F87402-060D-499D-B597-D69BA12769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b="5440"/>
          <a:stretch/>
        </p:blipFill>
        <p:spPr>
          <a:xfrm>
            <a:off x="3312641" y="2387200"/>
            <a:ext cx="2479554" cy="26211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C9C84C-C177-4093-A425-07EEDEAB00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03" y="4365104"/>
            <a:ext cx="3129386" cy="23470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4B0F503-39B5-4F52-9B4D-E0B736753FA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3" t="10431" r="10311" b="19514"/>
          <a:stretch/>
        </p:blipFill>
        <p:spPr>
          <a:xfrm>
            <a:off x="5695767" y="4320174"/>
            <a:ext cx="3186592" cy="2436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F43AED-FE00-40C5-955C-F4D21B8483C2}"/>
              </a:ext>
            </a:extLst>
          </p:cNvPr>
          <p:cNvSpPr txBox="1"/>
          <p:nvPr/>
        </p:nvSpPr>
        <p:spPr>
          <a:xfrm>
            <a:off x="1691680" y="100927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детей с кейсом</a:t>
            </a:r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«Азбука здоровья» 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53277"/>
      </p:ext>
    </p:extLst>
  </p:cSld>
  <p:clrMapOvr>
    <a:masterClrMapping/>
  </p:clrMapOvr>
  <p:transition advClick="0" advTm="4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81F8A8-144F-4F70-BF3C-104B9CBD9A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4" t="2114" r="12986" b="-2114"/>
          <a:stretch/>
        </p:blipFill>
        <p:spPr>
          <a:xfrm>
            <a:off x="3131840" y="1008224"/>
            <a:ext cx="2488320" cy="23975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37C989-2B56-47FA-897A-0FEC1E7308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70"/>
          <a:stretch/>
        </p:blipFill>
        <p:spPr>
          <a:xfrm rot="16200000">
            <a:off x="1539745" y="2814205"/>
            <a:ext cx="2445693" cy="395279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3481232-C7E3-4ED3-A24E-442D6ED07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626288" y="3205086"/>
            <a:ext cx="2337014" cy="31160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27DC60A-23DC-4287-9F72-2FCC0E6D9A95}"/>
              </a:ext>
            </a:extLst>
          </p:cNvPr>
          <p:cNvSpPr txBox="1"/>
          <p:nvPr/>
        </p:nvSpPr>
        <p:spPr>
          <a:xfrm>
            <a:off x="1072560" y="124867"/>
            <a:ext cx="7495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Лепбук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«Я и мое тело»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9CDD3E-1285-4043-B0F1-4C06526734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12358"/>
          <a:stretch/>
        </p:blipFill>
        <p:spPr>
          <a:xfrm rot="10800000" flipV="1">
            <a:off x="5836801" y="961955"/>
            <a:ext cx="2516003" cy="24709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4EF852-485B-4C6D-8E7F-291112D56B47}"/>
              </a:ext>
            </a:extLst>
          </p:cNvPr>
          <p:cNvSpPr txBox="1"/>
          <p:nvPr/>
        </p:nvSpPr>
        <p:spPr>
          <a:xfrm>
            <a:off x="611560" y="6093296"/>
            <a:ext cx="77768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Цель: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формировать у детей основы здорового образа жизни, представление о себе, строении своего тела, назначении отдельных органов; расширять знания детей о теле человека; стимулировать познавательную активность; способствовать развитию коммуникативных навыков.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61955"/>
            <a:ext cx="2151031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380764"/>
      </p:ext>
    </p:extLst>
  </p:cSld>
  <p:clrMapOvr>
    <a:masterClrMapping/>
  </p:clrMapOvr>
  <p:transition advClick="0"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048299-E636-43FE-8021-04AED08625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3" y="3683476"/>
            <a:ext cx="2174914" cy="28998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DE5844-34F6-4669-8EA3-96630B1C3A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83475"/>
            <a:ext cx="2131274" cy="284169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AAD3CE-4B0E-41D3-AF2F-4DBF45B0B0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27" y="523220"/>
            <a:ext cx="2193708" cy="29249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33E18B-8044-4BF8-B3E7-101CADEEBF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45" y="491280"/>
            <a:ext cx="2193708" cy="292494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3B22401-3253-4DD1-8014-31F8C827A1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28" y="1556792"/>
            <a:ext cx="3168353" cy="2376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1CBE32C-64E1-481F-9666-D6CD85B9EF70}"/>
              </a:ext>
            </a:extLst>
          </p:cNvPr>
          <p:cNvSpPr txBox="1"/>
          <p:nvPr/>
        </p:nvSpPr>
        <p:spPr>
          <a:xfrm>
            <a:off x="1115617" y="0"/>
            <a:ext cx="63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здорового питания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93635" y="4437112"/>
            <a:ext cx="37785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ормировать представлений о здоровье, мотивировать на здоровый образ жизни посредством рационального питания;  закрепление знаний о полезных продуктах и витаминах, содержащихся в них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345843"/>
      </p:ext>
    </p:extLst>
  </p:cSld>
  <p:clrMapOvr>
    <a:masterClrMapping/>
  </p:clrMapOvr>
  <p:transition advClick="0" advTm="4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6AAB5-8329-4CB7-BD03-6C8F021114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676" y="4571332"/>
            <a:ext cx="2876207" cy="215715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1A68507-CE32-426D-A231-646F363389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310" y="116400"/>
            <a:ext cx="2944216" cy="2208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02B75-D954-448A-982F-924B738C083C}"/>
              </a:ext>
            </a:extLst>
          </p:cNvPr>
          <p:cNvSpPr txBox="1"/>
          <p:nvPr/>
        </p:nvSpPr>
        <p:spPr>
          <a:xfrm>
            <a:off x="0" y="116400"/>
            <a:ext cx="568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«Мы готовим»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6F56B4-2B20-4EEA-93BF-A62B892ED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92" b="24235"/>
          <a:stretch/>
        </p:blipFill>
        <p:spPr>
          <a:xfrm>
            <a:off x="145688" y="944912"/>
            <a:ext cx="5395407" cy="108856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7C695CF-B86A-4CA9-B4E0-C1BD1E8C1F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21" r="-10" b="16880"/>
          <a:stretch/>
        </p:blipFill>
        <p:spPr>
          <a:xfrm>
            <a:off x="102160" y="2253253"/>
            <a:ext cx="5395407" cy="132344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553CFA0-0D40-4EC8-A89E-4CCD6DEF165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t="42706" r="1" b="25100"/>
          <a:stretch/>
        </p:blipFill>
        <p:spPr>
          <a:xfrm>
            <a:off x="102159" y="3861048"/>
            <a:ext cx="5395407" cy="10885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81CAC4-BD89-49AF-8934-3DAA8C4534E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4" t="42862" r="1565" b="17803"/>
          <a:stretch/>
        </p:blipFill>
        <p:spPr>
          <a:xfrm>
            <a:off x="95755" y="5148714"/>
            <a:ext cx="5332758" cy="13936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7567" y="2324563"/>
            <a:ext cx="35442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 разными способами приготовления блюд: каша, компот; формировать умение проговаривать качества продукта и действия с ним (посолить, размешать, порезать, почистить и т. д.; продолжать знакомить с продуктами питания: соль, картофель, капуста, лук, мясо курицы и пр.; развивать  знания о здоровом питание;  воспитывать навыки культурного поведения за столом. </a:t>
            </a:r>
          </a:p>
        </p:txBody>
      </p:sp>
    </p:spTree>
    <p:extLst>
      <p:ext uri="{BB962C8B-B14F-4D97-AF65-F5344CB8AC3E}">
        <p14:creationId xmlns:p14="http://schemas.microsoft.com/office/powerpoint/2010/main" val="1915717629"/>
      </p:ext>
    </p:extLst>
  </p:cSld>
  <p:clrMapOvr>
    <a:masterClrMapping/>
  </p:clrMapOvr>
  <p:transition advClick="0" advTm="4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196C37-A983-4511-A81E-F19ED74A5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48" y="525190"/>
            <a:ext cx="2865377" cy="21490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7540FF-223A-42F8-93FA-848749E50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9" y="528387"/>
            <a:ext cx="2878765" cy="21590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68D8B8-216C-4CC4-9B12-7E0CCAB83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91019"/>
            <a:ext cx="2856509" cy="214238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1453791-9982-4AC2-B913-D68688995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86" y="3591019"/>
            <a:ext cx="2856509" cy="21423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281DEC-56E0-4038-AD30-535F8C4E5399}"/>
              </a:ext>
            </a:extLst>
          </p:cNvPr>
          <p:cNvSpPr txBox="1"/>
          <p:nvPr/>
        </p:nvSpPr>
        <p:spPr>
          <a:xfrm>
            <a:off x="1094312" y="81587"/>
            <a:ext cx="7273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«Еда космонавта»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8ABB2A-3C5D-429F-BBCA-0EF9F93A599A}"/>
              </a:ext>
            </a:extLst>
          </p:cNvPr>
          <p:cNvSpPr txBox="1"/>
          <p:nvPr/>
        </p:nvSpPr>
        <p:spPr>
          <a:xfrm>
            <a:off x="776061" y="2679115"/>
            <a:ext cx="7591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«Вкусовые рецепторы»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0645A-85A9-4B71-A17F-2B575B615C16}"/>
              </a:ext>
            </a:extLst>
          </p:cNvPr>
          <p:cNvSpPr txBox="1"/>
          <p:nvPr/>
        </p:nvSpPr>
        <p:spPr>
          <a:xfrm>
            <a:off x="611560" y="2584592"/>
            <a:ext cx="68942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закреплять знания о правильном питании, развивать  знания о полезных  и менее полезных продукта</a:t>
            </a:r>
            <a:endParaRPr lang="ru-RU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A1427E-A795-497E-9CEB-B18976A79F86}"/>
              </a:ext>
            </a:extLst>
          </p:cNvPr>
          <p:cNvSpPr txBox="1"/>
          <p:nvPr/>
        </p:nvSpPr>
        <p:spPr>
          <a:xfrm>
            <a:off x="467544" y="5733401"/>
            <a:ext cx="76763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акреплять представления о вкусе;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группировать предметы по вкусовым качествам: сладкий, кислый, горький, солёный;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связную речь, внимания, зрительно-слуховую память, творческое воображение на основе упражнений на анализ, классификацию, сравнение; формировать коммуникативные навыки, вырабатывать доброжелательное отношения друг к другу.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95360"/>
      </p:ext>
    </p:extLst>
  </p:cSld>
  <p:clrMapOvr>
    <a:masterClrMapping/>
  </p:clrMapOvr>
  <p:transition advClick="0" advTm="4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323119-DAD8-448D-BE23-75038D1DBF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10291" y="104650"/>
            <a:ext cx="2511415" cy="334855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BAC9631-B65E-4F53-9C3D-F541E74082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3183" y="523220"/>
            <a:ext cx="3348554" cy="251141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ACFE02-A348-4BE5-8B77-A491359AB4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27" y="4077072"/>
            <a:ext cx="3348555" cy="251141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30C8813-C6D8-40BB-8E13-DE0BCAB718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183" y="4077070"/>
            <a:ext cx="3348558" cy="25114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A84252A-53D6-41CC-8236-2A9E80486342}"/>
              </a:ext>
            </a:extLst>
          </p:cNvPr>
          <p:cNvSpPr txBox="1"/>
          <p:nvPr/>
        </p:nvSpPr>
        <p:spPr>
          <a:xfrm>
            <a:off x="1475656" y="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«Вредное и полезное»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7B691D-8CBB-4735-B9A1-1F224CC5F80C}"/>
              </a:ext>
            </a:extLst>
          </p:cNvPr>
          <p:cNvSpPr txBox="1"/>
          <p:nvPr/>
        </p:nvSpPr>
        <p:spPr>
          <a:xfrm>
            <a:off x="1402609" y="3040946"/>
            <a:ext cx="6266773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 представления и закреплять знания детей о вреде и пользе продуктов питания; формировать основы здорового образа жизни и </a:t>
            </a:r>
            <a:r>
              <a:rPr lang="ru-RU" sz="16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валеологической</a:t>
            </a:r>
            <a:r>
              <a:rPr lang="ru-RU" sz="16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культуры. 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76197"/>
      </p:ext>
    </p:extLst>
  </p:cSld>
  <p:clrMapOvr>
    <a:masterClrMapping/>
  </p:clrMapOvr>
  <p:transition advClick="0" advTm="4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-819471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Будьте </a:t>
            </a:r>
          </a:p>
          <a:p>
            <a:pPr algn="ctr"/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Здоровы !!!</a:t>
            </a:r>
          </a:p>
        </p:txBody>
      </p:sp>
    </p:spTree>
    <p:extLst>
      <p:ext uri="{BB962C8B-B14F-4D97-AF65-F5344CB8AC3E}">
        <p14:creationId xmlns:p14="http://schemas.microsoft.com/office/powerpoint/2010/main" val="1619453675"/>
      </p:ext>
    </p:extLst>
  </p:cSld>
  <p:clrMapOvr>
    <a:masterClrMapping/>
  </p:clrMapOvr>
  <p:transition advClick="0"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112173"/>
            <a:ext cx="7992888" cy="706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>
              <a:solidFill>
                <a:srgbClr val="006600"/>
              </a:solidFill>
              <a:latin typeface="Constantia" pitchFamily="18" charset="0"/>
            </a:endParaRPr>
          </a:p>
          <a:p>
            <a:pPr lvl="1" algn="just"/>
            <a:r>
              <a:rPr lang="ru-RU" alt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 Забота о здоровье —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силы» </a:t>
            </a:r>
          </a:p>
          <a:p>
            <a:pPr lvl="1" algn="ctr"/>
            <a:r>
              <a:rPr lang="ru-RU" altLang="ru-RU" sz="16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altLang="ru-RU" sz="16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В. А. Сухомлинский</a:t>
            </a:r>
            <a:endParaRPr lang="en-US" altLang="ru-RU" sz="1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en-US" sz="1600" b="1" u="sng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Здоровьесберегающаятехнология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</a:p>
          <a:p>
            <a:pPr lvl="1" algn="ctr"/>
            <a:endParaRPr lang="en-US" altLang="ru-RU" sz="1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ctr"/>
            <a:endParaRPr lang="ru-RU" altLang="ru-RU" sz="16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здоровьесберегающих технологий </a:t>
            </a:r>
            <a:r>
              <a:rPr lang="ru-RU" sz="16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обеспечить дошкольнику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   </a:t>
            </a:r>
            <a:endParaRPr lang="en-US" sz="16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6600"/>
                </a:solidFill>
                <a:latin typeface="Constantia" pitchFamily="18" charset="0"/>
              </a:rPr>
              <a:t>            </a:t>
            </a:r>
          </a:p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600" b="1" i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здоровьесбережения</a:t>
            </a:r>
            <a:endParaRPr lang="ru-RU" sz="1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отношения к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 образу жизни посредством  здорового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питания;</a:t>
            </a:r>
          </a:p>
          <a:p>
            <a:pPr marL="342900" indent="-3429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детей,  повышение двигательной активности и умственной работоспособности; 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положительного эмоционального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настроя и снятие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психоэмоционального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напряжения.</a:t>
            </a:r>
          </a:p>
          <a:p>
            <a:pPr marL="342900" indent="-342900">
              <a:lnSpc>
                <a:spcPct val="90000"/>
              </a:lnSpc>
              <a:buClr>
                <a:srgbClr val="006600"/>
              </a:buClr>
              <a:buFont typeface="Wingdings" panose="05000000000000000000" pitchFamily="2" charset="2"/>
              <a:buChar char="Ø"/>
            </a:pP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solidFill>
                <a:srgbClr val="0066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968425"/>
      </p:ext>
    </p:extLst>
  </p:cSld>
  <p:clrMapOvr>
    <a:masterClrMapping/>
  </p:clrMapOvr>
  <p:transition advClick="0" advTm="24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2559730"/>
              </p:ext>
            </p:extLst>
          </p:nvPr>
        </p:nvGraphicFramePr>
        <p:xfrm>
          <a:off x="611560" y="0"/>
          <a:ext cx="7467600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8577" y="3212976"/>
            <a:ext cx="286463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дыхательная гимнастика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для глаз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 пробуждения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закаливающие процедуры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релаксация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«дорожки здоровья»</a:t>
            </a:r>
            <a:r>
              <a:rPr lang="ru-RU" dirty="0">
                <a:solidFill>
                  <a:srgbClr val="0000CC"/>
                </a:solidFill>
                <a:latin typeface="Arial" charset="0"/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429000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 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проблемно–игровые ситуации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коммуникативные игры</a:t>
            </a:r>
          </a:p>
          <a:p>
            <a:pPr marL="285750" indent="-285750" algn="just">
              <a:buFont typeface="Wingdings" pitchFamily="2" charset="2"/>
              <a:buChar char="Ø"/>
              <a:defRPr/>
            </a:pPr>
            <a:r>
              <a:rPr lang="ru-RU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 о здоровье.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2051720" y="2780928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012160" y="2826862"/>
            <a:ext cx="288032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412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76672"/>
            <a:ext cx="836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alt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развивающей предметно пространственной среды</a:t>
            </a:r>
          </a:p>
        </p:txBody>
      </p:sp>
      <p:sp>
        <p:nvSpPr>
          <p:cNvPr id="3" name="TextBox 2"/>
          <p:cNvSpPr txBox="1"/>
          <p:nvPr/>
        </p:nvSpPr>
        <p:spPr>
          <a:xfrm rot="10800000" flipV="1">
            <a:off x="169265" y="4917237"/>
            <a:ext cx="4282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226AF5-5CBE-42BB-9F3D-3A67F93886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7" y="1844824"/>
            <a:ext cx="4029340" cy="28827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BA0A8C4-F0A8-4BB0-9559-AE29F10C4B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784" y="1844824"/>
            <a:ext cx="4399619" cy="29152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75095B5-F569-460A-91FE-E5EE27C3E0F8}"/>
              </a:ext>
            </a:extLst>
          </p:cNvPr>
          <p:cNvSpPr txBox="1"/>
          <p:nvPr/>
        </p:nvSpPr>
        <p:spPr>
          <a:xfrm>
            <a:off x="4211960" y="4826674"/>
            <a:ext cx="46394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 коммуникативное</a:t>
            </a:r>
          </a:p>
          <a:p>
            <a:pPr algn="ctr"/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развитие»</a:t>
            </a:r>
          </a:p>
        </p:txBody>
      </p:sp>
    </p:spTree>
    <p:extLst>
      <p:ext uri="{BB962C8B-B14F-4D97-AF65-F5344CB8AC3E}">
        <p14:creationId xmlns:p14="http://schemas.microsoft.com/office/powerpoint/2010/main" val="1550546265"/>
      </p:ext>
    </p:extLst>
  </p:cSld>
  <p:clrMapOvr>
    <a:masterClrMapping/>
  </p:clrMapOvr>
  <p:transition advClick="0" advTm="4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FFCF09-1796-41FD-865C-19F9206C94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11" y="689690"/>
            <a:ext cx="2684888" cy="201366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34BF783-3B8E-4E6F-9ACA-C822D522EE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7" y="676013"/>
            <a:ext cx="2703124" cy="20273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81BDD-7CBF-4CA9-8D4B-0A84C445B2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0" y="3857628"/>
            <a:ext cx="3360373" cy="25202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EA1C93-9668-4BAC-A2DB-4153834091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269" y="3871678"/>
            <a:ext cx="2130044" cy="284006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FAA359-7C69-46EF-800E-8C12A55EE8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62668" y="335142"/>
            <a:ext cx="2013666" cy="268488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FB6FC4-28DE-448C-BA22-BF018F9145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786190"/>
            <a:ext cx="2176970" cy="2714644"/>
          </a:xfrm>
          <a:prstGeom prst="rect">
            <a:avLst/>
          </a:prstGeom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56306EB-BB98-4ECE-8BF3-191577788350}"/>
              </a:ext>
            </a:extLst>
          </p:cNvPr>
          <p:cNvSpPr txBox="1"/>
          <p:nvPr/>
        </p:nvSpPr>
        <p:spPr>
          <a:xfrm>
            <a:off x="175638" y="2692214"/>
            <a:ext cx="2867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«Веселые палочки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en-US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моторику; массаж пальцев рук; повышать чувствительность  пальцев.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EAB7D-FF97-429C-9E87-C1113AE65163}"/>
              </a:ext>
            </a:extLst>
          </p:cNvPr>
          <p:cNvSpPr txBox="1"/>
          <p:nvPr/>
        </p:nvSpPr>
        <p:spPr>
          <a:xfrm>
            <a:off x="3042960" y="2699751"/>
            <a:ext cx="286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лучистое»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координировать движения; тренировать мышцы кисти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4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концентрировать внимание; развивать мелкую моторику рук</a:t>
            </a:r>
            <a:r>
              <a:rPr lang="ru-RU" sz="1400" i="0" dirty="0">
                <a:solidFill>
                  <a:srgbClr val="77838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096BD3-06A6-4E7D-9F33-E06741D1AD52}"/>
              </a:ext>
            </a:extLst>
          </p:cNvPr>
          <p:cNvSpPr txBox="1"/>
          <p:nvPr/>
        </p:nvSpPr>
        <p:spPr>
          <a:xfrm>
            <a:off x="6096750" y="2692214"/>
            <a:ext cx="2869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«Волшебные палочки»</a:t>
            </a:r>
            <a:r>
              <a:rPr lang="ru-RU" sz="1600" b="1" i="0" u="sng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 умение наматывать ленточку; подвижность пальцев; ловкость; координацию движений обеих рук.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42852"/>
            <a:ext cx="86324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</a:t>
            </a:r>
          </a:p>
          <a:p>
            <a:pPr algn="ctr"/>
            <a:endParaRPr lang="ru-RU" sz="2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00298" y="6215082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Игры на развитие мелкой моторики</a:t>
            </a:r>
          </a:p>
        </p:txBody>
      </p:sp>
    </p:spTree>
    <p:extLst>
      <p:ext uri="{BB962C8B-B14F-4D97-AF65-F5344CB8AC3E}">
        <p14:creationId xmlns:p14="http://schemas.microsoft.com/office/powerpoint/2010/main" val="2282517810"/>
      </p:ext>
    </p:extLst>
  </p:cSld>
  <p:clrMapOvr>
    <a:masterClrMapping/>
  </p:clrMapOvr>
  <p:transition advClick="0" advTm="4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F29432-4BDE-4A00-87FD-6D5A6E780B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52111"/>
            <a:ext cx="2429206" cy="18219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4132AB-BB51-4395-BB1B-1AEB883E6C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663" y="3520115"/>
            <a:ext cx="4155910" cy="311693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184C99-0970-4612-92A7-A2C5958EF8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2" y="3677419"/>
            <a:ext cx="2286000" cy="30479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69000A-0CE6-48EA-86A5-D5E817CD90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13" b="31845"/>
          <a:stretch/>
        </p:blipFill>
        <p:spPr>
          <a:xfrm>
            <a:off x="3636708" y="1026732"/>
            <a:ext cx="5259088" cy="12726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6B6E23-09DB-48F0-BF37-446BC518083E}"/>
              </a:ext>
            </a:extLst>
          </p:cNvPr>
          <p:cNvSpPr txBox="1"/>
          <p:nvPr/>
        </p:nvSpPr>
        <p:spPr>
          <a:xfrm>
            <a:off x="2555776" y="1196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1E2E5E-507A-44FD-BD15-08788788DAB8}"/>
              </a:ext>
            </a:extLst>
          </p:cNvPr>
          <p:cNvSpPr txBox="1"/>
          <p:nvPr/>
        </p:nvSpPr>
        <p:spPr>
          <a:xfrm>
            <a:off x="107504" y="218653"/>
            <a:ext cx="8605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по профилактики плоскостопия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36CFE3-F2C3-48DD-98AE-9CFF7B66B4A3}"/>
              </a:ext>
            </a:extLst>
          </p:cNvPr>
          <p:cNvSpPr txBox="1"/>
          <p:nvPr/>
        </p:nvSpPr>
        <p:spPr>
          <a:xfrm>
            <a:off x="1115616" y="29682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4956FC-7721-4E65-9FC0-E4DD5CB1A387}"/>
              </a:ext>
            </a:extLst>
          </p:cNvPr>
          <p:cNvSpPr txBox="1"/>
          <p:nvPr/>
        </p:nvSpPr>
        <p:spPr>
          <a:xfrm>
            <a:off x="611560" y="2574015"/>
            <a:ext cx="2789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«Тапочки массажеры»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оздоровление организма ребенка посредством воздействия на биологически активные центры на ногах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86A85F-618C-4F0A-AF73-731EAF6CC197}"/>
              </a:ext>
            </a:extLst>
          </p:cNvPr>
          <p:cNvSpPr txBox="1"/>
          <p:nvPr/>
        </p:nvSpPr>
        <p:spPr>
          <a:xfrm>
            <a:off x="3636708" y="2299393"/>
            <a:ext cx="49494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«Массажный коврик»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 организма; профилактика и коррекция плоскостопия;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азвитие чувства равновесия и координации движений; сохранение и укрепление здоровья детей; формирование привычки к здоровому образу жизни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83747"/>
      </p:ext>
    </p:extLst>
  </p:cSld>
  <p:clrMapOvr>
    <a:masterClrMapping/>
  </p:clrMapOvr>
  <p:transition advClick="0" advTm="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2611366-6425-4229-B6C9-04592394F2C0}"/>
              </a:ext>
            </a:extLst>
          </p:cNvPr>
          <p:cNvSpPr txBox="1"/>
          <p:nvPr/>
        </p:nvSpPr>
        <p:spPr>
          <a:xfrm flipH="1">
            <a:off x="457200" y="1"/>
            <a:ext cx="8219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i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</a:t>
            </a:r>
          </a:p>
          <a:p>
            <a:pPr lvl="0" algn="ctr"/>
            <a:endParaRPr lang="ru-RU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Кейс «Азбука здоровья» </a:t>
            </a:r>
          </a:p>
          <a:p>
            <a:br>
              <a:rPr lang="ru-RU" sz="1600" b="0" i="0" dirty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80A8D-66AE-4500-B018-3C661FFB991C}"/>
              </a:ext>
            </a:extLst>
          </p:cNvPr>
          <p:cNvSpPr txBox="1"/>
          <p:nvPr/>
        </p:nvSpPr>
        <p:spPr>
          <a:xfrm>
            <a:off x="5580112" y="49799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0F2CE-D6BC-48E3-9851-BC7C50337363}"/>
              </a:ext>
            </a:extLst>
          </p:cNvPr>
          <p:cNvSpPr txBox="1"/>
          <p:nvPr/>
        </p:nvSpPr>
        <p:spPr>
          <a:xfrm flipH="1">
            <a:off x="5246920" y="4979963"/>
            <a:ext cx="52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FD592E-A4F9-432E-AC84-BC1A6C3909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78" y="2071678"/>
            <a:ext cx="2409731" cy="321297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F697A8-9EEB-4953-8B4A-179E2B5AA5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" t="27172" r="14073" b="4824"/>
          <a:stretch/>
        </p:blipFill>
        <p:spPr>
          <a:xfrm>
            <a:off x="5929322" y="2143116"/>
            <a:ext cx="2808312" cy="316419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48367B-FB8C-49F4-B004-4D56E2E2E9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4" t="8216" r="6528"/>
          <a:stretch/>
        </p:blipFill>
        <p:spPr>
          <a:xfrm>
            <a:off x="285720" y="2000240"/>
            <a:ext cx="2284826" cy="32129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5286388"/>
            <a:ext cx="8715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начальные представления о здоровом образе жизни; познакомить детей с важностью соблюдения режима дня; значением спорта; закаливания; правильного питания для здоровья 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2560547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43E92D-4890-4225-94E8-184689AEEE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944" y="1015039"/>
            <a:ext cx="2818472" cy="37579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B3B0D1-C684-4C41-B0BA-89E8EE6BD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364" y="1484782"/>
            <a:ext cx="4049068" cy="28734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AC547D-F0FF-4DC2-9AD7-1054ACE700A0}"/>
              </a:ext>
            </a:extLst>
          </p:cNvPr>
          <p:cNvSpPr txBox="1"/>
          <p:nvPr/>
        </p:nvSpPr>
        <p:spPr>
          <a:xfrm rot="10800000" flipV="1">
            <a:off x="539550" y="4495201"/>
            <a:ext cx="36756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«Режим дня Пети»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накомить детей с режимом дня, его значением в жизни человека.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B80A8D-66AE-4500-B018-3C661FFB991C}"/>
              </a:ext>
            </a:extLst>
          </p:cNvPr>
          <p:cNvSpPr txBox="1"/>
          <p:nvPr/>
        </p:nvSpPr>
        <p:spPr>
          <a:xfrm>
            <a:off x="5580112" y="497996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0F2CE-D6BC-48E3-9851-BC7C50337363}"/>
              </a:ext>
            </a:extLst>
          </p:cNvPr>
          <p:cNvSpPr txBox="1"/>
          <p:nvPr/>
        </p:nvSpPr>
        <p:spPr>
          <a:xfrm flipH="1">
            <a:off x="5246920" y="4979963"/>
            <a:ext cx="522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F61696-5129-4085-B999-8FF6F51BC2CD}"/>
              </a:ext>
            </a:extLst>
          </p:cNvPr>
          <p:cNvSpPr txBox="1"/>
          <p:nvPr/>
        </p:nvSpPr>
        <p:spPr>
          <a:xfrm>
            <a:off x="4411363" y="4510588"/>
            <a:ext cx="37781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«Петя простудился»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основными приемами ухода за больным; развивать произвольное внимание; наглядно-образное мышление; связную речь; воспитывать чуткое, внимательное отношение к заболевшему.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95649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D420A37-3CEF-498F-ACFA-7AC617844E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22" y="941025"/>
            <a:ext cx="3178216" cy="238366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DF714E-8B14-4C6E-840F-D8A0669C8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1443" y="965299"/>
            <a:ext cx="3216825" cy="24126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B9E9518-83D1-4C72-8942-D99AEC08BB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35208" y="965299"/>
            <a:ext cx="3216825" cy="24126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4E708A-A499-40EE-AB75-8001321E5477}"/>
              </a:ext>
            </a:extLst>
          </p:cNvPr>
          <p:cNvSpPr txBox="1"/>
          <p:nvPr/>
        </p:nvSpPr>
        <p:spPr>
          <a:xfrm>
            <a:off x="179512" y="3721964"/>
            <a:ext cx="288403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«Маша чумазуля»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знания детей о КГН; формировать умение детей заботится о Маше;</a:t>
            </a:r>
            <a:r>
              <a:rPr lang="en-US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систематизировать представления детей о здоровье; развивать у детей внимание, память, логическое мышление.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3C34D-13EE-4A2E-9F63-4EF02F66A1DC}"/>
              </a:ext>
            </a:extLst>
          </p:cNvPr>
          <p:cNvSpPr txBox="1"/>
          <p:nvPr/>
        </p:nvSpPr>
        <p:spPr>
          <a:xfrm>
            <a:off x="3063546" y="3780021"/>
            <a:ext cx="25165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Д/игра «Помоги мылу победить микробов»</a:t>
            </a:r>
          </a:p>
          <a:p>
            <a:pPr algn="l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14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 детей о влиянии КГН на здоровье; формировать умение правильно выполнять движения; способствовать</a:t>
            </a:r>
          </a:p>
          <a:p>
            <a:pPr algn="l"/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координации;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асширять знания детей по профилактике заболеваний.</a:t>
            </a:r>
          </a:p>
          <a:p>
            <a:pPr algn="l"/>
            <a:endParaRPr lang="ru-RU" sz="1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3E1B4-81E6-40F6-B5E3-FB6A982D6818}"/>
              </a:ext>
            </a:extLst>
          </p:cNvPr>
          <p:cNvSpPr txBox="1"/>
          <p:nvPr/>
        </p:nvSpPr>
        <p:spPr>
          <a:xfrm>
            <a:off x="6037311" y="3780021"/>
            <a:ext cx="2639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игр для развития речевого дыхания у детей дошкольного возраста</a:t>
            </a:r>
          </a:p>
          <a:p>
            <a:pPr algn="l"/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 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дыхание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длинного выдоха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рационально расходовать запас воздуха во время речи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базы для постановки звуков.</a:t>
            </a:r>
            <a:endParaRPr lang="ru-RU" sz="140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433106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1219</TotalTime>
  <Words>961</Words>
  <Application>Microsoft Office PowerPoint</Application>
  <PresentationFormat>Экран (4:3)</PresentationFormat>
  <Paragraphs>113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Schoolbook</vt:lpstr>
      <vt:lpstr>Comic Sans MS</vt:lpstr>
      <vt:lpstr>Constantia</vt:lpstr>
      <vt:lpstr>Times New Roman</vt:lpstr>
      <vt:lpstr>Wingdings</vt:lpstr>
      <vt:lpstr>Wingdings 2</vt:lpstr>
      <vt:lpstr>Эркер</vt:lpstr>
      <vt:lpstr>           «Формирование ценностей здорового образа жизни у детей младшего дошкольного возраста посредством здоровье сберегающих технологий»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Kinder</dc:creator>
  <cp:lastModifiedBy>Nastasiya</cp:lastModifiedBy>
  <cp:revision>100</cp:revision>
  <dcterms:created xsi:type="dcterms:W3CDTF">2019-11-10T18:30:14Z</dcterms:created>
  <dcterms:modified xsi:type="dcterms:W3CDTF">2021-11-19T15:16:56Z</dcterms:modified>
</cp:coreProperties>
</file>