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32"/>
  </p:notesMasterIdLst>
  <p:sldIdLst>
    <p:sldId id="256" r:id="rId2"/>
    <p:sldId id="257" r:id="rId3"/>
    <p:sldId id="258" r:id="rId4"/>
    <p:sldId id="272" r:id="rId5"/>
    <p:sldId id="267" r:id="rId6"/>
    <p:sldId id="262" r:id="rId7"/>
    <p:sldId id="263" r:id="rId8"/>
    <p:sldId id="264" r:id="rId9"/>
    <p:sldId id="265" r:id="rId10"/>
    <p:sldId id="266" r:id="rId11"/>
    <p:sldId id="268" r:id="rId12"/>
    <p:sldId id="259" r:id="rId13"/>
    <p:sldId id="278" r:id="rId14"/>
    <p:sldId id="260" r:id="rId15"/>
    <p:sldId id="261" r:id="rId16"/>
    <p:sldId id="286" r:id="rId17"/>
    <p:sldId id="287" r:id="rId18"/>
    <p:sldId id="288" r:id="rId19"/>
    <p:sldId id="289" r:id="rId20"/>
    <p:sldId id="284" r:id="rId21"/>
    <p:sldId id="285" r:id="rId22"/>
    <p:sldId id="273" r:id="rId23"/>
    <p:sldId id="274" r:id="rId24"/>
    <p:sldId id="275" r:id="rId25"/>
    <p:sldId id="281" r:id="rId26"/>
    <p:sldId id="283" r:id="rId27"/>
    <p:sldId id="282" r:id="rId28"/>
    <p:sldId id="269" r:id="rId29"/>
    <p:sldId id="270" r:id="rId30"/>
    <p:sldId id="271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180" autoAdjust="0"/>
  </p:normalViewPr>
  <p:slideViewPr>
    <p:cSldViewPr>
      <p:cViewPr varScale="1">
        <p:scale>
          <a:sx n="108" d="100"/>
          <a:sy n="108" d="100"/>
        </p:scale>
        <p:origin x="166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489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711429-1C2D-4FB9-B3BA-2E5183B69AB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7186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1429-1C2D-4FB9-B3BA-2E5183B69A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1429-1C2D-4FB9-B3BA-2E5183B69AB7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BE87F-CE71-4B3E-A440-783BF56BA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10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68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574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8960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642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31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840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730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505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67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03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829C0-0FE2-4792-8C6E-2C033D607F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201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01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1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784-A599-447D-AF99-419D3D8480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79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22D5-1681-46FD-8299-57F5041D7C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70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14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CBD0-5E48-4C95-9E00-4BDE3E4EEC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8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B380271-3D3E-4600-AA8E-1CC2F0D97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7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  <p:sldLayoutId id="2147483903" r:id="rId17"/>
    <p:sldLayoutId id="2147483904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9064" y="2578542"/>
            <a:ext cx="6480048" cy="230124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4400" dirty="0">
                <a:solidFill>
                  <a:schemeClr val="tx1"/>
                </a:solidFill>
              </a:rPr>
              <a:t>Технология хранения, поиска и сортировки информации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785794"/>
            <a:ext cx="6480048" cy="17526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5400" b="1" dirty="0">
                <a:ln w="50800"/>
                <a:solidFill>
                  <a:srgbClr val="FF0000"/>
                </a:solidFill>
              </a:rPr>
              <a:t>Базы данных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092950" y="836613"/>
            <a:ext cx="16033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fld id="{59F51A84-50C3-4BC3-BF06-E41F55986A9B}" type="datetime1">
              <a:rPr lang="ru-RU" sz="2000" b="1" smtClean="0"/>
              <a:pPr algn="r"/>
              <a:t>13.11.2021</a:t>
            </a:fld>
            <a:endParaRPr lang="ru-RU" sz="2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AA6DF3-AF31-4247-B2E0-6E95D139269D}"/>
              </a:ext>
            </a:extLst>
          </p:cNvPr>
          <p:cNvSpPr txBox="1"/>
          <p:nvPr/>
        </p:nvSpPr>
        <p:spPr>
          <a:xfrm>
            <a:off x="4499992" y="5373216"/>
            <a:ext cx="4196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Преподаватель </a:t>
            </a:r>
          </a:p>
          <a:p>
            <a:r>
              <a:rPr lang="ru-RU" dirty="0"/>
              <a:t>Аникина Елена Николаевна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3800" b="1" dirty="0">
                <a:solidFill>
                  <a:srgbClr val="FF0000"/>
                </a:solidFill>
              </a:rPr>
              <a:t>Система управления базами данных </a:t>
            </a:r>
            <a:r>
              <a:rPr lang="en-US" sz="3800" b="1" dirty="0">
                <a:solidFill>
                  <a:srgbClr val="FF0000"/>
                </a:solidFill>
              </a:rPr>
              <a:t>Access</a:t>
            </a:r>
            <a:endParaRPr lang="ru-RU" sz="3800" b="1" dirty="0">
              <a:solidFill>
                <a:srgbClr val="FF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5229225"/>
            <a:ext cx="7772400" cy="9017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endParaRPr lang="ru-RU" sz="2400"/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00034" y="1142984"/>
            <a:ext cx="8643966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/>
              <a:t>Система</a:t>
            </a:r>
            <a:r>
              <a:rPr lang="en-US" sz="3200" b="1" dirty="0"/>
              <a:t> </a:t>
            </a:r>
            <a:r>
              <a:rPr lang="ru-RU" sz="3200" b="1" dirty="0"/>
              <a:t>управления базами данных(СУБД)</a:t>
            </a:r>
            <a:r>
              <a:rPr lang="en-US" sz="3200" dirty="0"/>
              <a:t> – </a:t>
            </a:r>
            <a:r>
              <a:rPr lang="ru-RU" sz="3200" dirty="0"/>
              <a:t>это программа позволяющая создавать базы данных, а также обеспечивать операции поиска и сортировки данных.</a:t>
            </a:r>
          </a:p>
          <a:p>
            <a:pPr algn="ctr"/>
            <a:r>
              <a:rPr lang="ru-RU" sz="2800" b="1" dirty="0">
                <a:solidFill>
                  <a:schemeClr val="bg1">
                    <a:lumMod val="60000"/>
                    <a:lumOff val="40000"/>
                  </a:schemeClr>
                </a:solidFill>
              </a:rPr>
              <a:t>Основные объекты </a:t>
            </a:r>
            <a:r>
              <a:rPr lang="en-US" sz="2800" b="1" dirty="0">
                <a:solidFill>
                  <a:schemeClr val="bg1">
                    <a:lumMod val="60000"/>
                    <a:lumOff val="40000"/>
                  </a:schemeClr>
                </a:solidFill>
              </a:rPr>
              <a:t>Access</a:t>
            </a:r>
            <a:r>
              <a:rPr lang="ru-RU" sz="2800" b="1" dirty="0">
                <a:solidFill>
                  <a:schemeClr val="bg1">
                    <a:lumMod val="60000"/>
                    <a:lumOff val="40000"/>
                  </a:schemeClr>
                </a:solidFill>
              </a:rPr>
              <a:t>:</a:t>
            </a:r>
          </a:p>
          <a:p>
            <a:pPr indent="576000">
              <a:buFont typeface="Wingdings" pitchFamily="2" charset="2"/>
              <a:buChar char="ü"/>
            </a:pPr>
            <a:r>
              <a:rPr lang="ru-RU" sz="3200" dirty="0"/>
              <a:t>Таблицы</a:t>
            </a:r>
          </a:p>
          <a:p>
            <a:pPr indent="576000">
              <a:buFont typeface="Wingdings" pitchFamily="2" charset="2"/>
              <a:buChar char="ü"/>
            </a:pPr>
            <a:r>
              <a:rPr lang="ru-RU" sz="3200" dirty="0"/>
              <a:t>Формы</a:t>
            </a:r>
          </a:p>
          <a:p>
            <a:pPr indent="576000">
              <a:buFont typeface="Wingdings" pitchFamily="2" charset="2"/>
              <a:buChar char="ü"/>
            </a:pPr>
            <a:r>
              <a:rPr lang="ru-RU" sz="3200" dirty="0"/>
              <a:t>Отчеты</a:t>
            </a:r>
          </a:p>
          <a:p>
            <a:pPr indent="576000">
              <a:buFont typeface="Wingdings" pitchFamily="2" charset="2"/>
              <a:buChar char="ü"/>
            </a:pPr>
            <a:r>
              <a:rPr lang="ru-RU" sz="3200" dirty="0"/>
              <a:t>Запросы</a:t>
            </a:r>
          </a:p>
          <a:p>
            <a:pPr indent="576000">
              <a:buFont typeface="Wingdings" pitchFamily="2" charset="2"/>
              <a:buChar char="ü"/>
            </a:pPr>
            <a:r>
              <a:rPr lang="ru-RU" sz="3200" dirty="0"/>
              <a:t>Макросы и др.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54868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>Таблицы – основные объекты СУБД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611560" y="1844824"/>
            <a:ext cx="80645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В базах данных вся информация хранится в двумерных таблицах. Все остальные объекты (формы, запросы, отчеты) создаются на основе существующих таблиц. Каждая строка в таблице – </a:t>
            </a:r>
            <a:r>
              <a:rPr lang="ru-RU" sz="2800" i="1" dirty="0"/>
              <a:t>запись</a:t>
            </a:r>
            <a:r>
              <a:rPr lang="ru-RU" sz="2800" dirty="0"/>
              <a:t> БД, а столбец – </a:t>
            </a:r>
            <a:r>
              <a:rPr lang="ru-RU" sz="2800" i="1" dirty="0"/>
              <a:t>поле</a:t>
            </a:r>
            <a:r>
              <a:rPr lang="ru-RU" sz="2800" dirty="0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57158" y="857232"/>
            <a:ext cx="864399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Поле базы данных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это столбец таблицы, содержащей значения определенного свойства.</a:t>
            </a:r>
          </a:p>
          <a:p>
            <a:r>
              <a:rPr lang="ru-RU" sz="3200" b="1" dirty="0">
                <a:solidFill>
                  <a:srgbClr val="FF0000"/>
                </a:solidFill>
              </a:rPr>
              <a:t>Запись базы данных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это строка таблицы, содержащая набор значений свойств, размещенный в полях базы данных.</a:t>
            </a:r>
          </a:p>
          <a:p>
            <a:r>
              <a:rPr lang="ru-RU" sz="3200" b="1" dirty="0">
                <a:solidFill>
                  <a:srgbClr val="FF0000"/>
                </a:solidFill>
              </a:rPr>
              <a:t>Ключевое поле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это поле, значение которого однозначно определяет запись  в таблице.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3" name="Рисунок 16" descr="Пользовательская таблица с записям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205" y="1785926"/>
            <a:ext cx="9070795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142976" y="4643446"/>
            <a:ext cx="74295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/>
              <a:t>1. Запись или строка</a:t>
            </a:r>
          </a:p>
          <a:p>
            <a:r>
              <a:rPr lang="ru-RU" sz="4400" dirty="0"/>
              <a:t>2. Поле или столбец</a:t>
            </a:r>
          </a:p>
          <a:p>
            <a:endParaRPr lang="ru-RU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Тип поля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384492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/>
              <a:t>счетчик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Текстовый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Мемо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числовой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дата/время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денежный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логический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Гиперссылка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Поле объекта </a:t>
            </a:r>
            <a:r>
              <a:rPr lang="en-US" dirty="0"/>
              <a:t>OLE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Свойства полей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/>
              <a:t>Размер поля</a:t>
            </a:r>
          </a:p>
          <a:p>
            <a:pPr>
              <a:buFont typeface="Wingdings" pitchFamily="2" charset="2"/>
              <a:buChar char="Ø"/>
            </a:pPr>
            <a:r>
              <a:rPr lang="ru-RU"/>
              <a:t>Формат поля</a:t>
            </a:r>
          </a:p>
          <a:p>
            <a:pPr>
              <a:buFont typeface="Wingdings" pitchFamily="2" charset="2"/>
              <a:buChar char="Ø"/>
            </a:pPr>
            <a:r>
              <a:rPr lang="ru-RU"/>
              <a:t>Обязательное поле</a:t>
            </a:r>
          </a:p>
        </p:txBody>
      </p:sp>
      <p:graphicFrame>
        <p:nvGraphicFramePr>
          <p:cNvPr id="26659" name="Group 35"/>
          <p:cNvGraphicFramePr>
            <a:graphicFrameLocks noGrp="1"/>
          </p:cNvGraphicFramePr>
          <p:nvPr/>
        </p:nvGraphicFramePr>
        <p:xfrm>
          <a:off x="428596" y="4071942"/>
          <a:ext cx="8064500" cy="2197104"/>
        </p:xfrm>
        <a:graphic>
          <a:graphicData uri="http://schemas.openxmlformats.org/drawingml/2006/table">
            <a:tbl>
              <a:tblPr/>
              <a:tblGrid>
                <a:gridCol w="788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5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Тип процессора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Оперативная память (Мбайт)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Compaq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Celeron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Dell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Pentium III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128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IBM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Pentium 4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256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660" name="Text Box 36"/>
          <p:cNvSpPr txBox="1">
            <a:spLocks noChangeArrowheads="1"/>
          </p:cNvSpPr>
          <p:nvPr/>
        </p:nvSpPr>
        <p:spPr bwMode="auto">
          <a:xfrm>
            <a:off x="714348" y="3429000"/>
            <a:ext cx="6207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latin typeface="Times New Roman" pitchFamily="18" charset="0"/>
              </a:rPr>
              <a:t>Пример табличной базы данных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214290"/>
          <a:ext cx="9144000" cy="6643710"/>
        </p:xfrm>
        <a:graphic>
          <a:graphicData uri="http://schemas.openxmlformats.org/drawingml/2006/table">
            <a:tbl>
              <a:tblPr/>
              <a:tblGrid>
                <a:gridCol w="2078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5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05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Тип данных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Хранит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Размер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363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Текстовый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Алфавитно-цифровые знаки </a:t>
                      </a:r>
                    </a:p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Используется для текста или текста и чисел, не применяемых в расчетах (например, кода товара).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 255 знаков.</a:t>
                      </a:r>
                    </a:p>
                  </a:txBody>
                  <a:tcPr marL="19805" marR="19805" marT="9903" marB="990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202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Поле МЕМО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Алфавитно-цифровые знаки (более 255 знаков) или форматированный текст. </a:t>
                      </a:r>
                    </a:p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Используется для текста длиннее 255 знаков или форматированного текста. Типичные примеры использования поля типа «Поле МЕМО» — примечания, длинные описания и абзацы с полужирным шрифтом или курсивом.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До 1 гигабайта знаков или 2 гигабайт памяти (2 байта на знак), из которых в элементе управления можно отобразить 65535 знаков.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1" y="-1"/>
          <a:ext cx="9144001" cy="6541398"/>
        </p:xfrm>
        <a:graphic>
          <a:graphicData uri="http://schemas.openxmlformats.org/drawingml/2006/table">
            <a:tbl>
              <a:tblPr/>
              <a:tblGrid>
                <a:gridCol w="2015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4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4785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Тип данных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Times New Roman"/>
                        </a:rPr>
                        <a:t>Хранит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Times New Roman"/>
                        </a:rPr>
                        <a:t>Размер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642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Числовой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Числовые значения (целые или дробные). </a:t>
                      </a: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Используется для хранения числовых данных, используемых в вычислениях, за исключением денежных значений (для денежных значений используется тип данных «Денежный»).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1, 2, 4 и 8 байт или 16 байт (если используется для кода репликации).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989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Дата/время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Даты и время. </a:t>
                      </a: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Используется для хранения значений даты и времени. Обратите внимание, что каждое сохраняемое значение содержит одновременно и компонент даты, и компонент времени. 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8 байт.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030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Денежный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Денежные значения. </a:t>
                      </a: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Используется для хранения денежных значений (валюты).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8 байт.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3" y="0"/>
          <a:ext cx="9001158" cy="6858000"/>
        </p:xfrm>
        <a:graphic>
          <a:graphicData uri="http://schemas.openxmlformats.org/drawingml/2006/table">
            <a:tbl>
              <a:tblPr/>
              <a:tblGrid>
                <a:gridCol w="1983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6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1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366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Тип данных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Хранит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Размер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939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Счетчик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Уникальное числовое значение, которое автоматически вводит </a:t>
                      </a:r>
                      <a:r>
                        <a:rPr lang="ru-RU" sz="200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Office</a:t>
                      </a:r>
                      <a:r>
                        <a:rPr lang="ru-RU" sz="20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Access</a:t>
                      </a:r>
                      <a:r>
                        <a:rPr lang="ru-RU" sz="20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2007 при добавлении записи. </a:t>
                      </a: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Используется для создания уникальных значений, например для первичного ключа. Обратите внимание, что в поле с типом данных «Счетчик» числа могут последовательно увеличиваться на указанное приращение или выбираться случайно.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4 байта или 16 байт, если используется для кода репликации.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124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Логический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Логические значения. </a:t>
                      </a: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Используется для полей, которые могут содержать одно из двух значений, например «Да» и «Нет» или 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Times New Roman"/>
                        </a:rPr>
                        <a:t>True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и 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Times New Roman"/>
                        </a:rPr>
                        <a:t>False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1 бит (8 бит = 1 байт).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32" y="1"/>
          <a:ext cx="9144032" cy="6857999"/>
        </p:xfrm>
        <a:graphic>
          <a:graphicData uri="http://schemas.openxmlformats.org/drawingml/2006/table">
            <a:tbl>
              <a:tblPr/>
              <a:tblGrid>
                <a:gridCol w="2015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9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8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5033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Тип данных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Хранит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Размер</a:t>
                      </a:r>
                    </a:p>
                  </a:txBody>
                  <a:tcPr marL="19805" marR="19805" marT="9903" marB="9903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2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0369"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Поле объекта OLE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OLE-объекты или другие двоичные данные. </a:t>
                      </a:r>
                    </a:p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Используется для хранения OLE-объектов других приложений </a:t>
                      </a:r>
                      <a:r>
                        <a:rPr lang="ru-RU" sz="2000" dirty="0" err="1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Microsoft</a:t>
                      </a: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Windows</a:t>
                      </a: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До 1 Гбайт. 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2597"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Гиперссылка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Гиперссылки. </a:t>
                      </a:r>
                    </a:p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Используется для хранения гиперссылок вызова </a:t>
                      </a:r>
                      <a:r>
                        <a:rPr lang="ru-RU" sz="2000" dirty="0" err="1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веб-страниц</a:t>
                      </a: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одним щелчком с помощью URL-адреса или файлов с помощью формата универсального имени UNC. Кроме того, можно использовать ссылку на объекты </a:t>
                      </a:r>
                      <a:r>
                        <a:rPr lang="ru-RU" sz="2000" dirty="0" err="1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Access</a:t>
                      </a: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, хранящиеся в базе данных.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До 1 гигабайта знаков или 2 гигабайт памяти (2 байта на знак), из которых в элементе управления можно отобразить 65 535 знаков.</a:t>
                      </a:r>
                    </a:p>
                  </a:txBody>
                  <a:tcPr marL="19805" marR="19805" marT="9903" marB="9903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600200"/>
            <a:ext cx="7772400" cy="226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ru-RU" b="1" dirty="0">
                <a:solidFill>
                  <a:srgbClr val="FF0000"/>
                </a:solidFill>
              </a:rPr>
              <a:t>База данных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(БД) – это информационная модель, позволяющая в упорядоченном виде хранить данные о группе объектов, обладающих одинаковым набором свойств.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08038" y="43132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28596" y="4384675"/>
            <a:ext cx="801211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ru-RU" sz="2800" b="1" dirty="0"/>
              <a:t>Например</a:t>
            </a:r>
            <a:r>
              <a:rPr lang="ru-RU" sz="2800" dirty="0"/>
              <a:t>: телефонный справочник, записная книжка, библиотечный каталог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00108"/>
            <a:ext cx="83582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Таблицы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Access</a:t>
            </a:r>
            <a:r>
              <a:rPr lang="ru-RU" sz="3200" b="1" dirty="0">
                <a:solidFill>
                  <a:srgbClr val="FF0000"/>
                </a:solidFill>
              </a:rPr>
              <a:t> можно создавать</a:t>
            </a:r>
            <a:r>
              <a:rPr lang="ru-RU" sz="3200" b="1" dirty="0">
                <a:solidFill>
                  <a:srgbClr val="FFFF00"/>
                </a:solidFill>
              </a:rPr>
              <a:t>:</a:t>
            </a:r>
          </a:p>
          <a:p>
            <a:pPr algn="ctr"/>
            <a:endParaRPr lang="ru-RU" sz="3200" b="1" dirty="0">
              <a:solidFill>
                <a:srgbClr val="FFFF00"/>
              </a:solidFill>
            </a:endParaRPr>
          </a:p>
          <a:p>
            <a:pPr marL="342900" indent="-342900">
              <a:buAutoNum type="arabicParenR"/>
            </a:pPr>
            <a:r>
              <a:rPr lang="ru-RU" sz="3200" dirty="0"/>
              <a:t> Путем ввода данных</a:t>
            </a:r>
          </a:p>
          <a:p>
            <a:pPr marL="342900" indent="-342900">
              <a:buAutoNum type="arabicParenR"/>
            </a:pPr>
            <a:endParaRPr lang="ru-RU" sz="3200" dirty="0"/>
          </a:p>
          <a:p>
            <a:pPr marL="342900" indent="-342900" algn="just">
              <a:buAutoNum type="arabicParenR"/>
            </a:pPr>
            <a:r>
              <a:rPr lang="ru-RU" sz="3200" dirty="0"/>
              <a:t> С помощью шаблонов</a:t>
            </a:r>
          </a:p>
          <a:p>
            <a:pPr marL="342900" indent="-342900" algn="just">
              <a:buAutoNum type="arabicParenR"/>
            </a:pPr>
            <a:endParaRPr lang="ru-RU" sz="3200" dirty="0"/>
          </a:p>
          <a:p>
            <a:pPr marL="342900" indent="-342900">
              <a:buAutoNum type="arabicParenR"/>
            </a:pPr>
            <a:r>
              <a:rPr lang="ru-RU" sz="3200" dirty="0"/>
              <a:t> С помощью Конструктора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92696"/>
            <a:ext cx="89297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Создание структуры  базы данных</a:t>
            </a:r>
            <a:r>
              <a:rPr lang="ru-RU" sz="3600" b="1" dirty="0">
                <a:solidFill>
                  <a:srgbClr val="FFFF00"/>
                </a:solidFill>
              </a:rPr>
              <a:t>:</a:t>
            </a:r>
          </a:p>
          <a:p>
            <a:endParaRPr lang="ru-RU" sz="2800" dirty="0"/>
          </a:p>
          <a:p>
            <a:pPr marL="514350" indent="-514350">
              <a:buAutoNum type="arabicParenR"/>
            </a:pPr>
            <a:r>
              <a:rPr lang="ru-RU" sz="2800" dirty="0"/>
              <a:t>Составить список полей.</a:t>
            </a:r>
          </a:p>
          <a:p>
            <a:pPr marL="514350" indent="-514350"/>
            <a:endParaRPr lang="ru-RU" sz="2800" dirty="0"/>
          </a:p>
          <a:p>
            <a:pPr marL="514350" indent="-514350">
              <a:buAutoNum type="arabicParenR" startAt="2"/>
            </a:pPr>
            <a:r>
              <a:rPr lang="ru-RU" sz="2800" dirty="0"/>
              <a:t>Для каждого поля определить подходящий тип.</a:t>
            </a:r>
          </a:p>
          <a:p>
            <a:pPr marL="514350" indent="-514350">
              <a:buAutoNum type="arabicParenR" startAt="2"/>
            </a:pPr>
            <a:endParaRPr lang="ru-RU" sz="2800" dirty="0"/>
          </a:p>
          <a:p>
            <a:pPr marL="342900" indent="-342900">
              <a:buAutoNum type="arabicParenR" startAt="3"/>
            </a:pPr>
            <a:r>
              <a:rPr lang="ru-RU" sz="2800" dirty="0"/>
              <a:t> Распределить поля списка по базовым таблицам.</a:t>
            </a:r>
          </a:p>
          <a:p>
            <a:pPr marL="342900" indent="-342900">
              <a:buAutoNum type="arabicParenR" startAt="3"/>
            </a:pPr>
            <a:endParaRPr lang="ru-RU" sz="2800" dirty="0"/>
          </a:p>
          <a:p>
            <a:pPr marL="342900" indent="-342900">
              <a:buAutoNum type="arabicParenR" startAt="3"/>
            </a:pPr>
            <a:r>
              <a:rPr lang="ru-RU" sz="2800" dirty="0"/>
              <a:t> В каждой таблице наметить ключевое поле.</a:t>
            </a:r>
          </a:p>
          <a:p>
            <a:pPr marL="342900" indent="-342900"/>
            <a:endParaRPr lang="ru-RU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Создание новой таблицы в новой базе данных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86766" cy="4525963"/>
          </a:xfrm>
        </p:spPr>
        <p:txBody>
          <a:bodyPr>
            <a:normAutofit/>
          </a:bodyPr>
          <a:lstStyle/>
          <a:p>
            <a:pPr marL="550926" indent="-51435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Щелкнуть по кнопке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Office</a:t>
            </a:r>
            <a:r>
              <a:rPr lang="ru-RU" dirty="0"/>
              <a:t> , выбрать команду Создать. </a:t>
            </a:r>
          </a:p>
          <a:p>
            <a:pPr marL="550926" indent="-51435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В поле Имя файла ввести имя файла. Чтобы изменить его расположение, нужно щелкнуть по значку папки для выбора нужной папки. </a:t>
            </a:r>
          </a:p>
          <a:p>
            <a:pPr marL="550926" indent="-51435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Нажать кнопку Создать. </a:t>
            </a:r>
          </a:p>
          <a:p>
            <a:pPr marL="550926" indent="-51435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Откроется новая база данных, в которой будет создана и открыта в режиме таблицы новая таблица с именем «Таблица1».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791" y="332656"/>
            <a:ext cx="7773338" cy="1596177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Создание новой таблицы в существующей базе данных</a:t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7901014" cy="490063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Щелкнуть по кнопке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Office</a:t>
            </a:r>
            <a:r>
              <a:rPr lang="ru-RU" dirty="0"/>
              <a:t>, выбрать команду </a:t>
            </a:r>
            <a:r>
              <a:rPr lang="ru-RU" i="1" dirty="0"/>
              <a:t>Открыть</a:t>
            </a:r>
            <a:r>
              <a:rPr lang="ru-RU" dirty="0"/>
              <a:t>. </a:t>
            </a:r>
          </a:p>
          <a:p>
            <a:r>
              <a:rPr lang="ru-RU" dirty="0"/>
              <a:t>В диалоговом окне Открытие файла базы данных выбрать и открыть базу данных. </a:t>
            </a:r>
          </a:p>
          <a:p>
            <a:r>
              <a:rPr lang="ru-RU" dirty="0"/>
              <a:t>На вкладке Создание в группе Таблицы выбрать </a:t>
            </a:r>
            <a:r>
              <a:rPr lang="ru-RU" i="1" dirty="0"/>
              <a:t>Таблица</a:t>
            </a:r>
            <a:r>
              <a:rPr lang="ru-RU" dirty="0"/>
              <a:t>.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В базу данных вставляется новая таблица, которая открывается в режиме таблицы.</a:t>
            </a:r>
          </a:p>
          <a:p>
            <a:endParaRPr lang="ru-RU" dirty="0"/>
          </a:p>
        </p:txBody>
      </p:sp>
      <p:pic>
        <p:nvPicPr>
          <p:cNvPr id="39938" name="Рисунок 22" descr="Изображение ленты Acces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3571876"/>
            <a:ext cx="4214842" cy="142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Создание таблицы на основе шаблона таблицы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514274"/>
          </a:xfrm>
        </p:spPr>
        <p:txBody>
          <a:bodyPr>
            <a:normAutofit fontScale="40000" lnSpcReduction="20000"/>
          </a:bodyPr>
          <a:lstStyle/>
          <a:p>
            <a:r>
              <a:rPr lang="ru-RU" sz="4000" dirty="0"/>
              <a:t>Для создания таблиц «Контакты», «Задачи», «Вопросы», «События» и «Основные фонды» можно использовать шаблоны таблиц, которые включены в Office Access. Шаблоны таблиц совместимы со списками Службы Microsoft Windows SharePoint Services  с теми же именами.</a:t>
            </a:r>
          </a:p>
          <a:p>
            <a:r>
              <a:rPr lang="ru-RU" sz="4000" dirty="0"/>
              <a:t>Щелкнуть по кнопке </a:t>
            </a:r>
            <a:r>
              <a:rPr lang="ru-RU" sz="4000" dirty="0" err="1"/>
              <a:t>Microsoft</a:t>
            </a:r>
            <a:r>
              <a:rPr lang="ru-RU" sz="4000" dirty="0"/>
              <a:t> </a:t>
            </a:r>
            <a:r>
              <a:rPr lang="ru-RU" sz="4000" dirty="0" err="1"/>
              <a:t>Office</a:t>
            </a:r>
            <a:r>
              <a:rPr lang="ru-RU" sz="4000" dirty="0"/>
              <a:t>, выбрать команду </a:t>
            </a:r>
            <a:r>
              <a:rPr lang="ru-RU" sz="4000" i="1" dirty="0"/>
              <a:t>Открыть</a:t>
            </a:r>
            <a:r>
              <a:rPr lang="ru-RU" sz="4000" dirty="0"/>
              <a:t>. </a:t>
            </a:r>
          </a:p>
          <a:p>
            <a:r>
              <a:rPr lang="ru-RU" sz="4100" dirty="0"/>
              <a:t>В диалоговом окне Открытие файла базы данных выбрать и открыть базу данных. </a:t>
            </a:r>
          </a:p>
          <a:p>
            <a:r>
              <a:rPr lang="ru-RU" sz="4100" dirty="0"/>
              <a:t>На вкладке Создание в группе Таблицы выбрать Шаблоны таблицы, из списка выбрать один из доступных шаблонов. </a:t>
            </a:r>
          </a:p>
          <a:p>
            <a:endParaRPr lang="ru-RU" sz="4100" dirty="0">
              <a:solidFill>
                <a:srgbClr val="FFFF00"/>
              </a:solidFill>
            </a:endParaRPr>
          </a:p>
          <a:p>
            <a:endParaRPr lang="ru-RU" sz="4100" dirty="0">
              <a:solidFill>
                <a:srgbClr val="FFFF00"/>
              </a:solidFill>
            </a:endParaRPr>
          </a:p>
          <a:p>
            <a:endParaRPr lang="ru-RU" sz="4100" dirty="0">
              <a:solidFill>
                <a:srgbClr val="FFFF00"/>
              </a:solidFill>
            </a:endParaRPr>
          </a:p>
          <a:p>
            <a:endParaRPr lang="ru-RU" sz="4100" dirty="0">
              <a:solidFill>
                <a:srgbClr val="FFFF00"/>
              </a:solidFill>
            </a:endParaRPr>
          </a:p>
          <a:p>
            <a:r>
              <a:rPr lang="ru-RU" sz="4100" dirty="0"/>
              <a:t>Будет вставлена новая таблица на основе выбранного шаблона таблицы</a:t>
            </a:r>
          </a:p>
        </p:txBody>
      </p:sp>
      <p:pic>
        <p:nvPicPr>
          <p:cNvPr id="5" name="Рисунок 22" descr="Изображение ленты Acce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784" y="4149080"/>
            <a:ext cx="3786214" cy="1283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771" y="33265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Создание  таблицы в режиме Конструктора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2844" y="1500174"/>
            <a:ext cx="90011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ru-RU" sz="2400" dirty="0"/>
              <a:t>Предварительно создать структуру таблицы и определить тип каждого поля.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ru-RU" sz="2400" dirty="0"/>
              <a:t>На вкладке Создание в группе Таблицы выбрать Конструктор.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ru-RU" sz="2400" dirty="0"/>
              <a:t>В появившемся бланке в первой колонке записать названия полей(столбцов), во второй колонке выбрать тип поля из раскрывающегося списка.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ru-RU" sz="2400" dirty="0"/>
              <a:t>Закрыть Конструктор. Задать имя будущей таблицы.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ru-RU" sz="2400" dirty="0"/>
              <a:t>Двойным щелчком открыть её на левой панели и наполнить содержимым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Создание первичного ключа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0137" y="2132856"/>
            <a:ext cx="8258204" cy="4525963"/>
          </a:xfrm>
        </p:spPr>
        <p:txBody>
          <a:bodyPr/>
          <a:lstStyle/>
          <a:p>
            <a:r>
              <a:rPr lang="ru-RU" dirty="0"/>
              <a:t>Открыть таблицу в режиме Конструктора</a:t>
            </a:r>
          </a:p>
          <a:p>
            <a:r>
              <a:rPr lang="ru-RU" dirty="0"/>
              <a:t>Выделить поле для которого создается ключ</a:t>
            </a:r>
          </a:p>
          <a:p>
            <a:r>
              <a:rPr lang="ru-RU" dirty="0"/>
              <a:t>В группе Сервис нажать кнопку Ключевое поле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Определение первичного ключа</a:t>
            </a:r>
          </a:p>
          <a:p>
            <a:pPr>
              <a:buNone/>
            </a:pPr>
            <a:r>
              <a:rPr lang="ru-RU" sz="2000" dirty="0"/>
              <a:t>Первичный ключ таблицы состоит из одного или нескольких полей, однозначно определяющих каждую строку в этой таблице. Часто в качестве первичного ключа используется уникальный инвентарный номер, порядковый номер или код. Например, в таблице «Клиенты» для каждого клиента может быть указан уникальный код клиента. Поле кода клиента является первичным ключом этой таблицы.</a:t>
            </a:r>
          </a:p>
          <a:p>
            <a:pPr>
              <a:buNone/>
            </a:pPr>
            <a:r>
              <a:rPr lang="ru-RU" sz="2000" dirty="0"/>
              <a:t>В качестве первичного ключа удобно использовать поле, которое обладает следующими характеристиками. Во-первых, оно должно однозначно определять каждую строку. Во-вторых, оно не должно быть пустым —  в нем всегда должно быть значение. В-третьих, оно должно изменяться крайне редко. </a:t>
            </a:r>
          </a:p>
          <a:p>
            <a:pPr>
              <a:buNone/>
            </a:pPr>
            <a:r>
              <a:rPr lang="ru-RU" sz="2000" dirty="0"/>
              <a:t>Всегда следует определять для таблицы первичный ключ. Для первичного ключа автоматически создается индекс, ускоряющий выполнение запросов и операций. Кроме того, приложение </a:t>
            </a:r>
            <a:r>
              <a:rPr lang="ru-RU" sz="2000" dirty="0" err="1"/>
              <a:t>Access</a:t>
            </a:r>
            <a:r>
              <a:rPr lang="ru-RU" sz="2000" dirty="0"/>
              <a:t> проверяет наличие и уникальность значений в поле первичного ключа.</a:t>
            </a:r>
          </a:p>
          <a:p>
            <a:pPr>
              <a:buNone/>
            </a:pPr>
            <a:r>
              <a:rPr lang="ru-RU" sz="2000" dirty="0"/>
              <a:t>При создании новой таблицы в режиме таблицы </a:t>
            </a:r>
            <a:r>
              <a:rPr lang="ru-RU" sz="2000" dirty="0" err="1"/>
              <a:t>Access</a:t>
            </a:r>
            <a:r>
              <a:rPr lang="ru-RU" sz="2000" dirty="0"/>
              <a:t> автоматически создает первичный ключ и назначает полю имя «Код» и тип данных «Счетчик». Это поле скрыто в режиме таблицы, для его просмотра необходимо переключиться в режим конструктора.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Запрос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11188" y="1484313"/>
            <a:ext cx="7920037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</a:rPr>
              <a:t>Главное предназначение запросов – отбор данных на основании заданных условий. С помощью запроса из базы данных можно выбрать информацию, удовлетворяющую определенным условиям.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Формы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755650" y="1773238"/>
            <a:ext cx="7920038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</a:rPr>
              <a:t>Формы позволяют отображать данные, содержащиеся в таблицах или запросах, в более удобном для восприятия виде.</a:t>
            </a:r>
          </a:p>
          <a:p>
            <a:pPr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</a:rPr>
              <a:t>При помощи форм можно добавлять в таблицы новые данные, а также редактировать или удалять существующие.</a:t>
            </a:r>
          </a:p>
          <a:p>
            <a:pPr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</a:rPr>
              <a:t>Форма может содержать рисунки, графики и другие внедренные объекты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Типы баз данных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57224" y="1571612"/>
            <a:ext cx="7772400" cy="326866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3200" dirty="0"/>
              <a:t>Табличные</a:t>
            </a:r>
          </a:p>
          <a:p>
            <a:pPr>
              <a:buFont typeface="Wingdings" pitchFamily="2" charset="2"/>
              <a:buChar char="Ø"/>
            </a:pPr>
            <a:endParaRPr lang="ru-RU" sz="3200" dirty="0"/>
          </a:p>
          <a:p>
            <a:pPr>
              <a:buFont typeface="Wingdings" pitchFamily="2" charset="2"/>
              <a:buChar char="Ø"/>
            </a:pPr>
            <a:r>
              <a:rPr lang="ru-RU" sz="3200" dirty="0"/>
              <a:t>Иерархические</a:t>
            </a:r>
          </a:p>
          <a:p>
            <a:pPr>
              <a:buFont typeface="Wingdings" pitchFamily="2" charset="2"/>
              <a:buChar char="Ø"/>
            </a:pPr>
            <a:endParaRPr lang="ru-RU" sz="3200" dirty="0"/>
          </a:p>
          <a:p>
            <a:pPr>
              <a:buFont typeface="Wingdings" pitchFamily="2" charset="2"/>
              <a:buChar char="Ø"/>
            </a:pPr>
            <a:r>
              <a:rPr lang="ru-RU" sz="3200" dirty="0"/>
              <a:t>Сетевые</a:t>
            </a:r>
          </a:p>
        </p:txBody>
      </p:sp>
    </p:spTree>
  </p:cSld>
  <p:clrMapOvr>
    <a:masterClrMapping/>
  </p:clrMapOvr>
  <p:transition spd="slow">
    <p:strips dir="r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Отчеты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684213" y="1628775"/>
            <a:ext cx="6781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Times New Roman" pitchFamily="18" charset="0"/>
              </a:rPr>
              <a:t>Отчеты предназначены для печати данных, содержащихся в таблицах и запросах, в красиво оформленном виде.</a:t>
            </a:r>
          </a:p>
        </p:txBody>
      </p:sp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2"/>
          <a:srcRect l="9961" t="22656" r="19905" b="27127"/>
          <a:stretch>
            <a:fillRect/>
          </a:stretch>
        </p:blipFill>
        <p:spPr bwMode="auto">
          <a:xfrm>
            <a:off x="2124075" y="2997200"/>
            <a:ext cx="6840538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285728"/>
            <a:ext cx="7467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Табличные базы данных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928662" y="1643050"/>
            <a:ext cx="7772400" cy="478634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ru-RU" dirty="0"/>
              <a:t>Табличная БД содержит перечень объектов одного типа, т.е. объектов, имеющих одинаковый набор свойств.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Такую БД удобно представлять в виде двумерной таблицы.</a:t>
            </a:r>
          </a:p>
        </p:txBody>
      </p:sp>
    </p:spTree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3" name="Рисунок 16" descr="Пользовательская таблица с записям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205" y="1785926"/>
            <a:ext cx="9070795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Иерархические базы данных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565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dirty="0"/>
              <a:t>Иерархические БД</a:t>
            </a:r>
            <a:r>
              <a:rPr lang="ru-RU" dirty="0"/>
              <a:t> графически могут быть представлены  как перевернутое дерево, состоящее из объектов различных уровней.</a:t>
            </a:r>
          </a:p>
          <a:p>
            <a:pPr>
              <a:buFont typeface="Wingdings" pitchFamily="2" charset="2"/>
              <a:buNone/>
            </a:pPr>
            <a:endParaRPr lang="ru-RU" b="1" dirty="0"/>
          </a:p>
          <a:p>
            <a:pPr>
              <a:buFont typeface="Wingdings" pitchFamily="2" charset="2"/>
              <a:buNone/>
            </a:pPr>
            <a:r>
              <a:rPr lang="ru-RU" b="1" dirty="0"/>
              <a:t>Например: </a:t>
            </a:r>
            <a:r>
              <a:rPr lang="ru-RU" dirty="0"/>
              <a:t>Каталог папок </a:t>
            </a:r>
            <a:r>
              <a:rPr lang="en-US" dirty="0"/>
              <a:t>Windows</a:t>
            </a:r>
            <a:r>
              <a:rPr lang="ru-RU" dirty="0"/>
              <a:t>, доменная система имен подключенных к Интернету компьютеров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-171450"/>
            <a:ext cx="77724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Пример иерархической БД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/>
          <a:srcRect l="19189" t="10808" r="17317" b="20291"/>
          <a:stretch>
            <a:fillRect/>
          </a:stretch>
        </p:blipFill>
        <p:spPr bwMode="auto">
          <a:xfrm>
            <a:off x="1000100" y="1071546"/>
            <a:ext cx="7272338" cy="5489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Сетевые базы данных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4389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dirty="0"/>
              <a:t>Сетевая БД</a:t>
            </a:r>
            <a:r>
              <a:rPr lang="ru-RU" dirty="0"/>
              <a:t> является обобщением иерархической за счет допущения объектов, имеющих более одного предка.</a:t>
            </a:r>
          </a:p>
          <a:p>
            <a:pPr>
              <a:buFont typeface="Wingdings" pitchFamily="2" charset="2"/>
              <a:buNone/>
            </a:pPr>
            <a:endParaRPr lang="ru-RU" b="1" dirty="0"/>
          </a:p>
          <a:p>
            <a:pPr>
              <a:buFont typeface="Wingdings" pitchFamily="2" charset="2"/>
              <a:buNone/>
            </a:pPr>
            <a:r>
              <a:rPr lang="ru-RU" b="1" dirty="0"/>
              <a:t>Например: </a:t>
            </a:r>
            <a:r>
              <a:rPr lang="ru-RU" dirty="0"/>
              <a:t>Всемирная паутина глобальной сети Интернет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Пример сетевой базы данных</a:t>
            </a: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7744" y="1772816"/>
            <a:ext cx="5137479" cy="4557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607</TotalTime>
  <Words>1370</Words>
  <Application>Microsoft Office PowerPoint</Application>
  <PresentationFormat>Экран (4:3)</PresentationFormat>
  <Paragraphs>185</Paragraphs>
  <Slides>30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Calibri</vt:lpstr>
      <vt:lpstr>Times New Roman</vt:lpstr>
      <vt:lpstr>Tw Cen MT</vt:lpstr>
      <vt:lpstr>Wingdings</vt:lpstr>
      <vt:lpstr>Капля</vt:lpstr>
      <vt:lpstr>Технология хранения, поиска и сортировки информации</vt:lpstr>
      <vt:lpstr>Презентация PowerPoint</vt:lpstr>
      <vt:lpstr>Типы баз данных</vt:lpstr>
      <vt:lpstr>Табличные базы данных</vt:lpstr>
      <vt:lpstr>Презентация PowerPoint</vt:lpstr>
      <vt:lpstr>Иерархические базы данных</vt:lpstr>
      <vt:lpstr>Пример иерархической БД</vt:lpstr>
      <vt:lpstr>Сетевые базы данных</vt:lpstr>
      <vt:lpstr>Пример сетевой базы данных</vt:lpstr>
      <vt:lpstr>Система управления базами данных Access</vt:lpstr>
      <vt:lpstr>Таблицы – основные объекты СУБД</vt:lpstr>
      <vt:lpstr>Презентация PowerPoint</vt:lpstr>
      <vt:lpstr>Презентация PowerPoint</vt:lpstr>
      <vt:lpstr>Тип поля</vt:lpstr>
      <vt:lpstr>Свойства полей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Создание новой таблицы в новой базе данных </vt:lpstr>
      <vt:lpstr>Создание новой таблицы в существующей базе данных </vt:lpstr>
      <vt:lpstr>Создание таблицы на основе шаблона таблицы </vt:lpstr>
      <vt:lpstr>Презентация PowerPoint</vt:lpstr>
      <vt:lpstr>Создание первичного ключа</vt:lpstr>
      <vt:lpstr>Презентация PowerPoint</vt:lpstr>
      <vt:lpstr>Запрос</vt:lpstr>
      <vt:lpstr>Формы</vt:lpstr>
      <vt:lpstr>Отчеты</vt:lpstr>
    </vt:vector>
  </TitlesOfParts>
  <Company>МОУ СОШ №5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хранения, поиска и сортировки информации</dc:title>
  <dc:creator>Баландин ВА</dc:creator>
  <cp:lastModifiedBy>ульяна матеорова</cp:lastModifiedBy>
  <cp:revision>52</cp:revision>
  <dcterms:created xsi:type="dcterms:W3CDTF">2005-09-07T02:28:31Z</dcterms:created>
  <dcterms:modified xsi:type="dcterms:W3CDTF">2021-11-13T18:03:01Z</dcterms:modified>
</cp:coreProperties>
</file>