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75" r:id="rId4"/>
    <p:sldId id="287" r:id="rId5"/>
    <p:sldId id="257" r:id="rId6"/>
    <p:sldId id="258" r:id="rId7"/>
    <p:sldId id="276" r:id="rId8"/>
    <p:sldId id="277" r:id="rId9"/>
    <p:sldId id="259" r:id="rId10"/>
    <p:sldId id="262" r:id="rId11"/>
    <p:sldId id="278" r:id="rId12"/>
    <p:sldId id="281" r:id="rId13"/>
    <p:sldId id="282" r:id="rId14"/>
    <p:sldId id="269" r:id="rId15"/>
    <p:sldId id="272" r:id="rId16"/>
    <p:sldId id="288" r:id="rId17"/>
    <p:sldId id="289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24" autoAdjust="0"/>
  </p:normalViewPr>
  <p:slideViewPr>
    <p:cSldViewPr>
      <p:cViewPr varScale="1">
        <p:scale>
          <a:sx n="80" d="100"/>
          <a:sy n="80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07362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Вода, ее физические и химические свойства.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000108"/>
            <a:ext cx="3327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ГБПОУ  РД</a:t>
            </a:r>
          </a:p>
          <a:p>
            <a:r>
              <a:rPr lang="ru-RU" dirty="0" smtClean="0"/>
              <a:t>«ДБМК им. Р.П. </a:t>
            </a:r>
            <a:r>
              <a:rPr lang="ru-RU" dirty="0" err="1" smtClean="0"/>
              <a:t>Аскерханова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786454"/>
            <a:ext cx="176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</a:t>
            </a:r>
          </a:p>
          <a:p>
            <a:r>
              <a:rPr lang="ru-RU" smtClean="0"/>
              <a:t>Султанова Г.М.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Эндемический зоб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960440"/>
          </a:xfrm>
        </p:spPr>
      </p:pic>
    </p:spTree>
    <p:extLst>
      <p:ext uri="{BB962C8B-B14F-4D97-AF65-F5344CB8AC3E}">
        <p14:creationId xmlns:p14="http://schemas.microsoft.com/office/powerpoint/2010/main" val="7901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Через воду могут передаваться следующие заболевания: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холера, брюшной тиф, амебная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бактериальная дизентерия, гепатит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А, а также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гельминтозы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6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Персистентность</a:t>
            </a:r>
            <a:r>
              <a:rPr lang="ru-RU" dirty="0" smtClean="0"/>
              <a:t> 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способность патогенных микроорганизмов и гельминтов сохранять жизнеспособность и способность к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размножению в воде.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9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Источниками централизованного водоснабжения служат </a:t>
            </a:r>
            <a:r>
              <a:rPr lang="ru-RU" sz="4400" b="1" i="1" dirty="0">
                <a:solidFill>
                  <a:schemeClr val="accent3">
                    <a:lumMod val="75000"/>
                  </a:schemeClr>
                </a:solidFill>
              </a:rPr>
              <a:t>поверхностные воды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(их доля составляет 70%) и </a:t>
            </a:r>
            <a:r>
              <a:rPr lang="ru-RU" sz="4400" b="1" i="1" dirty="0">
                <a:solidFill>
                  <a:schemeClr val="accent3">
                    <a:lumMod val="75000"/>
                  </a:schemeClr>
                </a:solidFill>
              </a:rPr>
              <a:t>подземные воды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(30%).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1152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Подземные воды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704856" cy="4680520"/>
          </a:xfrm>
        </p:spPr>
      </p:pic>
    </p:spTree>
    <p:extLst>
      <p:ext uri="{BB962C8B-B14F-4D97-AF65-F5344CB8AC3E}">
        <p14:creationId xmlns:p14="http://schemas.microsoft.com/office/powerpoint/2010/main" val="6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496" y="260648"/>
            <a:ext cx="3240360" cy="65973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Первый водоносный горизонт называется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грунтовой водой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Грунтовые воды могут проникать в область, где над ними окажется слой водоупорной породы. В этом случае они станут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межпластовыми.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Межпластовую воду, поднимающуюся в колодце выше той глубины, на которой она была встречена при бурении, называют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напорной или артезианской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0688"/>
            <a:ext cx="5868144" cy="5256584"/>
          </a:xfrm>
        </p:spPr>
      </p:pic>
    </p:spTree>
    <p:extLst>
      <p:ext uri="{BB962C8B-B14F-4D97-AF65-F5344CB8AC3E}">
        <p14:creationId xmlns:p14="http://schemas.microsoft.com/office/powerpoint/2010/main" val="3218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Открытые водоемы</a:t>
            </a:r>
            <a:r>
              <a:rPr lang="ru-RU" dirty="0"/>
              <a:t> – это озера, реки, ручьи, каналы и водохранилища.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136904" cy="4752528"/>
          </a:xfrm>
        </p:spPr>
      </p:pic>
    </p:spTree>
    <p:extLst>
      <p:ext uri="{BB962C8B-B14F-4D97-AF65-F5344CB8AC3E}">
        <p14:creationId xmlns:p14="http://schemas.microsoft.com/office/powerpoint/2010/main" val="403562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r>
              <a:rPr lang="ru-RU" dirty="0"/>
              <a:t>Основная цель очистки воды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защита потребителя от патогенных организмов и примесей, которые могут быть опасны для здоровья человека или иметь неприятные свойства.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20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очистки питьевой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Специальные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Осветление и обесцвечивание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Коагуляция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Отстаивание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Фильтрация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Обеззараживание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2514600"/>
            <a:ext cx="4258816" cy="38457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Фторирование</a:t>
            </a:r>
          </a:p>
          <a:p>
            <a:pPr marL="457200" indent="-457200">
              <a:buAutoNum type="arabicPeriod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Обесфторивание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Обезжелезивание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Опреснение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Дезодорация</a:t>
            </a:r>
          </a:p>
          <a:p>
            <a:pPr marL="457200" indent="-457200">
              <a:buAutoNum type="arabicPeriod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Деконтаминирование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Умягчение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обеззараживания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Химические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Хлорирование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Озонирование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Бактерицидное действие серебра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Физические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Кипячение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УФО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Электромагнитные волны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352"/>
            <a:ext cx="2664296" cy="3778744"/>
          </a:xfrm>
        </p:spPr>
        <p:txBody>
          <a:bodyPr/>
          <a:lstStyle/>
          <a:p>
            <a:r>
              <a:rPr lang="ru-RU" sz="4400" dirty="0"/>
              <a:t>Тело человека состоит из воды на 65%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256584" cy="6453336"/>
          </a:xfrm>
        </p:spPr>
      </p:pic>
    </p:spTree>
    <p:extLst>
      <p:ext uri="{BB962C8B-B14F-4D97-AF65-F5344CB8AC3E}">
        <p14:creationId xmlns:p14="http://schemas.microsoft.com/office/powerpoint/2010/main" val="38752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Гигиенические требования к питьевой воде:</a:t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Х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орошие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органолептические свойства (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отсутствие запаха,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вкуса, цвета и прозрачность)</a:t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2. Безвредность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по химическому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составу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3. Безопасность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 эпидемиологическом отношении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8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404664"/>
            <a:ext cx="3888432" cy="61926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Русский ученый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А.П.Виноградов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разработал учение 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биогеохимических территориях,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т.е. районах, характеризующихся избытком или недостатком отдельных микроэлементов в почве, воде, растениях, что позволило объяснить причины возникновения так называемых эндемических заболеваний человека и животных.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78" y="548680"/>
            <a:ext cx="4343070" cy="5699720"/>
          </a:xfrm>
        </p:spPr>
      </p:pic>
    </p:spTree>
    <p:extLst>
      <p:ext uri="{BB962C8B-B14F-4D97-AF65-F5344CB8AC3E}">
        <p14:creationId xmlns:p14="http://schemas.microsoft.com/office/powerpoint/2010/main" val="319174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 концентрации фтора в воде более 1,5мг/л развивается флюороз 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776864" cy="4824536"/>
          </a:xfrm>
        </p:spPr>
      </p:pic>
    </p:spTree>
    <p:extLst>
      <p:ext uri="{BB962C8B-B14F-4D97-AF65-F5344CB8AC3E}">
        <p14:creationId xmlns:p14="http://schemas.microsoft.com/office/powerpoint/2010/main" val="19680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Флюороз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744416"/>
          </a:xfrm>
        </p:spPr>
      </p:pic>
    </p:spTree>
    <p:extLst>
      <p:ext uri="{BB962C8B-B14F-4D97-AF65-F5344CB8AC3E}">
        <p14:creationId xmlns:p14="http://schemas.microsoft.com/office/powerpoint/2010/main" val="3489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384376" cy="5483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При концентрации фтора в воде менее 0,7 мг/л увеличивается заболеваемость населения кариесом зубов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44" y="116632"/>
            <a:ext cx="5676455" cy="364671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53650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4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Молибденовая подагра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40188" cy="4032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04864"/>
            <a:ext cx="4041775" cy="4032447"/>
          </a:xfrm>
        </p:spPr>
      </p:pic>
    </p:spTree>
    <p:extLst>
      <p:ext uri="{BB962C8B-B14F-4D97-AF65-F5344CB8AC3E}">
        <p14:creationId xmlns:p14="http://schemas.microsoft.com/office/powerpoint/2010/main" val="1643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1602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Повышенное содержание нитратов </a:t>
            </a:r>
            <a:r>
              <a:rPr lang="ru-RU" sz="2800" dirty="0"/>
              <a:t>в питьевой воде вызывает токсический цианоз (</a:t>
            </a:r>
            <a:r>
              <a:rPr lang="ru-RU" sz="2800" b="1" i="1" dirty="0" err="1"/>
              <a:t>метгемоглобинемию</a:t>
            </a:r>
            <a:r>
              <a:rPr lang="ru-RU" sz="2800" dirty="0"/>
              <a:t>), особенно у  детей грудного возраста находящихся на искусственном вскармливании.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344816" cy="4320480"/>
          </a:xfrm>
        </p:spPr>
      </p:pic>
    </p:spTree>
    <p:extLst>
      <p:ext uri="{BB962C8B-B14F-4D97-AF65-F5344CB8AC3E}">
        <p14:creationId xmlns:p14="http://schemas.microsoft.com/office/powerpoint/2010/main" val="26670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311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Вода, ее физические и химические свойства.</vt:lpstr>
      <vt:lpstr>Тело человека состоит из воды на 65%</vt:lpstr>
      <vt:lpstr>Гигиенические требования к питьевой воде: 1. Хорошие органолептические свойства (отсутствие запаха, вкуса, цвета и прозрачность) 2. Безвредность по химическому составу 3. Безопасность в эпидемиологическом отношении. </vt:lpstr>
      <vt:lpstr>Презентация PowerPoint</vt:lpstr>
      <vt:lpstr>При концентрации фтора в воде более 1,5мг/л развивается флюороз </vt:lpstr>
      <vt:lpstr>Флюороз </vt:lpstr>
      <vt:lpstr>Презентация PowerPoint</vt:lpstr>
      <vt:lpstr>Молибденовая подагра </vt:lpstr>
      <vt:lpstr>Повышенное содержание нитратов в питьевой воде вызывает токсический цианоз (метгемоглобинемию), особенно у  детей грудного возраста находящихся на искусственном вскармливании. </vt:lpstr>
      <vt:lpstr>Эндемический зоб </vt:lpstr>
      <vt:lpstr>Через воду могут передаваться следующие заболевания:</vt:lpstr>
      <vt:lpstr>Персистентность  -</vt:lpstr>
      <vt:lpstr>Презентация PowerPoint</vt:lpstr>
      <vt:lpstr>Подземные воды</vt:lpstr>
      <vt:lpstr>Презентация PowerPoint</vt:lpstr>
      <vt:lpstr>Открытые водоемы – это озера, реки, ручьи, каналы и водохранилища. </vt:lpstr>
      <vt:lpstr>Основная цель очистки воды </vt:lpstr>
      <vt:lpstr>Методы очистки питьевой воды</vt:lpstr>
      <vt:lpstr>Методы обеззараживания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Вода, ее физические и химические свойства.</dc:title>
  <cp:lastModifiedBy>Пользователь</cp:lastModifiedBy>
  <cp:revision>16</cp:revision>
  <dcterms:modified xsi:type="dcterms:W3CDTF">2021-11-01T13:48:25Z</dcterms:modified>
</cp:coreProperties>
</file>