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05" autoAdjust="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8992C6-2C57-47CA-840E-E07C4DB3177F}" type="datetimeFigureOut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2C19A3-3C61-4EFB-8EFA-C589C710B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39B54-8895-4C9B-82B0-A26271F7B69C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E3195-771E-4E6E-B25B-C56517396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98235-460D-4C7B-89FF-4706443CD4B1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CD2C-16BE-4E4E-8FBA-153764169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47C8-682A-434B-A86F-4372493D3CA8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D9452-3CB9-43CA-9F1D-03972A4D8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8CFB-2F57-4F46-9DA8-FEB8E00F994F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961EB-540B-49AF-81F8-ED513BED5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2474-EFC1-44D9-AB3A-F7D63018D285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F039C-DD5F-4D6E-9C87-8FB14A688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A45B-18ED-4BAF-B1E1-91D52B2214D1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CCB7-3FF5-4413-8A53-D141B8C19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CE054-9868-4F48-9AC7-0D6BF29D1E84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DAB03-72EB-4519-934E-2F24B574F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8F31A-EF16-4F42-BBEC-41CCA79321F2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E7DA-8CCA-473D-A122-386CB1AE3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438C-A4BC-4C9E-BC29-D836D8C82398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7F10-ED24-4076-BF91-1894059B9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4637-1F00-4138-A7DA-EC4107572276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DB6A-9CCA-4AA9-A6F6-FDFC9E28C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D59C-A23C-4AAD-B668-44F72CB4190C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BFA47-DCFE-45A0-9CB0-A40F71044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EEE38D-7219-4167-9780-EF058D377CF8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A9C7C9-FDEE-409E-9E77-DC838F6E7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http://entquick.net/files/content/00000/111/bolshoi_paletc.jpg" TargetMode="Externa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12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1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4143372" y="571480"/>
            <a:ext cx="4414842" cy="1470025"/>
          </a:xfrm>
        </p:spPr>
        <p:txBody>
          <a:bodyPr/>
          <a:lstStyle/>
          <a:p>
            <a:r>
              <a:rPr lang="ru-RU" sz="1400" b="1" dirty="0" smtClean="0">
                <a:solidFill>
                  <a:srgbClr val="0000FF"/>
                </a:solidFill>
                <a:latin typeface="Georgia" pitchFamily="18" charset="0"/>
              </a:rPr>
              <a:t>Эпиграф :</a:t>
            </a:r>
            <a:br>
              <a:rPr lang="ru-RU" sz="1400" b="1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ru-RU" sz="1400" b="1" dirty="0" smtClean="0">
                <a:solidFill>
                  <a:srgbClr val="C00000"/>
                </a:solidFill>
                <a:latin typeface="Georgia" pitchFamily="18" charset="0"/>
              </a:rPr>
              <a:t>Сегодня мы учимся вместе – Я, ваш учитель, и вы, мои ученики. Но в будущем ученик должен превзойти учителя, иначе в науке не будет прогресса</a:t>
            </a:r>
            <a:r>
              <a:rPr lang="ru-RU" sz="1400" b="1" dirty="0" smtClean="0">
                <a:latin typeface="Georgia" pitchFamily="18" charset="0"/>
              </a:rPr>
              <a:t/>
            </a:r>
            <a:br>
              <a:rPr lang="ru-RU" sz="1400" b="1" dirty="0" smtClean="0">
                <a:latin typeface="Georgia" pitchFamily="18" charset="0"/>
              </a:rPr>
            </a:br>
            <a:r>
              <a:rPr lang="ru-RU" sz="1400" b="1" dirty="0" smtClean="0">
                <a:solidFill>
                  <a:srgbClr val="0000FF"/>
                </a:solidFill>
                <a:latin typeface="Georgia" pitchFamily="18" charset="0"/>
              </a:rPr>
              <a:t>В.А.Сухомлинский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214554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Обратные тригонометрические функции</a:t>
            </a:r>
            <a:endParaRPr lang="ru-RU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628654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5" name="Picture 3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5857875"/>
            <a:ext cx="9366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H:\Documents and Settings\Aida\Рабочий стол\текстуры и фоны, клипарты\EDUCATION\2 (11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5572125"/>
            <a:ext cx="1544637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2643174" y="1142984"/>
            <a:ext cx="3786214" cy="857256"/>
          </a:xfrm>
          <a:prstGeom prst="plaqu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Условия существования обратной функции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714620"/>
            <a:ext cx="2643206" cy="8572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определена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0694" y="2714620"/>
            <a:ext cx="2643206" cy="8572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монотонна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rot="16200000" flipH="1">
            <a:off x="5322099" y="1214422"/>
            <a:ext cx="714380" cy="2286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rot="5400000">
            <a:off x="3107521" y="1285860"/>
            <a:ext cx="714380" cy="21431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42976" y="1000108"/>
            <a:ext cx="221457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Georgia" pitchFamily="18" charset="0"/>
              </a:rPr>
              <a:t>п</a:t>
            </a:r>
            <a:r>
              <a:rPr lang="ru-RU" sz="2800" i="1" dirty="0" smtClean="0">
                <a:latin typeface="Georgia" pitchFamily="18" charset="0"/>
              </a:rPr>
              <a:t>рямая</a:t>
            </a:r>
          </a:p>
          <a:p>
            <a:endParaRPr lang="en-US" sz="2800" i="1" dirty="0" smtClean="0">
              <a:latin typeface="Georgia" pitchFamily="18" charset="0"/>
            </a:endParaRPr>
          </a:p>
          <a:p>
            <a:r>
              <a:rPr lang="en-US" sz="2800" i="1" dirty="0" smtClean="0">
                <a:latin typeface="Georgia" pitchFamily="18" charset="0"/>
              </a:rPr>
              <a:t>y=sin x</a:t>
            </a:r>
          </a:p>
          <a:p>
            <a:endParaRPr lang="en-US" sz="2800" i="1" dirty="0">
              <a:latin typeface="Georgia" pitchFamily="18" charset="0"/>
            </a:endParaRPr>
          </a:p>
          <a:p>
            <a:r>
              <a:rPr lang="en-US" sz="2800" i="1" dirty="0" smtClean="0">
                <a:latin typeface="Georgia" pitchFamily="18" charset="0"/>
              </a:rPr>
              <a:t>D(y)=</a:t>
            </a:r>
          </a:p>
          <a:p>
            <a:endParaRPr lang="en-US" sz="2800" i="1" dirty="0">
              <a:latin typeface="Georgia" pitchFamily="18" charset="0"/>
            </a:endParaRPr>
          </a:p>
          <a:p>
            <a:r>
              <a:rPr lang="en-US" sz="2800" i="1" dirty="0" smtClean="0">
                <a:latin typeface="Georgia" pitchFamily="18" charset="0"/>
              </a:rPr>
              <a:t>E(y)=</a:t>
            </a:r>
            <a:endParaRPr lang="ru-RU" sz="2000" i="1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1000108"/>
            <a:ext cx="19288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обратная</a:t>
            </a:r>
          </a:p>
          <a:p>
            <a:endParaRPr lang="ru-RU" sz="2800" i="1" dirty="0" smtClean="0">
              <a:latin typeface="Georgia" pitchFamily="18" charset="0"/>
            </a:endParaRPr>
          </a:p>
          <a:p>
            <a:r>
              <a:rPr lang="ru-RU" sz="2800" i="1" dirty="0">
                <a:latin typeface="Georgia" pitchFamily="18" charset="0"/>
              </a:rPr>
              <a:t>у</a:t>
            </a:r>
            <a:r>
              <a:rPr lang="en-US" sz="2800" i="1" dirty="0" smtClean="0">
                <a:latin typeface="Georgia" pitchFamily="18" charset="0"/>
              </a:rPr>
              <a:t>=</a:t>
            </a:r>
          </a:p>
          <a:p>
            <a:endParaRPr lang="en-US" sz="2800" i="1" dirty="0">
              <a:latin typeface="Georgia" pitchFamily="18" charset="0"/>
            </a:endParaRPr>
          </a:p>
          <a:p>
            <a:r>
              <a:rPr lang="en-US" sz="2800" i="1" dirty="0" smtClean="0">
                <a:latin typeface="Georgia" pitchFamily="18" charset="0"/>
              </a:rPr>
              <a:t>D(y)=</a:t>
            </a:r>
            <a:endParaRPr lang="ru-RU" sz="2000" i="1" dirty="0" smtClean="0">
              <a:latin typeface="Georgia" pitchFamily="18" charset="0"/>
            </a:endParaRPr>
          </a:p>
          <a:p>
            <a:endParaRPr lang="en-US" sz="2800" i="1" dirty="0" smtClean="0">
              <a:latin typeface="Georgia" pitchFamily="18" charset="0"/>
            </a:endParaRPr>
          </a:p>
          <a:p>
            <a:r>
              <a:rPr lang="en-US" sz="2800" i="1" dirty="0" smtClean="0">
                <a:latin typeface="Georgia" pitchFamily="18" charset="0"/>
              </a:rPr>
              <a:t>E(y)=</a:t>
            </a:r>
            <a:endParaRPr lang="ru-RU" sz="2800" i="1" dirty="0">
              <a:latin typeface="Georgia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214546" y="2714620"/>
          <a:ext cx="1143000" cy="604838"/>
        </p:xfrm>
        <a:graphic>
          <a:graphicData uri="http://schemas.openxmlformats.org/presentationml/2006/ole">
            <p:oleObj spid="_x0000_s17410" name="Формула" r:id="rId3" imgW="609336" imgH="431613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000760" y="3571876"/>
          <a:ext cx="1143000" cy="604838"/>
        </p:xfrm>
        <a:graphic>
          <a:graphicData uri="http://schemas.openxmlformats.org/presentationml/2006/ole">
            <p:oleObj spid="_x0000_s17411" name="Формула" r:id="rId4" imgW="609336" imgH="431613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14546" y="371475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[-1;1]</a:t>
            </a:r>
            <a:endParaRPr lang="ru-RU" i="1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72198" y="285749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[-1;1]</a:t>
            </a:r>
            <a:endParaRPr lang="ru-RU" i="1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429256" y="185736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Georgia" pitchFamily="18" charset="0"/>
              </a:rPr>
              <a:t>a</a:t>
            </a:r>
            <a:r>
              <a:rPr lang="en-US" sz="2800" i="1" dirty="0" err="1" smtClean="0">
                <a:latin typeface="Georgia" pitchFamily="18" charset="0"/>
              </a:rPr>
              <a:t>rcsin</a:t>
            </a:r>
            <a:r>
              <a:rPr lang="en-US" sz="2800" i="1" dirty="0" smtClean="0">
                <a:latin typeface="Georgia" pitchFamily="18" charset="0"/>
              </a:rPr>
              <a:t> x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4572008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Графики симметричны относительно прямой </a:t>
            </a:r>
            <a:r>
              <a:rPr lang="ru-RU" sz="2400" i="1" dirty="0" err="1" smtClean="0">
                <a:latin typeface="Georgia" pitchFamily="18" charset="0"/>
              </a:rPr>
              <a:t>у=х</a:t>
            </a:r>
            <a:r>
              <a:rPr lang="ru-RU" sz="2400" i="1" dirty="0" smtClean="0">
                <a:latin typeface="Georgia" pitchFamily="18" charset="0"/>
              </a:rPr>
              <a:t>         - ось симметрии</a:t>
            </a:r>
            <a:endParaRPr lang="ru-RU" sz="24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714348" y="1571612"/>
          <a:ext cx="7412274" cy="3143272"/>
        </p:xfrm>
        <a:graphic>
          <a:graphicData uri="http://schemas.openxmlformats.org/presentationml/2006/ole">
            <p:oleObj spid="_x0000_s23553" r:id="rId3" imgW="5953125" imgH="2514600" progId="GraphCtrl.Documen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22529" name="Рисунок 1" descr="02030401"/>
          <p:cNvPicPr>
            <a:picLocks noChangeAspect="1" noChangeArrowheads="1"/>
          </p:cNvPicPr>
          <p:nvPr/>
        </p:nvPicPr>
        <p:blipFill>
          <a:blip r:embed="rId3"/>
          <a:srcRect l="5406" t="1802" r="2768" b="11867"/>
          <a:stretch>
            <a:fillRect/>
          </a:stretch>
        </p:blipFill>
        <p:spPr bwMode="auto">
          <a:xfrm>
            <a:off x="357158" y="1500174"/>
            <a:ext cx="3214710" cy="2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714744" y="1500174"/>
            <a:ext cx="52149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) = [-1;1].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  Е(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714744" y="2428868"/>
            <a:ext cx="521494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  Функция является нечетной: 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arcsin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(-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) = -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arcsin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  Функция возрастает.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Функция непрерывна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5072066" y="2214554"/>
          <a:ext cx="1143000" cy="604838"/>
        </p:xfrm>
        <a:graphic>
          <a:graphicData uri="http://schemas.openxmlformats.org/presentationml/2006/ole">
            <p:oleObj spid="_x0000_s22537" name="Формула" r:id="rId4" imgW="609336" imgH="431613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071670" y="642918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latin typeface="Georgia" pitchFamily="18" charset="0"/>
              </a:rPr>
              <a:t>Свойства функции </a:t>
            </a:r>
            <a:r>
              <a:rPr lang="ru-RU" sz="2400" b="1" i="1" dirty="0" err="1" smtClean="0">
                <a:solidFill>
                  <a:srgbClr val="0000FF"/>
                </a:solidFill>
                <a:latin typeface="Georgia" pitchFamily="18" charset="0"/>
              </a:rPr>
              <a:t>у=</a:t>
            </a:r>
            <a:r>
              <a:rPr lang="ru-RU" sz="2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Georgia" pitchFamily="18" charset="0"/>
              </a:rPr>
              <a:t>arssin</a:t>
            </a:r>
            <a:r>
              <a:rPr lang="en-US" sz="2400" b="1" i="1" dirty="0" smtClean="0">
                <a:solidFill>
                  <a:srgbClr val="0000FF"/>
                </a:solidFill>
                <a:latin typeface="Georgia" pitchFamily="18" charset="0"/>
              </a:rPr>
              <a:t> x</a:t>
            </a:r>
            <a:endParaRPr lang="ru-RU" sz="24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642918"/>
            <a:ext cx="4469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IV.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 Работа в группах</a:t>
            </a:r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285860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     Задание: </a:t>
            </a:r>
            <a:r>
              <a:rPr lang="ru-RU" sz="2000" b="1" i="1" dirty="0" smtClean="0">
                <a:latin typeface="Georgia" pitchFamily="18" charset="0"/>
              </a:rPr>
              <a:t>работая по схеме, вместе нами разработанной , дайте определение, перечислите свойства и постройте график обратной функции для:</a:t>
            </a:r>
            <a:endParaRPr lang="ru-RU" sz="2000" b="1" i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285749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1. Группа  </a:t>
            </a:r>
            <a:r>
              <a:rPr lang="ru-RU" sz="2400" b="1" i="1" dirty="0" err="1" smtClean="0">
                <a:solidFill>
                  <a:srgbClr val="C00000"/>
                </a:solidFill>
                <a:latin typeface="Georgia" pitchFamily="18" charset="0"/>
              </a:rPr>
              <a:t>у=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Georgia" pitchFamily="18" charset="0"/>
              </a:rPr>
              <a:t>cos</a:t>
            </a:r>
            <a:r>
              <a:rPr lang="en-US" sz="2400" b="1" i="1" dirty="0" smtClean="0">
                <a:solidFill>
                  <a:srgbClr val="C00000"/>
                </a:solidFill>
                <a:latin typeface="Georgia" pitchFamily="18" charset="0"/>
              </a:rPr>
              <a:t> x</a:t>
            </a:r>
            <a:endParaRPr lang="ru-RU" sz="24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3786190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Georgia" pitchFamily="18" charset="0"/>
              </a:rPr>
              <a:t>2</a:t>
            </a:r>
            <a:r>
              <a:rPr lang="ru-RU" sz="2400" b="1" i="1" dirty="0" smtClean="0">
                <a:latin typeface="Georgia" pitchFamily="18" charset="0"/>
              </a:rPr>
              <a:t>. Группа  </a:t>
            </a:r>
            <a:r>
              <a:rPr lang="ru-RU" sz="2400" b="1" i="1" dirty="0" err="1" smtClean="0">
                <a:solidFill>
                  <a:srgbClr val="C00000"/>
                </a:solidFill>
                <a:latin typeface="Georgia" pitchFamily="18" charset="0"/>
              </a:rPr>
              <a:t>у=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Georgia" pitchFamily="18" charset="0"/>
              </a:rPr>
              <a:t>tg</a:t>
            </a:r>
            <a:r>
              <a:rPr lang="en-US" sz="2400" b="1" i="1" dirty="0" smtClean="0">
                <a:solidFill>
                  <a:srgbClr val="C00000"/>
                </a:solidFill>
                <a:latin typeface="Georgia" pitchFamily="18" charset="0"/>
              </a:rPr>
              <a:t> x</a:t>
            </a:r>
            <a:endParaRPr lang="ru-RU" sz="24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2786058"/>
            <a:ext cx="3206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Georgia" pitchFamily="18" charset="0"/>
              </a:rPr>
              <a:t>3</a:t>
            </a:r>
            <a:r>
              <a:rPr lang="ru-RU" sz="2400" b="1" i="1" dirty="0" smtClean="0">
                <a:latin typeface="Georgia" pitchFamily="18" charset="0"/>
              </a:rPr>
              <a:t>. Группа  </a:t>
            </a:r>
            <a:r>
              <a:rPr lang="ru-RU" sz="2400" b="1" i="1" dirty="0" err="1" smtClean="0">
                <a:solidFill>
                  <a:srgbClr val="C00000"/>
                </a:solidFill>
                <a:latin typeface="Georgia" pitchFamily="18" charset="0"/>
              </a:rPr>
              <a:t>у=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Georgia" pitchFamily="18" charset="0"/>
              </a:rPr>
              <a:t>ctg</a:t>
            </a:r>
            <a:r>
              <a:rPr lang="en-US" sz="2400" b="1" i="1" dirty="0" smtClean="0">
                <a:solidFill>
                  <a:srgbClr val="C00000"/>
                </a:solidFill>
                <a:latin typeface="Georgia" pitchFamily="18" charset="0"/>
              </a:rPr>
              <a:t> x</a:t>
            </a:r>
            <a:endParaRPr lang="ru-RU" sz="2400" b="1" i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571480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V.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rgbClr val="0000FF"/>
                </a:solidFill>
                <a:latin typeface="Georgia" pitchFamily="18" charset="0"/>
              </a:rPr>
              <a:t>Инсерт</a:t>
            </a:r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5" y="1397000"/>
          <a:ext cx="8215370" cy="388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9"/>
                <a:gridCol w="1428760"/>
                <a:gridCol w="1428760"/>
                <a:gridCol w="1643074"/>
                <a:gridCol w="2214577"/>
              </a:tblGrid>
              <a:tr h="5318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Что знал?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Что узнал?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Думал иначе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Вопросы, которые я не понял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Дополнительная информация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749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571480"/>
            <a:ext cx="52549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V</a:t>
            </a:r>
            <a:r>
              <a:rPr lang="en-US" sz="2800" b="1" i="1" dirty="0">
                <a:solidFill>
                  <a:srgbClr val="0000FF"/>
                </a:solidFill>
                <a:latin typeface="Georgia" pitchFamily="18" charset="0"/>
              </a:rPr>
              <a:t>I</a:t>
            </a:r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.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Рефлексия</a:t>
            </a:r>
          </a:p>
          <a:p>
            <a:pPr algn="ctr"/>
            <a:r>
              <a:rPr lang="ru-RU" sz="2800" b="1" i="1" dirty="0" err="1" smtClean="0">
                <a:solidFill>
                  <a:srgbClr val="0000FF"/>
                </a:solidFill>
                <a:latin typeface="Georgia" pitchFamily="18" charset="0"/>
              </a:rPr>
              <a:t>Синквейн</a:t>
            </a:r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 (пятистишие)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2000240"/>
            <a:ext cx="7143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Georgia" pitchFamily="18" charset="0"/>
              </a:rPr>
              <a:t>Одно существительное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Georgia" pitchFamily="18" charset="0"/>
              </a:rPr>
              <a:t>Два прилагательных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Georgia" pitchFamily="18" charset="0"/>
              </a:rPr>
              <a:t>Три глагола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Georgia" pitchFamily="18" charset="0"/>
              </a:rPr>
              <a:t>Фраза на тему </a:t>
            </a:r>
            <a:r>
              <a:rPr lang="ru-RU" sz="2000" dirty="0" err="1" smtClean="0">
                <a:latin typeface="Georgia" pitchFamily="18" charset="0"/>
              </a:rPr>
              <a:t>синквейна</a:t>
            </a:r>
            <a:endParaRPr lang="ru-RU" sz="2000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Georgia" pitchFamily="18" charset="0"/>
              </a:rPr>
              <a:t>Существительное синоним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785794"/>
            <a:ext cx="514353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VII.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 Подведение итогов</a:t>
            </a:r>
          </a:p>
          <a:p>
            <a:pPr algn="ctr"/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  <a:p>
            <a:pPr algn="ctr"/>
            <a:endParaRPr lang="ru-RU" sz="28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VIII.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Задание на дом: 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п.8 выучить определения и свойства, записать в тетради примеры из данного параграфа</a:t>
            </a:r>
            <a:r>
              <a:rPr lang="ru-RU" sz="2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endParaRPr lang="ru-RU" sz="24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pic>
        <p:nvPicPr>
          <p:cNvPr id="5" name="Picture 2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714620"/>
            <a:ext cx="181429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500174"/>
            <a:ext cx="6631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урок!!!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g_obj_left" descr="http://entquick.net/files/content/00000/111/bolshoi_paletc.jpg"/>
          <p:cNvPicPr/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357554" y="3286124"/>
            <a:ext cx="2357454" cy="1390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67498-5A96-488F-8833-81D3D3B19B7B}" type="datetime1">
              <a:rPr lang="ru-RU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BFE81-981F-418E-8F28-1D9FEB996395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85918" y="714356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I.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Математический диктант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071678"/>
            <a:ext cx="18573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</a:pPr>
            <a:r>
              <a:rPr lang="en-US" dirty="0" smtClean="0"/>
              <a:t>1)D(y)= </a:t>
            </a:r>
          </a:p>
          <a:p>
            <a:pPr marL="457200" indent="-457200">
              <a:buNone/>
            </a:pPr>
            <a:r>
              <a:rPr lang="en-US" dirty="0" smtClean="0"/>
              <a:t>2)E(y)=                  </a:t>
            </a:r>
          </a:p>
          <a:p>
            <a:pPr marL="457200" indent="-457200">
              <a:buNone/>
            </a:pPr>
            <a:r>
              <a:rPr lang="en-US" dirty="0" smtClean="0"/>
              <a:t>3)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en-US" dirty="0" smtClean="0"/>
              <a:t>4)sin(-x)=-sin x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5)Возрастает на</a:t>
            </a:r>
          </a:p>
          <a:p>
            <a:pPr marL="457200" indent="-457200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Убывает на </a:t>
            </a:r>
          </a:p>
          <a:p>
            <a:pPr marL="457200" indent="-457200">
              <a:buNone/>
            </a:pPr>
            <a:r>
              <a:rPr lang="ru-RU" dirty="0" smtClean="0"/>
              <a:t>6</a:t>
            </a:r>
            <a:r>
              <a:rPr lang="en-US" dirty="0" smtClean="0"/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Периодичная</a:t>
            </a:r>
          </a:p>
          <a:p>
            <a:pPr marL="457200" indent="-457200">
              <a:buNone/>
            </a:pPr>
            <a:r>
              <a:rPr lang="ru-RU" dirty="0" smtClean="0"/>
              <a:t>        </a:t>
            </a:r>
            <a:endParaRPr lang="en-US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214686"/>
            <a:ext cx="714380" cy="292556"/>
          </a:xfrm>
          <a:prstGeom prst="rect">
            <a:avLst/>
          </a:prstGeom>
          <a:noFill/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714620"/>
            <a:ext cx="714380" cy="30116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42910" y="1500174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вариант</a:t>
            </a:r>
          </a:p>
          <a:p>
            <a:pPr algn="ctr"/>
            <a:r>
              <a:rPr lang="en-US" dirty="0"/>
              <a:t>y</a:t>
            </a:r>
            <a:r>
              <a:rPr lang="ru-RU" dirty="0" smtClean="0"/>
              <a:t>=</a:t>
            </a:r>
            <a:r>
              <a:rPr lang="en-US" dirty="0" smtClean="0"/>
              <a:t>sin x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1500174"/>
            <a:ext cx="185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вариант</a:t>
            </a:r>
          </a:p>
          <a:p>
            <a:pPr algn="ctr"/>
            <a:r>
              <a:rPr lang="en-US" dirty="0"/>
              <a:t>y</a:t>
            </a:r>
            <a:r>
              <a:rPr lang="ru-RU" dirty="0" smtClean="0"/>
              <a:t>=</a:t>
            </a:r>
            <a:r>
              <a:rPr lang="en-US" dirty="0" err="1" smtClean="0"/>
              <a:t>cos</a:t>
            </a:r>
            <a:r>
              <a:rPr lang="en-US" dirty="0" smtClean="0"/>
              <a:t> x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1500174"/>
            <a:ext cx="1428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III </a:t>
            </a:r>
            <a:r>
              <a:rPr lang="ru-RU" dirty="0" smtClean="0"/>
              <a:t>вариант</a:t>
            </a:r>
          </a:p>
          <a:p>
            <a:pPr algn="ctr"/>
            <a:r>
              <a:rPr lang="en-US" dirty="0" smtClean="0"/>
              <a:t>y</a:t>
            </a:r>
            <a:r>
              <a:rPr lang="ru-RU" dirty="0" smtClean="0"/>
              <a:t>=</a:t>
            </a:r>
            <a:r>
              <a:rPr lang="en-US" dirty="0" err="1" smtClean="0"/>
              <a:t>tg</a:t>
            </a:r>
            <a:r>
              <a:rPr lang="en-US" dirty="0" smtClean="0"/>
              <a:t> x</a:t>
            </a:r>
            <a:endParaRPr lang="ru-RU" dirty="0" smtClean="0"/>
          </a:p>
        </p:txBody>
      </p:sp>
      <p:pic>
        <p:nvPicPr>
          <p:cNvPr id="3078" name="Picture 6" descr="C:\Documents and Settings\Admin\Мои документы\Мои рисунки\рис\Рисунок02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572008"/>
            <a:ext cx="1816399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y=sin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график и свойства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19749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smtClean="0"/>
              <a:t>1)D(y)= </a:t>
            </a:r>
          </a:p>
          <a:p>
            <a:pPr marL="457200" indent="-457200">
              <a:buNone/>
            </a:pPr>
            <a:r>
              <a:rPr lang="en-US" sz="2400" dirty="0" smtClean="0"/>
              <a:t>2)E(y)=                  </a:t>
            </a:r>
          </a:p>
          <a:p>
            <a:pPr marL="457200" indent="-457200">
              <a:buNone/>
            </a:pPr>
            <a:r>
              <a:rPr lang="en-US" sz="2400" dirty="0" smtClean="0"/>
              <a:t>3)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4)sin(-x)=-sin x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5)Возрастает на</a:t>
            </a:r>
          </a:p>
          <a:p>
            <a:pPr marL="457200" indent="-457200"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Убывает на </a:t>
            </a:r>
          </a:p>
          <a:p>
            <a:pPr marL="457200" indent="-457200">
              <a:buNone/>
            </a:pPr>
            <a:r>
              <a:rPr lang="ru-RU" sz="2400" dirty="0" smtClean="0"/>
              <a:t>6</a:t>
            </a:r>
            <a:r>
              <a:rPr lang="en-US" sz="2400" dirty="0" smtClean="0"/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Периодичная</a:t>
            </a:r>
          </a:p>
          <a:p>
            <a:pPr marL="457200" indent="-457200">
              <a:buNone/>
            </a:pPr>
            <a:r>
              <a:rPr lang="ru-RU" sz="2400" dirty="0" smtClean="0"/>
              <a:t>        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   </a:t>
            </a:r>
          </a:p>
          <a:p>
            <a:pPr marL="457200" indent="-457200">
              <a:buNone/>
            </a:pPr>
            <a:endParaRPr lang="en-US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000108"/>
            <a:ext cx="1362075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428736"/>
            <a:ext cx="91440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857364"/>
            <a:ext cx="1000125" cy="4095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857364"/>
            <a:ext cx="4000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85992"/>
            <a:ext cx="971550" cy="40957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285992"/>
            <a:ext cx="1714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071810"/>
            <a:ext cx="1285875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357562"/>
            <a:ext cx="714375" cy="676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929066"/>
            <a:ext cx="781050" cy="676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857760"/>
            <a:ext cx="9334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61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500174"/>
            <a:ext cx="1076325" cy="27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2713" y="1823140"/>
            <a:ext cx="8140943" cy="2500330"/>
            <a:chOff x="2780" y="3794"/>
            <a:chExt cx="4721" cy="2430"/>
          </a:xfrm>
        </p:grpSpPr>
        <p:cxnSp>
          <p:nvCxnSpPr>
            <p:cNvPr id="28678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679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Синусоида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у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1</a:t>
            </a:r>
          </a:p>
          <a:p>
            <a:pPr>
              <a:buNone/>
            </a:pPr>
            <a:r>
              <a:rPr lang="ru-RU" sz="1800" dirty="0" smtClean="0"/>
              <a:t>                           </a:t>
            </a:r>
            <a:r>
              <a:rPr lang="ru-RU" sz="1600" dirty="0" smtClean="0"/>
              <a:t>   </a:t>
            </a:r>
            <a:r>
              <a:rPr lang="ru-RU" sz="1800" dirty="0" smtClean="0"/>
              <a:t>       </a:t>
            </a:r>
            <a:r>
              <a:rPr lang="ru-RU" sz="1600" dirty="0" smtClean="0"/>
              <a:t>-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                  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2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3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</a:t>
            </a:r>
            <a:r>
              <a:rPr lang="ru-RU" sz="1600" dirty="0" err="1" smtClean="0"/>
              <a:t>х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-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  0          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3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5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-1                   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  <p:grpSp>
        <p:nvGrpSpPr>
          <p:cNvPr id="4" name="Группа 24"/>
          <p:cNvGrpSpPr/>
          <p:nvPr/>
        </p:nvGrpSpPr>
        <p:grpSpPr>
          <a:xfrm>
            <a:off x="404005" y="2445488"/>
            <a:ext cx="7818640" cy="1025415"/>
            <a:chOff x="404005" y="2445488"/>
            <a:chExt cx="7818640" cy="1025415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404005" y="2445488"/>
              <a:ext cx="771530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35903" y="3469315"/>
              <a:ext cx="7786742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Овал 16"/>
          <p:cNvSpPr/>
          <p:nvPr/>
        </p:nvSpPr>
        <p:spPr>
          <a:xfrm>
            <a:off x="3228975" y="293370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43449" y="293846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010023" y="244316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257550" y="2457450"/>
            <a:ext cx="1514475" cy="495300"/>
          </a:xfrm>
          <a:custGeom>
            <a:avLst/>
            <a:gdLst>
              <a:gd name="connsiteX0" fmla="*/ 0 w 1514475"/>
              <a:gd name="connsiteY0" fmla="*/ 495300 h 495300"/>
              <a:gd name="connsiteX1" fmla="*/ 762000 w 1514475"/>
              <a:gd name="connsiteY1" fmla="*/ 0 h 495300"/>
              <a:gd name="connsiteX2" fmla="*/ 1514475 w 1514475"/>
              <a:gd name="connsiteY2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495300">
                <a:moveTo>
                  <a:pt x="0" y="495300"/>
                </a:moveTo>
                <a:cubicBezTo>
                  <a:pt x="254794" y="247650"/>
                  <a:pt x="509588" y="0"/>
                  <a:pt x="762000" y="0"/>
                </a:cubicBezTo>
                <a:cubicBezTo>
                  <a:pt x="1014412" y="0"/>
                  <a:pt x="1514475" y="495300"/>
                  <a:pt x="1514475" y="495300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219075" y="2446338"/>
            <a:ext cx="3028950" cy="1022349"/>
          </a:xfrm>
          <a:custGeom>
            <a:avLst/>
            <a:gdLst>
              <a:gd name="connsiteX0" fmla="*/ 3028950 w 3028950"/>
              <a:gd name="connsiteY0" fmla="*/ 506412 h 1022349"/>
              <a:gd name="connsiteX1" fmla="*/ 2286000 w 3028950"/>
              <a:gd name="connsiteY1" fmla="*/ 1020762 h 1022349"/>
              <a:gd name="connsiteX2" fmla="*/ 1514475 w 3028950"/>
              <a:gd name="connsiteY2" fmla="*/ 496887 h 1022349"/>
              <a:gd name="connsiteX3" fmla="*/ 752475 w 3028950"/>
              <a:gd name="connsiteY3" fmla="*/ 1587 h 1022349"/>
              <a:gd name="connsiteX4" fmla="*/ 0 w 3028950"/>
              <a:gd name="connsiteY4" fmla="*/ 506412 h 102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950" h="1022349">
                <a:moveTo>
                  <a:pt x="3028950" y="506412"/>
                </a:moveTo>
                <a:cubicBezTo>
                  <a:pt x="2783681" y="764380"/>
                  <a:pt x="2538412" y="1022349"/>
                  <a:pt x="2286000" y="1020762"/>
                </a:cubicBezTo>
                <a:cubicBezTo>
                  <a:pt x="2033588" y="1019175"/>
                  <a:pt x="1770062" y="666749"/>
                  <a:pt x="1514475" y="496887"/>
                </a:cubicBezTo>
                <a:cubicBezTo>
                  <a:pt x="1258888" y="327025"/>
                  <a:pt x="1004887" y="0"/>
                  <a:pt x="752475" y="1587"/>
                </a:cubicBezTo>
                <a:cubicBezTo>
                  <a:pt x="500063" y="3174"/>
                  <a:pt x="250031" y="254793"/>
                  <a:pt x="0" y="506412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772025" y="2425700"/>
            <a:ext cx="3143250" cy="1042987"/>
          </a:xfrm>
          <a:custGeom>
            <a:avLst/>
            <a:gdLst>
              <a:gd name="connsiteX0" fmla="*/ 0 w 3143250"/>
              <a:gd name="connsiteY0" fmla="*/ 527050 h 1042987"/>
              <a:gd name="connsiteX1" fmla="*/ 733425 w 3143250"/>
              <a:gd name="connsiteY1" fmla="*/ 1041400 h 1042987"/>
              <a:gd name="connsiteX2" fmla="*/ 1495425 w 3143250"/>
              <a:gd name="connsiteY2" fmla="*/ 517525 h 1042987"/>
              <a:gd name="connsiteX3" fmla="*/ 2247900 w 3143250"/>
              <a:gd name="connsiteY3" fmla="*/ 22225 h 1042987"/>
              <a:gd name="connsiteX4" fmla="*/ 3143250 w 3143250"/>
              <a:gd name="connsiteY4" fmla="*/ 650875 h 10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3250" h="1042987">
                <a:moveTo>
                  <a:pt x="0" y="527050"/>
                </a:moveTo>
                <a:cubicBezTo>
                  <a:pt x="242094" y="785018"/>
                  <a:pt x="484188" y="1042987"/>
                  <a:pt x="733425" y="1041400"/>
                </a:cubicBezTo>
                <a:cubicBezTo>
                  <a:pt x="982662" y="1039813"/>
                  <a:pt x="1243013" y="687388"/>
                  <a:pt x="1495425" y="517525"/>
                </a:cubicBezTo>
                <a:cubicBezTo>
                  <a:pt x="1747838" y="347663"/>
                  <a:pt x="1973263" y="0"/>
                  <a:pt x="2247900" y="22225"/>
                </a:cubicBezTo>
                <a:cubicBezTo>
                  <a:pt x="2522537" y="44450"/>
                  <a:pt x="2832893" y="347662"/>
                  <a:pt x="3143250" y="650875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29618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её свойства и график.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1)D(y)=</a:t>
            </a:r>
          </a:p>
          <a:p>
            <a:pPr>
              <a:buNone/>
            </a:pPr>
            <a:r>
              <a:rPr lang="en-US" sz="2800" dirty="0" smtClean="0"/>
              <a:t>2)E(y)=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3)</a:t>
            </a:r>
            <a:r>
              <a:rPr lang="en-US" sz="2800" dirty="0" smtClean="0"/>
              <a:t>         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4)</a:t>
            </a:r>
            <a:r>
              <a:rPr lang="en-US" sz="2800" dirty="0" err="1" smtClean="0"/>
              <a:t>cos</a:t>
            </a:r>
            <a:r>
              <a:rPr lang="en-US" sz="2800" dirty="0" smtClean="0"/>
              <a:t>(-x)=</a:t>
            </a:r>
            <a:r>
              <a:rPr lang="en-US" sz="2800" dirty="0" err="1" smtClean="0"/>
              <a:t>cosx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5)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Возрастает на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Убывает на</a:t>
            </a:r>
          </a:p>
          <a:p>
            <a:pPr>
              <a:buNone/>
            </a:pPr>
            <a:r>
              <a:rPr lang="ru-RU" sz="2800" dirty="0" smtClean="0"/>
              <a:t>6)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Периодична</a:t>
            </a:r>
          </a:p>
          <a:p>
            <a:pPr>
              <a:buNone/>
            </a:pPr>
            <a:r>
              <a:rPr lang="ru-RU" sz="2800" dirty="0" smtClean="0"/>
              <a:t>   </a:t>
            </a:r>
            <a:endParaRPr lang="ru-RU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000108"/>
            <a:ext cx="1362075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500174"/>
            <a:ext cx="91440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571612"/>
            <a:ext cx="1391809" cy="3571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000240"/>
            <a:ext cx="1000125" cy="4095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000240"/>
            <a:ext cx="4000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428868"/>
            <a:ext cx="971550" cy="4095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1714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500438"/>
            <a:ext cx="928694" cy="4019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865271"/>
            <a:ext cx="1038225" cy="676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9580" y="4506206"/>
            <a:ext cx="714375" cy="676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572140"/>
            <a:ext cx="9334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2713" y="1823140"/>
            <a:ext cx="8140943" cy="2500330"/>
            <a:chOff x="2780" y="3794"/>
            <a:chExt cx="4721" cy="2430"/>
          </a:xfrm>
        </p:grpSpPr>
        <p:cxnSp>
          <p:nvCxnSpPr>
            <p:cNvPr id="28678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679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2214546" y="274638"/>
            <a:ext cx="464347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у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1</a:t>
            </a:r>
          </a:p>
          <a:p>
            <a:pPr>
              <a:buNone/>
            </a:pPr>
            <a:r>
              <a:rPr lang="ru-RU" sz="1800" dirty="0" smtClean="0"/>
              <a:t>                           </a:t>
            </a:r>
            <a:r>
              <a:rPr lang="ru-RU" sz="1600" dirty="0" smtClean="0"/>
              <a:t>   </a:t>
            </a:r>
            <a:r>
              <a:rPr lang="ru-RU" sz="1800" dirty="0" smtClean="0"/>
              <a:t>      </a:t>
            </a:r>
            <a:r>
              <a:rPr lang="ru-RU" sz="1600" dirty="0" smtClean="0"/>
              <a:t>-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                  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2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3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</a:t>
            </a:r>
            <a:r>
              <a:rPr lang="ru-RU" sz="1600" dirty="0" err="1" smtClean="0"/>
              <a:t>х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-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 0         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3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5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-1                   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16" name="Полилиния 15"/>
          <p:cNvSpPr/>
          <p:nvPr/>
        </p:nvSpPr>
        <p:spPr>
          <a:xfrm>
            <a:off x="207034" y="2429774"/>
            <a:ext cx="7694762" cy="1038045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04005" y="2445488"/>
            <a:ext cx="7715304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8658" y="3466214"/>
            <a:ext cx="778674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571612"/>
            <a:ext cx="1743075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46 0 " pathEditMode="relative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етка.bmp"/>
          <p:cNvPicPr/>
          <p:nvPr/>
        </p:nvPicPr>
        <p:blipFill>
          <a:blip r:embed="rId2">
            <a:lum bright="70000"/>
          </a:blip>
          <a:stretch>
            <a:fillRect/>
          </a:stretch>
        </p:blipFill>
        <p:spPr>
          <a:xfrm>
            <a:off x="5214942" y="1428736"/>
            <a:ext cx="3176593" cy="29289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её свойства и график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1.D(y)=</a:t>
            </a:r>
          </a:p>
          <a:p>
            <a:pPr>
              <a:buNone/>
            </a:pPr>
            <a:r>
              <a:rPr lang="en-US" sz="2400" dirty="0" smtClean="0"/>
              <a:t>2.E(y)=</a:t>
            </a:r>
            <a:r>
              <a:rPr lang="ru-RU" sz="2400" dirty="0" smtClean="0"/>
              <a:t>                                                                           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3.tg(-x)=</a:t>
            </a:r>
            <a:r>
              <a:rPr lang="ru-RU" sz="2400" dirty="0" smtClean="0"/>
              <a:t>-</a:t>
            </a:r>
            <a:r>
              <a:rPr lang="en-US" sz="2400" dirty="0" err="1" smtClean="0"/>
              <a:t>tgx</a:t>
            </a: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                                                                       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Возрастает на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5.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Периодичная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62146" y="1104938"/>
            <a:ext cx="1362075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3978" y="1428736"/>
            <a:ext cx="2981325" cy="676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857496"/>
            <a:ext cx="1285875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214686"/>
            <a:ext cx="1133475" cy="676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3116"/>
            <a:ext cx="1457325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20" name="Прямая со стрелкой 19"/>
          <p:cNvCxnSpPr/>
          <p:nvPr/>
        </p:nvCxnSpPr>
        <p:spPr>
          <a:xfrm>
            <a:off x="5318028" y="2991917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</p:cNvCxnSpPr>
          <p:nvPr/>
        </p:nvCxnSpPr>
        <p:spPr>
          <a:xfrm rot="5400000" flipH="1">
            <a:off x="5401868" y="2956324"/>
            <a:ext cx="2786081" cy="16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15338" y="2928934"/>
            <a:ext cx="114300" cy="3048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1428736"/>
            <a:ext cx="114300" cy="304800"/>
          </a:xfrm>
          <a:prstGeom prst="rect">
            <a:avLst/>
          </a:prstGeom>
          <a:noFill/>
        </p:spPr>
      </p:pic>
      <p:cxnSp>
        <p:nvCxnSpPr>
          <p:cNvPr id="29" name="Прямая соединительная линия 28"/>
          <p:cNvCxnSpPr/>
          <p:nvPr/>
        </p:nvCxnSpPr>
        <p:spPr>
          <a:xfrm rot="5400000">
            <a:off x="5979585" y="2928140"/>
            <a:ext cx="2714644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909593" y="2917735"/>
            <a:ext cx="2714644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6326372" y="1711842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071810"/>
            <a:ext cx="300951" cy="428627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3071810"/>
            <a:ext cx="123825" cy="447675"/>
          </a:xfrm>
          <a:prstGeom prst="rect">
            <a:avLst/>
          </a:prstGeom>
          <a:noFill/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643446"/>
            <a:ext cx="762000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2" name="TextBox 31"/>
          <p:cNvSpPr txBox="1"/>
          <p:nvPr/>
        </p:nvSpPr>
        <p:spPr>
          <a:xfrm>
            <a:off x="6500826" y="242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00826" y="321468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642918"/>
            <a:ext cx="55451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II.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Реализация осмысления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Диаграмма Вена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42976" y="2500306"/>
            <a:ext cx="4071966" cy="36433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868" y="2500306"/>
            <a:ext cx="4071966" cy="37147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28794" y="200024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функция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62" y="20002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обратная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7438C-A4BC-4C9E-BC29-D836D8C82398}" type="datetime1">
              <a:rPr lang="ru-RU" smtClean="0"/>
              <a:pPr>
                <a:defRPr/>
              </a:pPr>
              <a:t>25.10.2011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7F10-ED24-4076-BF91-1894059B9EE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643042" y="71435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Georgia" pitchFamily="18" charset="0"/>
              </a:rPr>
              <a:t>III.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Проблемная ситуация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64305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Могут ли тригонометрические функции в своих областях определения иметь обратные себе функции?</a:t>
            </a:r>
            <a:endParaRPr lang="ru-RU" b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250030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Ответ: да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285749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. На всей области определения? И почему?</a:t>
            </a:r>
            <a:endParaRPr lang="ru-RU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3" y="3286124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Ответ: нет, так как не везде выполняется условие монотонности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3857628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3.На каком промежутке монотонна функция синуса?</a:t>
            </a:r>
            <a:endParaRPr lang="ru-RU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214546" y="4143380"/>
          <a:ext cx="1143008" cy="604567"/>
        </p:xfrm>
        <a:graphic>
          <a:graphicData uri="http://schemas.openxmlformats.org/presentationml/2006/ole">
            <p:oleObj spid="_x0000_s16386" name="Формула" r:id="rId3" imgW="609336" imgH="431613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42976" y="4214818"/>
            <a:ext cx="77845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Ответ:                   возрастает и принимает значение</a:t>
            </a:r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</a:rPr>
              <a:t>[-1;1].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математика - 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- 20</Template>
  <TotalTime>148</TotalTime>
  <Words>484</Words>
  <Application>Microsoft Office PowerPoint</Application>
  <PresentationFormat>Экран (4:3)</PresentationFormat>
  <Paragraphs>169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Calibri</vt:lpstr>
      <vt:lpstr>Arial</vt:lpstr>
      <vt:lpstr>математика - 20</vt:lpstr>
      <vt:lpstr>Microsoft Equation 3.0</vt:lpstr>
      <vt:lpstr>GraphCtrl.Document</vt:lpstr>
      <vt:lpstr>Эпиграф : Сегодня мы учимся вместе – Я, ваш учитель, и вы, мои ученики. Но в будущем ученик должен превзойти учителя, иначе в науке не будет прогресса В.А.Сухомлинский </vt:lpstr>
      <vt:lpstr>Слайд 2</vt:lpstr>
      <vt:lpstr>Функция  y=sin x, график и свойства.</vt:lpstr>
      <vt:lpstr>Синусоида</vt:lpstr>
      <vt:lpstr>Функция y = cos x, её свойства и график.</vt:lpstr>
      <vt:lpstr>y= cos x</vt:lpstr>
      <vt:lpstr> Функция y = tg x, её свойства и график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Эпиграф : Сегодня мы учимся вместе – Я, ваш учитель, и вы, мои ученики. Но в будущем ученик должен превзойти учителя, иначе в науке не будет прогресса В.А.Сухомлинский </dc:title>
  <dc:creator>Валентина</dc:creator>
  <dc:description>http;//aida.ucoz.ru</dc:description>
  <cp:lastModifiedBy>Валентина</cp:lastModifiedBy>
  <cp:revision>16</cp:revision>
  <dcterms:created xsi:type="dcterms:W3CDTF">2011-10-24T20:25:31Z</dcterms:created>
  <dcterms:modified xsi:type="dcterms:W3CDTF">2011-10-24T22:54:02Z</dcterms:modified>
</cp:coreProperties>
</file>