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1" autoAdjust="0"/>
    <p:restoredTop sz="94737" autoAdjust="0"/>
  </p:normalViewPr>
  <p:slideViewPr>
    <p:cSldViewPr>
      <p:cViewPr varScale="1">
        <p:scale>
          <a:sx n="73" d="100"/>
          <a:sy n="73" d="100"/>
        </p:scale>
        <p:origin x="151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5FBC2B9-D9C7-4A49-9946-0A5F578FFCB3}" type="datetimeFigureOut">
              <a:rPr lang="ru-RU" smtClean="0"/>
              <a:t>01.10.2021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F7C72C-94D9-4B50-8964-376B57DBBAC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5FBC2B9-D9C7-4A49-9946-0A5F578FFCB3}" type="datetimeFigureOut">
              <a:rPr lang="ru-RU" smtClean="0"/>
              <a:t>01.10.2021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F7C72C-94D9-4B50-8964-376B57DBBACB}"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FBC2B9-D9C7-4A49-9946-0A5F578FFCB3}" type="datetimeFigureOut">
              <a:rPr lang="ru-RU" smtClean="0"/>
              <a:t>01.10.2021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F7C72C-94D9-4B50-8964-376B57DBBACB}"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FBC2B9-D9C7-4A49-9946-0A5F578FFCB3}" type="datetimeFigureOut">
              <a:rPr lang="ru-RU" smtClean="0"/>
              <a:t>01.10.2021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F7C72C-94D9-4B50-8964-376B57DBBAC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FBC2B9-D9C7-4A49-9946-0A5F578FFCB3}" type="datetimeFigureOut">
              <a:rPr lang="ru-RU" smtClean="0"/>
              <a:t>01.10.2021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F7C72C-94D9-4B50-8964-376B57DBBACB}"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5FBC2B9-D9C7-4A49-9946-0A5F578FFCB3}" type="datetimeFigureOut">
              <a:rPr lang="ru-RU" smtClean="0"/>
              <a:t>01.10.2021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F7C72C-94D9-4B50-8964-376B57DBBAC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5FBC2B9-D9C7-4A49-9946-0A5F578FFCB3}" type="datetimeFigureOut">
              <a:rPr lang="ru-RU" smtClean="0"/>
              <a:t>01.10.2021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F7C72C-94D9-4B50-8964-376B57DBBAC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5FBC2B9-D9C7-4A49-9946-0A5F578FFCB3}" type="datetimeFigureOut">
              <a:rPr lang="ru-RU" smtClean="0"/>
              <a:t>01.10.2021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F7C72C-94D9-4B50-8964-376B57DBBACB}"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BC2B9-D9C7-4A49-9946-0A5F578FFCB3}" type="datetimeFigureOut">
              <a:rPr lang="ru-RU" smtClean="0"/>
              <a:t>01.10.2021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F7C72C-94D9-4B50-8964-376B57DBBACB}"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FBC2B9-D9C7-4A49-9946-0A5F578FFCB3}" type="datetimeFigureOut">
              <a:rPr lang="ru-RU" smtClean="0"/>
              <a:t>01.10.2021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F7C72C-94D9-4B50-8964-376B57DBBACB}" type="slidenum">
              <a:rPr lang="ru-RU" smtClean="0"/>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FBC2B9-D9C7-4A49-9946-0A5F578FFCB3}" type="datetimeFigureOut">
              <a:rPr lang="ru-RU" smtClean="0"/>
              <a:t>01.10.2021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F7C72C-94D9-4B50-8964-376B57DBBAC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5FBC2B9-D9C7-4A49-9946-0A5F578FFCB3}" type="datetimeFigureOut">
              <a:rPr lang="ru-RU" smtClean="0"/>
              <a:t>01.10.2021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1F7C72C-94D9-4B50-8964-376B57DBBAC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push dir="u"/>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3689648"/>
            <a:ext cx="8280920" cy="3168352"/>
          </a:xfrm>
        </p:spPr>
        <p:txBody>
          <a:bodyPr>
            <a:normAutofit/>
          </a:bodyPr>
          <a:lstStyle/>
          <a:p>
            <a:endParaRPr lang="ru-RU" sz="1800" dirty="0"/>
          </a:p>
        </p:txBody>
      </p:sp>
      <p:sp>
        <p:nvSpPr>
          <p:cNvPr id="2" name="Заголовок 1"/>
          <p:cNvSpPr>
            <a:spLocks noGrp="1"/>
          </p:cNvSpPr>
          <p:nvPr>
            <p:ph type="ctrTitle"/>
          </p:nvPr>
        </p:nvSpPr>
        <p:spPr>
          <a:xfrm>
            <a:off x="660288" y="1628800"/>
            <a:ext cx="7944160" cy="3600400"/>
          </a:xfrm>
          <a:ln>
            <a:solidFill>
              <a:schemeClr val="tx1"/>
            </a:solidFill>
          </a:ln>
        </p:spPr>
        <p:txBody>
          <a:bodyPr/>
          <a:lstStyle/>
          <a:p>
            <a:pPr marL="182880" indent="0" algn="ctr">
              <a:buNone/>
            </a:pPr>
            <a:r>
              <a:rPr lang="ru-RU" sz="4000" dirty="0" smtClean="0"/>
              <a:t>Презентация </a:t>
            </a:r>
            <a:br>
              <a:rPr lang="ru-RU" sz="4000" dirty="0" smtClean="0"/>
            </a:br>
            <a:r>
              <a:rPr lang="ru-RU" sz="4000" dirty="0" smtClean="0"/>
              <a:t>по дисциплине английский язык на тему:</a:t>
            </a:r>
            <a:r>
              <a:rPr lang="en-US" sz="4000" dirty="0" smtClean="0"/>
              <a:t/>
            </a:r>
            <a:br>
              <a:rPr lang="en-US" sz="4000" dirty="0" smtClean="0"/>
            </a:br>
            <a:r>
              <a:rPr lang="ru-RU" sz="4000" dirty="0" smtClean="0"/>
              <a:t>«</a:t>
            </a:r>
            <a:r>
              <a:rPr lang="en-US" sz="4000" dirty="0" smtClean="0"/>
              <a:t>Our faculties</a:t>
            </a:r>
            <a:r>
              <a:rPr lang="ru-RU" sz="4000" dirty="0" smtClean="0"/>
              <a:t>»</a:t>
            </a:r>
            <a:endParaRPr lang="ru-RU" sz="4000" dirty="0"/>
          </a:p>
        </p:txBody>
      </p:sp>
    </p:spTree>
    <p:extLst>
      <p:ext uri="{BB962C8B-B14F-4D97-AF65-F5344CB8AC3E}">
        <p14:creationId xmlns:p14="http://schemas.microsoft.com/office/powerpoint/2010/main" val="71510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8264" y="-2424221"/>
            <a:ext cx="854098" cy="2423346"/>
          </a:xfrm>
        </p:spPr>
        <p:txBody>
          <a:bodyPr/>
          <a:lstStyle/>
          <a:p>
            <a:pPr marL="0" indent="0">
              <a:buNone/>
            </a:pPr>
            <a:endParaRPr lang="ru-RU" dirty="0"/>
          </a:p>
        </p:txBody>
      </p:sp>
      <p:sp>
        <p:nvSpPr>
          <p:cNvPr id="3" name="Текст 2"/>
          <p:cNvSpPr>
            <a:spLocks noGrp="1"/>
          </p:cNvSpPr>
          <p:nvPr>
            <p:ph type="body" idx="1"/>
          </p:nvPr>
        </p:nvSpPr>
        <p:spPr>
          <a:xfrm>
            <a:off x="611560" y="2348880"/>
            <a:ext cx="7525388" cy="2950075"/>
          </a:xfrm>
        </p:spPr>
        <p:txBody>
          <a:bodyPr>
            <a:normAutofit/>
          </a:bodyPr>
          <a:lstStyle/>
          <a:p>
            <a:pPr algn="ctr"/>
            <a:r>
              <a:rPr lang="en-US" sz="2400" dirty="0"/>
              <a:t>All the specialties in </a:t>
            </a:r>
            <a:r>
              <a:rPr lang="en-US" sz="2400" dirty="0" smtClean="0"/>
              <a:t>our </a:t>
            </a:r>
            <a:r>
              <a:rPr lang="en-US" sz="2400" dirty="0"/>
              <a:t>technical school are very interesting and entertaining. Everyone can find something of their own here and try to live the exciting life of a </a:t>
            </a:r>
            <a:r>
              <a:rPr lang="en-US" sz="2400" dirty="0" smtClean="0"/>
              <a:t>Red </a:t>
            </a:r>
            <a:r>
              <a:rPr lang="en-US" sz="2400" dirty="0"/>
              <a:t>Army student.</a:t>
            </a:r>
            <a:endParaRPr lang="ru-RU" sz="2400" dirty="0"/>
          </a:p>
        </p:txBody>
      </p:sp>
    </p:spTree>
    <p:extLst>
      <p:ext uri="{BB962C8B-B14F-4D97-AF65-F5344CB8AC3E}">
        <p14:creationId xmlns:p14="http://schemas.microsoft.com/office/powerpoint/2010/main" val="3262841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16632"/>
            <a:ext cx="5966666" cy="551138"/>
          </a:xfrm>
        </p:spPr>
        <p:txBody>
          <a:bodyPr/>
          <a:lstStyle/>
          <a:p>
            <a:pPr marL="0" indent="0" algn="ctr">
              <a:buNone/>
            </a:pPr>
            <a:r>
              <a:rPr lang="en-US" sz="3200" dirty="0" smtClean="0"/>
              <a:t>Content</a:t>
            </a:r>
            <a:endParaRPr lang="ru-RU" sz="3200" dirty="0"/>
          </a:p>
        </p:txBody>
      </p:sp>
      <p:sp>
        <p:nvSpPr>
          <p:cNvPr id="3" name="Текст 2"/>
          <p:cNvSpPr>
            <a:spLocks noGrp="1"/>
          </p:cNvSpPr>
          <p:nvPr>
            <p:ph type="body" idx="1"/>
          </p:nvPr>
        </p:nvSpPr>
        <p:spPr>
          <a:xfrm>
            <a:off x="179512" y="1196752"/>
            <a:ext cx="8712968" cy="4968552"/>
          </a:xfrm>
        </p:spPr>
        <p:txBody>
          <a:bodyPr>
            <a:normAutofit/>
          </a:bodyPr>
          <a:lstStyle/>
          <a:p>
            <a:pPr marL="457200" indent="-457200" algn="l">
              <a:buFont typeface="Wingdings" pitchFamily="2" charset="2"/>
              <a:buChar char="v"/>
            </a:pPr>
            <a:endParaRPr lang="ru-RU" dirty="0" smtClean="0"/>
          </a:p>
          <a:p>
            <a:pPr marL="457200" indent="-457200" algn="l">
              <a:buFont typeface="Wingdings" pitchFamily="2" charset="2"/>
              <a:buChar char="v"/>
            </a:pPr>
            <a:r>
              <a:rPr lang="en-US" sz="2400" dirty="0" smtClean="0"/>
              <a:t>"</a:t>
            </a:r>
            <a:r>
              <a:rPr lang="en-US" sz="2400" dirty="0"/>
              <a:t>Computer networks</a:t>
            </a:r>
            <a:r>
              <a:rPr lang="en-US" sz="2400" dirty="0" smtClean="0"/>
              <a:t>"</a:t>
            </a:r>
            <a:endParaRPr lang="en-US" sz="2400" dirty="0"/>
          </a:p>
          <a:p>
            <a:pPr marL="457200" indent="-457200" algn="l">
              <a:buFont typeface="Wingdings" pitchFamily="2" charset="2"/>
              <a:buChar char="v"/>
            </a:pPr>
            <a:r>
              <a:rPr lang="en-US" sz="2400" dirty="0" smtClean="0"/>
              <a:t>"Technology </a:t>
            </a:r>
            <a:r>
              <a:rPr lang="en-US" sz="2400" dirty="0"/>
              <a:t>of pyrotechnic compositions and products</a:t>
            </a:r>
            <a:r>
              <a:rPr lang="en-US" sz="2400" dirty="0" smtClean="0"/>
              <a:t>"</a:t>
            </a:r>
            <a:endParaRPr lang="en-US" sz="2400" dirty="0"/>
          </a:p>
          <a:p>
            <a:pPr marL="342900" indent="-342900" algn="l">
              <a:buFont typeface="Wingdings" pitchFamily="2" charset="2"/>
              <a:buChar char="v"/>
            </a:pPr>
            <a:r>
              <a:rPr lang="en-US" sz="2400" dirty="0" smtClean="0"/>
              <a:t> “Installation </a:t>
            </a:r>
            <a:r>
              <a:rPr lang="en-US" sz="2400" dirty="0"/>
              <a:t>and technical operation of industrial equipment (by industry</a:t>
            </a:r>
            <a:r>
              <a:rPr lang="en-US" sz="2400" dirty="0" smtClean="0"/>
              <a:t>)"</a:t>
            </a:r>
            <a:endParaRPr lang="en-US" sz="2400" dirty="0"/>
          </a:p>
          <a:p>
            <a:pPr marL="457200" indent="-457200" algn="l">
              <a:buFont typeface="Wingdings" pitchFamily="2" charset="2"/>
              <a:buChar char="v"/>
            </a:pPr>
            <a:r>
              <a:rPr lang="en-US" sz="2400" dirty="0" smtClean="0"/>
              <a:t>"</a:t>
            </a:r>
            <a:r>
              <a:rPr lang="en-US" sz="2400" dirty="0"/>
              <a:t>Chemical technology of organic substances</a:t>
            </a:r>
            <a:r>
              <a:rPr lang="en-US" sz="2400" dirty="0" smtClean="0"/>
              <a:t>"</a:t>
            </a:r>
            <a:endParaRPr lang="en-US" sz="2400" dirty="0"/>
          </a:p>
          <a:p>
            <a:pPr marL="457200" indent="-457200" algn="l">
              <a:buFont typeface="Wingdings" pitchFamily="2" charset="2"/>
              <a:buChar char="v"/>
            </a:pPr>
            <a:r>
              <a:rPr lang="en-US" sz="2400" dirty="0" smtClean="0"/>
              <a:t>"</a:t>
            </a:r>
            <a:r>
              <a:rPr lang="en-US" sz="2400" dirty="0"/>
              <a:t>Economics and accounting (by industry</a:t>
            </a:r>
            <a:r>
              <a:rPr lang="en-US" sz="2400" dirty="0" smtClean="0"/>
              <a:t>)"</a:t>
            </a:r>
            <a:endParaRPr lang="en-US" sz="2400" dirty="0"/>
          </a:p>
          <a:p>
            <a:pPr marL="457200" indent="-457200" algn="l">
              <a:buFont typeface="Wingdings" pitchFamily="2" charset="2"/>
              <a:buChar char="v"/>
            </a:pPr>
            <a:r>
              <a:rPr lang="en-US" sz="2400" dirty="0" smtClean="0"/>
              <a:t>"</a:t>
            </a:r>
            <a:r>
              <a:rPr lang="en-US" sz="2400" dirty="0"/>
              <a:t>Master of instrumentation and automation</a:t>
            </a:r>
            <a:r>
              <a:rPr lang="en-US" sz="2400" dirty="0" smtClean="0"/>
              <a:t>"</a:t>
            </a:r>
            <a:endParaRPr lang="en-US" sz="2400" dirty="0"/>
          </a:p>
          <a:p>
            <a:pPr marL="457200" indent="-457200" algn="l">
              <a:buFont typeface="Wingdings" pitchFamily="2" charset="2"/>
              <a:buChar char="v"/>
            </a:pPr>
            <a:r>
              <a:rPr lang="en-US" sz="2400" dirty="0" smtClean="0"/>
              <a:t>“Hardware </a:t>
            </a:r>
            <a:r>
              <a:rPr lang="en-US" sz="2400" dirty="0"/>
              <a:t>and software </a:t>
            </a:r>
            <a:r>
              <a:rPr lang="en-US" sz="2400" dirty="0" smtClean="0"/>
              <a:t>Adjuster«</a:t>
            </a:r>
            <a:endParaRPr lang="ru-RU" sz="2400" dirty="0" smtClean="0"/>
          </a:p>
          <a:p>
            <a:pPr marL="457200" indent="-457200" algn="l">
              <a:buFont typeface="Wingdings" pitchFamily="2" charset="2"/>
              <a:buChar char="v"/>
            </a:pPr>
            <a:r>
              <a:rPr lang="en-US" sz="2400" dirty="0" smtClean="0"/>
              <a:t>Conclusion</a:t>
            </a:r>
            <a:r>
              <a:rPr lang="ru-RU" sz="2400" dirty="0" smtClean="0"/>
              <a:t> </a:t>
            </a:r>
            <a:endParaRPr lang="ru-RU" sz="2400" dirty="0"/>
          </a:p>
        </p:txBody>
      </p:sp>
    </p:spTree>
    <p:extLst>
      <p:ext uri="{BB962C8B-B14F-4D97-AF65-F5344CB8AC3E}">
        <p14:creationId xmlns:p14="http://schemas.microsoft.com/office/powerpoint/2010/main" val="4237300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5966666" cy="720080"/>
          </a:xfrm>
        </p:spPr>
        <p:txBody>
          <a:bodyPr/>
          <a:lstStyle/>
          <a:p>
            <a:pPr marL="0" indent="0" algn="ctr">
              <a:buNone/>
            </a:pPr>
            <a:r>
              <a:rPr lang="en-US" sz="3200" dirty="0"/>
              <a:t>Computer networks</a:t>
            </a:r>
            <a:endParaRPr lang="ru-RU" sz="3200" dirty="0"/>
          </a:p>
        </p:txBody>
      </p:sp>
      <p:sp>
        <p:nvSpPr>
          <p:cNvPr id="3" name="Текст 2"/>
          <p:cNvSpPr>
            <a:spLocks noGrp="1"/>
          </p:cNvSpPr>
          <p:nvPr>
            <p:ph type="body" idx="1"/>
          </p:nvPr>
        </p:nvSpPr>
        <p:spPr>
          <a:xfrm>
            <a:off x="251520" y="1052736"/>
            <a:ext cx="8640960" cy="5544616"/>
          </a:xfrm>
        </p:spPr>
        <p:txBody>
          <a:bodyPr/>
          <a:lstStyle/>
          <a:p>
            <a:pPr algn="l"/>
            <a:r>
              <a:rPr lang="en-US" dirty="0"/>
              <a:t>Computer networks teach students to work in the field of programming. A clear selection of twenty-five people from a variety of applicants allows you to grow good specialists. This faculty is relatively new, but already enjoys success with new applicants</a:t>
            </a:r>
            <a:r>
              <a:rPr lang="en-US" dirty="0" smtClean="0"/>
              <a:t>.</a:t>
            </a:r>
            <a:endParaRPr lang="ru-RU" dirty="0" smtClean="0"/>
          </a:p>
          <a:p>
            <a:pPr algn="l"/>
            <a:endParaRPr lang="ru-RU" dirty="0"/>
          </a:p>
        </p:txBody>
      </p:sp>
      <p:pic>
        <p:nvPicPr>
          <p:cNvPr id="1026" name="Picture 2" descr="C:\Users\1\Desktop\на презу.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695246"/>
            <a:ext cx="5472608" cy="369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002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450"/>
            <a:ext cx="8280920" cy="685246"/>
          </a:xfrm>
        </p:spPr>
        <p:txBody>
          <a:bodyPr/>
          <a:lstStyle/>
          <a:p>
            <a:pPr marL="0" indent="0" algn="ctr">
              <a:buNone/>
            </a:pPr>
            <a:r>
              <a:rPr lang="en-US" sz="2400" dirty="0"/>
              <a:t>Technology of pyrotechnic compositions and products</a:t>
            </a:r>
            <a:endParaRPr lang="ru-RU" sz="2400" dirty="0"/>
          </a:p>
        </p:txBody>
      </p:sp>
      <p:sp>
        <p:nvSpPr>
          <p:cNvPr id="3" name="Текст 2"/>
          <p:cNvSpPr>
            <a:spLocks noGrp="1"/>
          </p:cNvSpPr>
          <p:nvPr>
            <p:ph type="body" idx="1"/>
          </p:nvPr>
        </p:nvSpPr>
        <p:spPr>
          <a:xfrm>
            <a:off x="251520" y="980728"/>
            <a:ext cx="8568952" cy="4464496"/>
          </a:xfrm>
        </p:spPr>
        <p:txBody>
          <a:bodyPr/>
          <a:lstStyle/>
          <a:p>
            <a:pPr algn="l"/>
            <a:r>
              <a:rPr lang="en-US" dirty="0"/>
              <a:t>Students of this specialty also call themselves "pyrotechnics" for short. This course trains students to work in the laboratory and with machines for research. They also teach you how to make tables and work with </a:t>
            </a:r>
            <a:r>
              <a:rPr lang="en-US" dirty="0" smtClean="0"/>
              <a:t>substances. It’s </a:t>
            </a:r>
            <a:r>
              <a:rPr lang="en-US" dirty="0"/>
              <a:t>v</a:t>
            </a:r>
            <a:r>
              <a:rPr lang="en-US" dirty="0" smtClean="0"/>
              <a:t>ery </a:t>
            </a:r>
            <a:r>
              <a:rPr lang="en-US" dirty="0"/>
              <a:t>interesting </a:t>
            </a:r>
            <a:r>
              <a:rPr lang="en-US" dirty="0" smtClean="0"/>
              <a:t>specialty.</a:t>
            </a:r>
            <a:endParaRPr lang="ru-RU" dirty="0"/>
          </a:p>
        </p:txBody>
      </p:sp>
      <p:pic>
        <p:nvPicPr>
          <p:cNvPr id="2050" name="Picture 2" descr="C:\Users\1\Desktop\преза ла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20888"/>
            <a:ext cx="6480720" cy="404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844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568" y="188640"/>
            <a:ext cx="10081120" cy="720080"/>
          </a:xfrm>
        </p:spPr>
        <p:txBody>
          <a:bodyPr/>
          <a:lstStyle/>
          <a:p>
            <a:pPr marL="0" indent="0" algn="ctr">
              <a:buNone/>
            </a:pPr>
            <a:r>
              <a:rPr lang="en-US" sz="2800" dirty="0"/>
              <a:t>Installation and technical operation of industrial equipment </a:t>
            </a:r>
            <a:endParaRPr lang="ru-RU" sz="2800" dirty="0"/>
          </a:p>
        </p:txBody>
      </p:sp>
      <p:sp>
        <p:nvSpPr>
          <p:cNvPr id="3" name="Текст 2"/>
          <p:cNvSpPr>
            <a:spLocks noGrp="1"/>
          </p:cNvSpPr>
          <p:nvPr>
            <p:ph type="body" idx="1"/>
          </p:nvPr>
        </p:nvSpPr>
        <p:spPr>
          <a:xfrm>
            <a:off x="251520" y="980728"/>
            <a:ext cx="8640960" cy="4462243"/>
          </a:xfrm>
        </p:spPr>
        <p:txBody>
          <a:bodyPr/>
          <a:lstStyle/>
          <a:p>
            <a:pPr algn="l"/>
            <a:r>
              <a:rPr lang="en-US" dirty="0"/>
              <a:t>Students of this specialty are briefly referred to as "mechanics". Mechanics are taught to work with measuring instruments, tools, and industrial equipment. Guys in this specialty are usually very funny.</a:t>
            </a:r>
            <a:endParaRPr lang="ru-RU" dirty="0"/>
          </a:p>
        </p:txBody>
      </p:sp>
      <p:pic>
        <p:nvPicPr>
          <p:cNvPr id="3074" name="Picture 2" descr="C:\Users\1\Desktop\преза з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8664" y="2276871"/>
            <a:ext cx="6242050" cy="416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99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450"/>
            <a:ext cx="7920880" cy="576064"/>
          </a:xfrm>
        </p:spPr>
        <p:txBody>
          <a:bodyPr/>
          <a:lstStyle/>
          <a:p>
            <a:pPr marL="0" indent="0">
              <a:buNone/>
            </a:pPr>
            <a:r>
              <a:rPr lang="en-US" sz="2800" dirty="0"/>
              <a:t>Chemical technology of organic substances</a:t>
            </a:r>
            <a:endParaRPr lang="ru-RU" sz="2800" dirty="0"/>
          </a:p>
        </p:txBody>
      </p:sp>
      <p:sp>
        <p:nvSpPr>
          <p:cNvPr id="3" name="Текст 2"/>
          <p:cNvSpPr>
            <a:spLocks noGrp="1"/>
          </p:cNvSpPr>
          <p:nvPr>
            <p:ph type="body" idx="1"/>
          </p:nvPr>
        </p:nvSpPr>
        <p:spPr>
          <a:xfrm>
            <a:off x="251520" y="836712"/>
            <a:ext cx="8640960" cy="4606259"/>
          </a:xfrm>
        </p:spPr>
        <p:txBody>
          <a:bodyPr/>
          <a:lstStyle/>
          <a:p>
            <a:pPr algn="l"/>
            <a:r>
              <a:rPr lang="en-US" dirty="0"/>
              <a:t>This specialty also trains students to work with chemical reagents, but unlike pyrotechnics, the emphasis is on organic chemistry. The work is carried out using notebooks and a laboratory.</a:t>
            </a:r>
            <a:endParaRPr lang="ru-RU" dirty="0"/>
          </a:p>
        </p:txBody>
      </p:sp>
      <p:pic>
        <p:nvPicPr>
          <p:cNvPr id="4098" name="Picture 2" descr="C:\Users\1\Desktop\презааааа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43109"/>
            <a:ext cx="6193743" cy="412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90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188640"/>
            <a:ext cx="5876132" cy="464264"/>
          </a:xfrm>
        </p:spPr>
        <p:txBody>
          <a:bodyPr/>
          <a:lstStyle/>
          <a:p>
            <a:pPr marL="0" indent="0" algn="ctr">
              <a:buNone/>
            </a:pPr>
            <a:r>
              <a:rPr lang="en-US" sz="2800" dirty="0"/>
              <a:t>Economics and accounting</a:t>
            </a:r>
            <a:endParaRPr lang="ru-RU" sz="2800" dirty="0"/>
          </a:p>
        </p:txBody>
      </p:sp>
      <p:sp>
        <p:nvSpPr>
          <p:cNvPr id="3" name="Текст 2"/>
          <p:cNvSpPr>
            <a:spLocks noGrp="1"/>
          </p:cNvSpPr>
          <p:nvPr>
            <p:ph type="body" idx="1"/>
          </p:nvPr>
        </p:nvSpPr>
        <p:spPr>
          <a:xfrm>
            <a:off x="107504" y="764704"/>
            <a:ext cx="8856984" cy="4678267"/>
          </a:xfrm>
        </p:spPr>
        <p:txBody>
          <a:bodyPr/>
          <a:lstStyle/>
          <a:p>
            <a:pPr algn="l"/>
            <a:r>
              <a:rPr lang="en-US" dirty="0"/>
              <a:t>Accounting is a paid profession, but despite this, it is still popular. In accounting, they teach counting and working with documents, mostly girls enter the specialty.</a:t>
            </a:r>
            <a:endParaRPr lang="ru-RU" dirty="0"/>
          </a:p>
        </p:txBody>
      </p:sp>
      <p:pic>
        <p:nvPicPr>
          <p:cNvPr id="5122" name="Picture 2" descr="C:\Users\1\Desktop\преза на бухг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7991" y="2132856"/>
            <a:ext cx="6419404" cy="447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8311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280920" cy="680288"/>
          </a:xfrm>
        </p:spPr>
        <p:txBody>
          <a:bodyPr/>
          <a:lstStyle/>
          <a:p>
            <a:pPr marL="0" indent="0" algn="ctr">
              <a:buNone/>
            </a:pPr>
            <a:r>
              <a:rPr lang="en-US" sz="2800" dirty="0"/>
              <a:t>Master of instrumentation and automation</a:t>
            </a:r>
            <a:endParaRPr lang="ru-RU" sz="2800" dirty="0"/>
          </a:p>
        </p:txBody>
      </p:sp>
      <p:sp>
        <p:nvSpPr>
          <p:cNvPr id="3" name="Текст 2"/>
          <p:cNvSpPr>
            <a:spLocks noGrp="1"/>
          </p:cNvSpPr>
          <p:nvPr>
            <p:ph type="body" idx="1"/>
          </p:nvPr>
        </p:nvSpPr>
        <p:spPr>
          <a:xfrm>
            <a:off x="179512" y="908720"/>
            <a:ext cx="8712968" cy="4534251"/>
          </a:xfrm>
        </p:spPr>
        <p:txBody>
          <a:bodyPr/>
          <a:lstStyle/>
          <a:p>
            <a:pPr algn="l"/>
            <a:r>
              <a:rPr lang="en-US" dirty="0"/>
              <a:t>A master of instrumentation and </a:t>
            </a:r>
            <a:r>
              <a:rPr lang="en-US" dirty="0" smtClean="0"/>
              <a:t>automation is </a:t>
            </a:r>
            <a:r>
              <a:rPr lang="en-US" dirty="0"/>
              <a:t>similar to a mechanic, but makes a greater bias towards automation. They will teach you how to work with measuring instruments, analyze their readings, and perform similar work.</a:t>
            </a:r>
            <a:endParaRPr lang="ru-RU" dirty="0"/>
          </a:p>
        </p:txBody>
      </p:sp>
      <p:pic>
        <p:nvPicPr>
          <p:cNvPr id="6146" name="Picture 2" descr="C:\Users\1\Desktop\поерщлпщул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99254"/>
            <a:ext cx="6367646" cy="423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679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0"/>
            <a:ext cx="5966666" cy="662938"/>
          </a:xfrm>
        </p:spPr>
        <p:txBody>
          <a:bodyPr/>
          <a:lstStyle/>
          <a:p>
            <a:pPr marL="0" indent="0" algn="ctr">
              <a:buNone/>
            </a:pPr>
            <a:r>
              <a:rPr lang="en-US" sz="2800" dirty="0"/>
              <a:t>Hardware and software Adjuster</a:t>
            </a:r>
            <a:endParaRPr lang="ru-RU" sz="2800" dirty="0"/>
          </a:p>
        </p:txBody>
      </p:sp>
      <p:sp>
        <p:nvSpPr>
          <p:cNvPr id="3" name="Текст 2"/>
          <p:cNvSpPr>
            <a:spLocks noGrp="1"/>
          </p:cNvSpPr>
          <p:nvPr>
            <p:ph type="body" idx="1"/>
          </p:nvPr>
        </p:nvSpPr>
        <p:spPr>
          <a:xfrm>
            <a:off x="179512" y="836712"/>
            <a:ext cx="8712968" cy="4606259"/>
          </a:xfrm>
        </p:spPr>
        <p:txBody>
          <a:bodyPr/>
          <a:lstStyle/>
          <a:p>
            <a:pPr algn="l"/>
            <a:r>
              <a:rPr lang="en-US" dirty="0"/>
              <a:t>The </a:t>
            </a:r>
            <a:r>
              <a:rPr lang="en-US" dirty="0" smtClean="0"/>
              <a:t>specialty </a:t>
            </a:r>
            <a:r>
              <a:rPr lang="en-US" dirty="0"/>
              <a:t>of the Adjuster is similar to </a:t>
            </a:r>
            <a:r>
              <a:rPr lang="en-US" dirty="0" smtClean="0"/>
              <a:t>mechanics, </a:t>
            </a:r>
            <a:r>
              <a:rPr lang="en-US" dirty="0"/>
              <a:t>but unlike them, students are trained to fix problems related to devices and write off data from them.</a:t>
            </a:r>
            <a:endParaRPr lang="ru-RU" dirty="0"/>
          </a:p>
        </p:txBody>
      </p:sp>
      <p:pic>
        <p:nvPicPr>
          <p:cNvPr id="7170" name="Picture 2" descr="C:\Users\1\Desktop\гпгнсне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6549504" cy="436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83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Воздушный поток">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422</TotalTime>
  <Words>383</Words>
  <Application>Microsoft Office PowerPoint</Application>
  <PresentationFormat>Экран (4:3)</PresentationFormat>
  <Paragraphs>26</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Century Gothic</vt:lpstr>
      <vt:lpstr>Georgia</vt:lpstr>
      <vt:lpstr>Palatino Linotype</vt:lpstr>
      <vt:lpstr>Wingdings</vt:lpstr>
      <vt:lpstr>Воздушный поток</vt:lpstr>
      <vt:lpstr>Презентация  по дисциплине английский язык на тему: «Our faculties»</vt:lpstr>
      <vt:lpstr>Content</vt:lpstr>
      <vt:lpstr>Computer networks</vt:lpstr>
      <vt:lpstr>Technology of pyrotechnic compositions and products</vt:lpstr>
      <vt:lpstr>Installation and technical operation of industrial equipment </vt:lpstr>
      <vt:lpstr>Chemical technology of organic substances</vt:lpstr>
      <vt:lpstr>Economics and accounting</vt:lpstr>
      <vt:lpstr>Master of instrumentation and automation</vt:lpstr>
      <vt:lpstr>Hardware and software Adjuster</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Пользователь Asus</cp:lastModifiedBy>
  <cp:revision>17</cp:revision>
  <dcterms:created xsi:type="dcterms:W3CDTF">2020-10-21T09:05:54Z</dcterms:created>
  <dcterms:modified xsi:type="dcterms:W3CDTF">2021-10-01T07:45:13Z</dcterms:modified>
</cp:coreProperties>
</file>