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99494" y="104503"/>
            <a:ext cx="9501809" cy="1239274"/>
          </a:xfrm>
        </p:spPr>
        <p:txBody>
          <a:bodyPr/>
          <a:lstStyle/>
          <a:p>
            <a:r>
              <a:rPr lang="ru-RU" sz="4000" dirty="0"/>
              <a:t>ОГАПОУ «</a:t>
            </a:r>
            <a:r>
              <a:rPr lang="ru-RU" sz="4000" dirty="0" err="1"/>
              <a:t>Борисовский</a:t>
            </a:r>
            <a:r>
              <a:rPr lang="ru-RU" sz="4000" dirty="0"/>
              <a:t> </a:t>
            </a:r>
            <a:r>
              <a:rPr lang="ru-RU" sz="4000" dirty="0" err="1"/>
              <a:t>агромеханический</a:t>
            </a:r>
            <a:r>
              <a:rPr lang="ru-RU" sz="4000" dirty="0"/>
              <a:t> техникум»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0867" y="2005559"/>
            <a:ext cx="6831673" cy="108623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Тема: Обработка грибов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7578" y="4180114"/>
            <a:ext cx="106767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МДК 01.02 Процессы приготовления, подготовки к реализации кулинарных полуфабрикатов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r"/>
            <a:r>
              <a:rPr lang="ru-RU" dirty="0"/>
              <a:t>Выполнила: </a:t>
            </a:r>
          </a:p>
          <a:p>
            <a:pPr algn="r"/>
            <a:r>
              <a:rPr lang="ru-RU" dirty="0"/>
              <a:t>Студентка 2 курса </a:t>
            </a:r>
            <a:r>
              <a:rPr lang="ru-RU" dirty="0" smtClean="0"/>
              <a:t>Мальцева В.А.</a:t>
            </a:r>
          </a:p>
          <a:p>
            <a:pPr algn="r"/>
            <a:r>
              <a:rPr lang="ru-RU" dirty="0" smtClean="0"/>
              <a:t>Преподаватель: </a:t>
            </a:r>
            <a:r>
              <a:rPr lang="ru-RU" dirty="0" err="1" smtClean="0"/>
              <a:t>Краснокутская</a:t>
            </a:r>
            <a:r>
              <a:rPr lang="ru-RU" dirty="0" smtClean="0"/>
              <a:t> И.А.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47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Значение грибов в питании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Грибы содержат белки, жиры, сахар, минеральные вещества, витамины А, С, </a:t>
            </a:r>
            <a:r>
              <a:rPr lang="en-US" i="1" dirty="0">
                <a:solidFill>
                  <a:schemeClr val="tx1"/>
                </a:solidFill>
              </a:rPr>
              <a:t>D</a:t>
            </a:r>
            <a:r>
              <a:rPr lang="ru-RU" i="1" dirty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РР и группы В. </a:t>
            </a:r>
          </a:p>
          <a:p>
            <a:r>
              <a:rPr lang="ru-RU" dirty="0">
                <a:solidFill>
                  <a:schemeClr val="tx1"/>
                </a:solidFill>
              </a:rPr>
              <a:t>Богаты экстрактивными веществами, поэтому обладают хорошим вкусом и ароматом, их широко используют для приготовления супов и соусов. 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47971" y="3839762"/>
            <a:ext cx="3233519" cy="2243892"/>
          </a:xfrm>
          <a:prstGeom prst="roundRect">
            <a:avLst>
              <a:gd name="adj" fmla="val 10000"/>
            </a:avLst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0" b="-4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44302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Губчатые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— </a:t>
            </a:r>
            <a:r>
              <a:rPr lang="ru-RU" dirty="0">
                <a:solidFill>
                  <a:schemeClr val="tx1"/>
                </a:solidFill>
              </a:rPr>
              <a:t>белые, подосиновики, маслята, подберезовики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Пластинчатые</a:t>
            </a:r>
            <a:r>
              <a:rPr lang="ru-RU" dirty="0">
                <a:solidFill>
                  <a:schemeClr val="tx1"/>
                </a:solidFill>
              </a:rPr>
              <a:t> — шампиньоны, сыроежки, </a:t>
            </a:r>
            <a:r>
              <a:rPr lang="ru-RU" dirty="0" err="1">
                <a:solidFill>
                  <a:schemeClr val="tx1"/>
                </a:solidFill>
              </a:rPr>
              <a:t>вешенки</a:t>
            </a:r>
            <a:r>
              <a:rPr lang="ru-RU" dirty="0">
                <a:solidFill>
                  <a:schemeClr val="tx1"/>
                </a:solidFill>
              </a:rPr>
              <a:t>, лисички, опята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Сумчатые</a:t>
            </a:r>
            <a:r>
              <a:rPr lang="ru-RU" dirty="0">
                <a:solidFill>
                  <a:schemeClr val="tx1"/>
                </a:solidFill>
              </a:rPr>
              <a:t> — сморчки, строчки, трюфели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Группы грибов по строению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65091" y="3941164"/>
            <a:ext cx="3233519" cy="2284929"/>
          </a:xfrm>
          <a:prstGeom prst="roundRect">
            <a:avLst>
              <a:gd name="adj" fmla="val 10000"/>
            </a:avLst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9000" b="-29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770370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Свежие грибы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На предприятия общественного питания грибы поступают: свежие, соленые, сушеные, маринованные.</a:t>
            </a:r>
          </a:p>
          <a:p>
            <a:r>
              <a:rPr lang="ru-RU" dirty="0">
                <a:solidFill>
                  <a:schemeClr val="tx1"/>
                </a:solidFill>
              </a:rPr>
              <a:t>Грибы сразу подвергают обработке, так как они быстро </a:t>
            </a:r>
            <a:r>
              <a:rPr lang="ru-RU" dirty="0" smtClean="0">
                <a:solidFill>
                  <a:schemeClr val="tx1"/>
                </a:solidFill>
              </a:rPr>
              <a:t>портятся</a:t>
            </a:r>
          </a:p>
          <a:p>
            <a:r>
              <a:rPr lang="ru-RU" dirty="0">
                <a:solidFill>
                  <a:schemeClr val="tx1"/>
                </a:solidFill>
              </a:rPr>
              <a:t>Первичная обработка грибов состоит из  операций: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Очистка</a:t>
            </a:r>
          </a:p>
          <a:p>
            <a:r>
              <a:rPr lang="ru-RU" b="1" dirty="0">
                <a:solidFill>
                  <a:schemeClr val="tx1"/>
                </a:solidFill>
              </a:rPr>
              <a:t>Промывание</a:t>
            </a:r>
          </a:p>
          <a:p>
            <a:r>
              <a:rPr lang="ru-RU" b="1" dirty="0">
                <a:solidFill>
                  <a:schemeClr val="tx1"/>
                </a:solidFill>
              </a:rPr>
              <a:t>Сортировка</a:t>
            </a:r>
          </a:p>
          <a:p>
            <a:r>
              <a:rPr lang="ru-RU" b="1" dirty="0">
                <a:solidFill>
                  <a:schemeClr val="tx1"/>
                </a:solidFill>
              </a:rPr>
              <a:t>Нарезание</a:t>
            </a:r>
            <a:r>
              <a:rPr lang="ru-RU" dirty="0"/>
              <a:t> </a:t>
            </a:r>
          </a:p>
          <a:p>
            <a:pPr lvl="0"/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67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61257"/>
            <a:ext cx="9601200" cy="5606143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tx1"/>
                </a:solidFill>
              </a:rPr>
              <a:t>Белые грибы, подосиновики, подберезовики, лисички, сыроежки </a:t>
            </a:r>
            <a:r>
              <a:rPr lang="ru-RU" dirty="0">
                <a:solidFill>
                  <a:schemeClr val="tx1"/>
                </a:solidFill>
              </a:rPr>
              <a:t>очищают от листьев, хвои и травинок, отрезают нижнюю часть ножки и поврежденные места, соскабливают загрязненную кожицу и тщательно промывают 3 ...4 раза. </a:t>
            </a:r>
          </a:p>
          <a:p>
            <a:r>
              <a:rPr lang="ru-RU" dirty="0">
                <a:solidFill>
                  <a:schemeClr val="tx1"/>
                </a:solidFill>
              </a:rPr>
              <a:t>При обработке сыроежек со шляпки снимают кожицу (ошпаривают кипятком). </a:t>
            </a:r>
          </a:p>
          <a:p>
            <a:r>
              <a:rPr lang="ru-RU" dirty="0">
                <a:solidFill>
                  <a:schemeClr val="tx1"/>
                </a:solidFill>
              </a:rPr>
              <a:t>У маслят зачищают ножки и отрезают шляпки, вырезают испорченные и червивые места, со шляпки снимают слизистую кожицу и промывают.</a:t>
            </a:r>
          </a:p>
          <a:p>
            <a:r>
              <a:rPr lang="ru-RU" dirty="0">
                <a:solidFill>
                  <a:schemeClr val="tx1"/>
                </a:solidFill>
              </a:rPr>
              <a:t>Грибы сортируют по размерам на мелкие, средние и крупные. </a:t>
            </a:r>
          </a:p>
          <a:p>
            <a:r>
              <a:rPr lang="ru-RU" dirty="0">
                <a:solidFill>
                  <a:schemeClr val="tx1"/>
                </a:solidFill>
              </a:rPr>
              <a:t>Мелкие грибы и шляпки средних грибов используют целыми, крупные — нарезают или рубят. </a:t>
            </a:r>
          </a:p>
          <a:p>
            <a:r>
              <a:rPr lang="ru-RU" dirty="0">
                <a:solidFill>
                  <a:schemeClr val="tx1"/>
                </a:solidFill>
              </a:rPr>
              <a:t>Белые грибы обдают кипятком 2...3 раза, остальные грибы отваривают 4... 5 мин, чтобы они были мягкими и не крошились при нарезании.</a:t>
            </a:r>
          </a:p>
          <a:p>
            <a:endParaRPr lang="ru-RU" dirty="0"/>
          </a:p>
        </p:txBody>
      </p:sp>
      <p:pic>
        <p:nvPicPr>
          <p:cNvPr id="4" name="Picture 2" descr="http://img0.liveinternet.ru/images/attach/c/5/123/933/123933166_mountainamoeba12488383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423" y="4227286"/>
            <a:ext cx="3410857" cy="25581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85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322217"/>
            <a:ext cx="9601200" cy="5545183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Шампиньоны </a:t>
            </a:r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вешенки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поступают на предприятия из тепличных хозяйств. </a:t>
            </a:r>
          </a:p>
          <a:p>
            <a:r>
              <a:rPr lang="ru-RU" dirty="0">
                <a:solidFill>
                  <a:schemeClr val="tx1"/>
                </a:solidFill>
              </a:rPr>
              <a:t>При обработке у шампиньонов удаляют пленку, закрывающую пластинки, зачищают корень, снимают кожицу со шляпки и промывают в воде с добавлением лимонной кислоты или уксуса (чтобы не потемнели).</a:t>
            </a:r>
          </a:p>
          <a:p>
            <a:endParaRPr lang="ru-RU" dirty="0"/>
          </a:p>
        </p:txBody>
      </p:sp>
      <p:pic>
        <p:nvPicPr>
          <p:cNvPr id="4" name="Picture 4" descr="http://s11.buyreklama.ru/omsk/photos/33328488/1d2441deec4d308a20bf8c2c1806f22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805" y="3221605"/>
            <a:ext cx="4176032" cy="31320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gribalka.tom.ru/carousel/images/4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263" y="1967570"/>
            <a:ext cx="4176032" cy="31320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84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409303"/>
            <a:ext cx="9601200" cy="5458097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Сморчки </a:t>
            </a:r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i="1" dirty="0">
                <a:solidFill>
                  <a:schemeClr val="tx1"/>
                </a:solidFill>
              </a:rPr>
              <a:t>строчки </a:t>
            </a:r>
            <a:r>
              <a:rPr lang="ru-RU" dirty="0">
                <a:solidFill>
                  <a:schemeClr val="tx1"/>
                </a:solidFill>
              </a:rPr>
              <a:t>перебирают, отрезают корешки, кладут в холодную воду на 30...40 мин, для того чтобы отмокли песок и соринки, промывают несколько раз. </a:t>
            </a:r>
          </a:p>
          <a:p>
            <a:r>
              <a:rPr lang="ru-RU" dirty="0">
                <a:solidFill>
                  <a:schemeClr val="tx1"/>
                </a:solidFill>
              </a:rPr>
              <a:t>Грибы варят 10-15мин в большом количестве воды для разрушения и удаления ядовитого вещества — </a:t>
            </a:r>
            <a:r>
              <a:rPr lang="ru-RU" dirty="0" err="1">
                <a:solidFill>
                  <a:schemeClr val="tx1"/>
                </a:solidFill>
              </a:rPr>
              <a:t>гельвеловой</a:t>
            </a:r>
            <a:r>
              <a:rPr lang="ru-RU" dirty="0">
                <a:solidFill>
                  <a:schemeClr val="tx1"/>
                </a:solidFill>
              </a:rPr>
              <a:t> кислоты (варке перехо­дит в отвар). Затем грибы промывают горячей водой, а отвар выливают.</a:t>
            </a:r>
          </a:p>
          <a:p>
            <a:endParaRPr lang="ru-RU" dirty="0"/>
          </a:p>
        </p:txBody>
      </p:sp>
      <p:pic>
        <p:nvPicPr>
          <p:cNvPr id="4" name="Picture 2" descr="http://shtoby-vyzit.ru/images/stories/griby/smorchok_conicheski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752" y="2674211"/>
            <a:ext cx="4762500" cy="34766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41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Источники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ru-RU" dirty="0">
                <a:solidFill>
                  <a:schemeClr val="tx1"/>
                </a:solidFill>
              </a:rPr>
              <a:t>Анфимова Н.А. Кулинария (Электронный учебник). М.: Издательский центр «Академия», 2016</a:t>
            </a:r>
          </a:p>
          <a:p>
            <a:r>
              <a:rPr lang="ru-RU" dirty="0">
                <a:solidFill>
                  <a:schemeClr val="tx1"/>
                </a:solidFill>
              </a:rPr>
              <a:t>Приготовление блюд из овощей и грибов.	Электронный учебно-методический комплекс. М.: Издательский центр «Академия-Медиа», 2017</a:t>
            </a:r>
          </a:p>
          <a:p>
            <a:r>
              <a:rPr lang="ru-RU" dirty="0">
                <a:solidFill>
                  <a:schemeClr val="tx1"/>
                </a:solidFill>
              </a:rPr>
              <a:t>Приготовление блюд из овощей и грибов. Электронный образовательный ресурс. М.: Издательский центр «Академия-Медиа», 2013</a:t>
            </a:r>
          </a:p>
          <a:p>
            <a:r>
              <a:rPr lang="ru-RU" altLang="ru-RU" dirty="0">
                <a:solidFill>
                  <a:schemeClr val="tx1"/>
                </a:solidFill>
              </a:rPr>
              <a:t>Яндекс. Картинки: поиск изображений в интернете. http://images.yandex.ru/ (дата обращения 18.01.2019)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7255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14</TotalTime>
  <Words>401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ОГАПОУ «Борисовский агромеханический техникум»</vt:lpstr>
      <vt:lpstr>Значение грибов в питании</vt:lpstr>
      <vt:lpstr>Группы грибов по строению</vt:lpstr>
      <vt:lpstr>Свежие грибы 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ОГАПОУ «Борисовский агромеханический техникум»</dc:title>
  <dc:creator>User</dc:creator>
  <cp:lastModifiedBy>User</cp:lastModifiedBy>
  <cp:revision>2</cp:revision>
  <dcterms:created xsi:type="dcterms:W3CDTF">2021-09-30T14:15:45Z</dcterms:created>
  <dcterms:modified xsi:type="dcterms:W3CDTF">2021-09-30T14:30:34Z</dcterms:modified>
</cp:coreProperties>
</file>