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1" r:id="rId4"/>
    <p:sldId id="257" r:id="rId5"/>
    <p:sldId id="258" r:id="rId6"/>
    <p:sldId id="259" r:id="rId7"/>
    <p:sldId id="267" r:id="rId8"/>
    <p:sldId id="269" r:id="rId9"/>
    <p:sldId id="260" r:id="rId10"/>
    <p:sldId id="261" r:id="rId11"/>
    <p:sldId id="263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3D45B-A441-4F5B-B228-794984DC416B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A8153-7588-4927-B897-8CD7DAA3E3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AF3A2-3D47-462C-8C39-3CA99F6F386B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BD14C-BF2F-4982-9ED7-64398B4B3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22D9A-30CD-48ED-8592-67728A23AF8D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FF4F4-FE26-4510-B60F-5BBA223A3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0272F-3CFD-4DAF-8E9F-80D5B1758282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9646D-7801-47C8-8DF6-F839163F4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B476-9E23-433E-A95B-848CC911CE37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7124-B23E-49FA-8E78-EF9D07A1B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BF483-4ACF-49CA-876E-D383F0612A01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CA89-6D35-4FC8-BEF7-2821633E5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74F02-C5BA-4F0F-9CDC-2B03EB7B19C8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6DD6E-B114-4BC4-BD0C-DC245CBA8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A6748-C11E-445E-85B5-AAB6FE46739F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6A4ED-3A2C-492D-A91D-80C980625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C65A-A4EE-45FE-A0C7-F3DDA2CD6EB3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2C115-1B0F-429B-910D-BCE34B51D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1146-4674-481D-B443-A66450293C94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1FE04-ABAA-4BF4-A29B-2B304B025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76C42-43B5-4CC7-B0CD-2B2C6F49884D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C4D7A-543C-4F03-9412-B92E2AB97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chemeClr val="accent6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44E6B0-DF51-40C9-901D-051A5D932C22}" type="datetimeFigureOut">
              <a:rPr lang="ru-RU"/>
              <a:pPr>
                <a:defRPr/>
              </a:pPr>
              <a:t>30.09.2021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7602FF-4B82-4A39-83AE-981C96376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1371600"/>
            <a:ext cx="9361040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Тема:Механическая кулинарная обработка рыбы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941168"/>
            <a:ext cx="6730535" cy="1872208"/>
          </a:xfrm>
        </p:spPr>
        <p:txBody>
          <a:bodyPr/>
          <a:lstStyle/>
          <a:p>
            <a:pPr marR="0"/>
            <a:r>
              <a:rPr lang="ru-RU" dirty="0" smtClean="0"/>
              <a:t>Выполнил: Студент 2 курса Гарусов М.К.</a:t>
            </a:r>
          </a:p>
          <a:p>
            <a:pPr marR="0"/>
            <a:r>
              <a:rPr lang="ru-RU" dirty="0" smtClean="0"/>
              <a:t>Преподаватель: </a:t>
            </a:r>
            <a:r>
              <a:rPr lang="ru-RU" dirty="0" err="1" smtClean="0"/>
              <a:t>Краснокутская</a:t>
            </a:r>
            <a:r>
              <a:rPr lang="ru-RU" dirty="0" smtClean="0"/>
              <a:t> И.А.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859806"/>
            <a:ext cx="9034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МДК 01.02 Процессы приготовления, подготовки к реализации кулинарных полуфабрикатов.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72333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ОГАПОУ «</a:t>
            </a:r>
            <a:r>
              <a:rPr lang="ru-RU" dirty="0" err="1"/>
              <a:t>Борисовский</a:t>
            </a:r>
            <a:r>
              <a:rPr lang="ru-RU" dirty="0"/>
              <a:t> </a:t>
            </a:r>
            <a:r>
              <a:rPr lang="ru-RU" dirty="0" err="1"/>
              <a:t>агромеханический</a:t>
            </a:r>
            <a:r>
              <a:rPr lang="ru-RU" dirty="0"/>
              <a:t> техникум»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/>
              <a:t>Разделка рыбы на филе с кожей без костей и на филе без кожи и костей</a:t>
            </a:r>
            <a:endParaRPr lang="ru-RU" sz="3600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r>
              <a:rPr lang="ru-RU" sz="2400" smtClean="0"/>
              <a:t>Филе кладут на стол внутренней стороной вверх и срезают косточки, для удобства придерживая их левой рукой.</a:t>
            </a:r>
          </a:p>
          <a:p>
            <a:r>
              <a:rPr lang="ru-RU" sz="2400" smtClean="0"/>
              <a:t>Для снятия кожи филе кладут кожей вниз и срезают его по направлению от хвоста к голове</a:t>
            </a:r>
            <a:r>
              <a:rPr lang="ru-RU" smtClean="0"/>
              <a:t>.</a:t>
            </a:r>
            <a:br>
              <a:rPr lang="ru-RU" smtClean="0"/>
            </a:br>
            <a:endParaRPr lang="ru-RU" smtClean="0"/>
          </a:p>
          <a:p>
            <a:endParaRPr lang="ru-RU" smtClean="0"/>
          </a:p>
        </p:txBody>
      </p:sp>
      <p:pic>
        <p:nvPicPr>
          <p:cNvPr id="25603" name="Picture 4" descr="E:\работа\r6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714750"/>
            <a:ext cx="3071812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5" descr="E:\работа\r6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3714750"/>
            <a:ext cx="22288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E:\работа\r6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75" y="3714750"/>
            <a:ext cx="29527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ИСТОЧНИК: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395536" y="1143000"/>
            <a:ext cx="8229600" cy="1214437"/>
          </a:xfrm>
        </p:spPr>
        <p:txBody>
          <a:bodyPr/>
          <a:lstStyle/>
          <a:p>
            <a:r>
              <a:rPr lang="ru-RU" dirty="0"/>
              <a:t>А. А. Анфимова, Т. И. Захарова, А. </a:t>
            </a:r>
            <a:r>
              <a:rPr lang="ru-RU" dirty="0" smtClean="0"/>
              <a:t>А. </a:t>
            </a:r>
            <a:r>
              <a:rPr lang="ru-RU" dirty="0"/>
              <a:t>Татарская «Кулинария». Москва 2000 год.</a:t>
            </a:r>
          </a:p>
          <a:p>
            <a:r>
              <a:rPr lang="ru-RU" dirty="0"/>
              <a:t>М. А. </a:t>
            </a:r>
            <a:r>
              <a:rPr lang="ru-RU" dirty="0" err="1"/>
              <a:t>Болданова</a:t>
            </a:r>
            <a:r>
              <a:rPr lang="ru-RU" dirty="0"/>
              <a:t>, З. М. Смирнова, Г. А. </a:t>
            </a:r>
            <a:r>
              <a:rPr lang="ru-RU" dirty="0" err="1"/>
              <a:t>Болданов</a:t>
            </a:r>
            <a:r>
              <a:rPr lang="ru-RU" dirty="0"/>
              <a:t>, «Оборудование предприятий общественного питания». Москва · Экономика · 2000 год.</a:t>
            </a:r>
          </a:p>
          <a:p>
            <a:r>
              <a:rPr lang="ru-RU" dirty="0"/>
              <a:t>Н. Г. </a:t>
            </a:r>
            <a:r>
              <a:rPr lang="ru-RU" dirty="0" err="1"/>
              <a:t>Бутейкис</a:t>
            </a:r>
            <a:r>
              <a:rPr lang="ru-RU" dirty="0"/>
              <a:t> «Организация производства предприятий общественного питания» Издательство «Высшая школа» 1998 год.</a:t>
            </a:r>
          </a:p>
          <a:p>
            <a:r>
              <a:rPr lang="ru-RU" dirty="0"/>
              <a:t>В. Н. Завьялов, М. И. Гоголев «Медико-санитарная подготовка учащихся». Издательство «Просвещение» 1998 год.</a:t>
            </a:r>
          </a:p>
          <a:p>
            <a:r>
              <a:rPr lang="ru-RU" dirty="0"/>
              <a:t>С. А. </a:t>
            </a:r>
            <a:r>
              <a:rPr lang="ru-RU" dirty="0" err="1"/>
              <a:t>Брылов</a:t>
            </a:r>
            <a:r>
              <a:rPr lang="ru-RU" dirty="0"/>
              <a:t> «Охрана окружающей среды». Москва «Высшая школа» 1985 год.</a:t>
            </a:r>
          </a:p>
          <a:p>
            <a:pPr algn="ctr"/>
            <a:endParaRPr lang="ru-RU" sz="6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0001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Безопасные приемы работы с ножом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681537"/>
          </a:xfrm>
        </p:spPr>
        <p:txBody>
          <a:bodyPr/>
          <a:lstStyle/>
          <a:p>
            <a:r>
              <a:rPr lang="ru-RU" smtClean="0"/>
              <a:t>Ручка должна быть целой</a:t>
            </a:r>
          </a:p>
          <a:p>
            <a:r>
              <a:rPr lang="ru-RU" smtClean="0"/>
              <a:t>Руки должны быть сухими</a:t>
            </a:r>
          </a:p>
          <a:p>
            <a:r>
              <a:rPr lang="ru-RU" smtClean="0"/>
              <a:t>Нож в руке держать крепко</a:t>
            </a:r>
          </a:p>
        </p:txBody>
      </p:sp>
      <p:pic>
        <p:nvPicPr>
          <p:cNvPr id="17411" name="Picture 2" descr="E:\работа\0_5a11e_7b88e348_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143250"/>
            <a:ext cx="42005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 descr="E:\работа\0_5a121_faad41c9_X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143250"/>
            <a:ext cx="407193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6429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Определение качества рыбы</a:t>
            </a: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r>
              <a:rPr lang="ru-RU" smtClean="0"/>
              <a:t>Главный признак свежести рыбы-упругость. Идеально свежая рыба должна лежать на ладони прямо, ни голова ни хвост не должны свешиваться. Рыба должна быть плотной, эластичной и моментально восстанавливать форму после нажатия. Жабры  темно-красные. Мякоть белая или розовая, ровного цвета. Поверхность блестящая и чистая.</a:t>
            </a:r>
          </a:p>
        </p:txBody>
      </p:sp>
      <p:pic>
        <p:nvPicPr>
          <p:cNvPr id="18435" name="Picture 3" descr="2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4565650"/>
            <a:ext cx="5472113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6429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Обработка рыбы</a:t>
            </a:r>
            <a:endParaRPr lang="ru-RU" dirty="0"/>
          </a:p>
        </p:txBody>
      </p:sp>
      <p:sp>
        <p:nvSpPr>
          <p:cNvPr id="19458" name="Содержимое 4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r>
              <a:rPr lang="ru-RU" smtClean="0"/>
              <a:t> 1. удаление спинного плавника</a:t>
            </a:r>
          </a:p>
          <a:p>
            <a:r>
              <a:rPr lang="ru-RU" sz="2000" smtClean="0"/>
              <a:t>Очищать чешую значительно легче и удобнее, если предварительно удалить у рыбы  спинной колючий плавник. Для этого с обеих сторон спинного плавника во всю его длину небходимо прорезать мякоть, конец плавника прижать к доске ножом, а рыбу, удерживая а хвост, оттянуть на себя.</a:t>
            </a:r>
            <a:endParaRPr lang="ru-RU" smtClean="0"/>
          </a:p>
        </p:txBody>
      </p:sp>
      <p:pic>
        <p:nvPicPr>
          <p:cNvPr id="19459" name="Picture 2" descr="E:\работа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3214688"/>
            <a:ext cx="60229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6429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Обработка рыбы</a:t>
            </a: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r>
              <a:rPr lang="ru-RU" smtClean="0"/>
              <a:t>2. очищение от чешуи</a:t>
            </a:r>
          </a:p>
          <a:p>
            <a:r>
              <a:rPr lang="ru-RU" smtClean="0"/>
              <a:t>очищают от чешуи рыбу специальными скребками или теркой. Нож надо двигать между слоем чешуи и кожей по направлению от хвоста к голове, стараясь не порезать кожи.</a:t>
            </a:r>
          </a:p>
          <a:p>
            <a:endParaRPr lang="ru-RU" smtClean="0"/>
          </a:p>
        </p:txBody>
      </p:sp>
      <p:pic>
        <p:nvPicPr>
          <p:cNvPr id="20483" name="Picture 2" descr="E:\работа\59359_html_24ae35b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928938"/>
            <a:ext cx="7572375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Обработка рыбы</a:t>
            </a: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572125"/>
          </a:xfrm>
        </p:spPr>
        <p:txBody>
          <a:bodyPr/>
          <a:lstStyle/>
          <a:p>
            <a:r>
              <a:rPr lang="ru-RU" smtClean="0"/>
              <a:t>3. </a:t>
            </a:r>
            <a:r>
              <a:rPr lang="ru-RU" sz="2400" smtClean="0"/>
              <a:t>потрошение, удаление плавников</a:t>
            </a:r>
          </a:p>
          <a:p>
            <a:r>
              <a:rPr lang="ru-RU" sz="2400" smtClean="0"/>
              <a:t>Тушку, очищенную от чешуи, кладут на стол, затем большим ножом, держа его наклонно, лезвием к голове рыбы, прорезают мякоть под грудными плавниками до позвоночной кости сначала с одной, а потом с другой стороны. Затем разрезают брюшко от головы до анального отверстия</a:t>
            </a:r>
          </a:p>
          <a:p>
            <a:endParaRPr lang="ru-RU" smtClean="0"/>
          </a:p>
        </p:txBody>
      </p:sp>
      <p:pic>
        <p:nvPicPr>
          <p:cNvPr id="21507" name="Picture 2" descr="E:\работа\img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3714750"/>
            <a:ext cx="6858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4286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Обработка рыбы</a:t>
            </a:r>
            <a:endParaRPr lang="ru-RU" dirty="0"/>
          </a:p>
        </p:txBody>
      </p:sp>
      <p:pic>
        <p:nvPicPr>
          <p:cNvPr id="22530" name="Picture 2" descr="E:\работа\img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785813"/>
            <a:ext cx="4600575" cy="3178175"/>
          </a:xfrm>
        </p:spPr>
      </p:pic>
      <p:pic>
        <p:nvPicPr>
          <p:cNvPr id="22531" name="Picture 3" descr="E:\работа\img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4000500"/>
            <a:ext cx="56769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85875"/>
          </a:xfrm>
        </p:spPr>
        <p:txBody>
          <a:bodyPr/>
          <a:lstStyle/>
          <a:p>
            <a:pPr algn="ctr"/>
            <a:r>
              <a:rPr lang="ru-RU" smtClean="0"/>
              <a:t>Обработка рыбы</a:t>
            </a:r>
            <a:br>
              <a:rPr lang="ru-RU" smtClean="0"/>
            </a:br>
            <a:r>
              <a:rPr lang="ru-RU" sz="2000" smtClean="0"/>
              <a:t>4. промывание, пластование</a:t>
            </a:r>
          </a:p>
        </p:txBody>
      </p:sp>
      <p:pic>
        <p:nvPicPr>
          <p:cNvPr id="23554" name="Picture 2" descr="E:\работа\img2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43063"/>
            <a:ext cx="4286250" cy="2286000"/>
          </a:xfrm>
        </p:spPr>
      </p:pic>
      <p:pic>
        <p:nvPicPr>
          <p:cNvPr id="23555" name="Picture 3" descr="E:\работа\img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4000500"/>
            <a:ext cx="442436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>Разделка рыбы на полуфабрикаты</a:t>
            </a:r>
            <a:endParaRPr lang="ru-RU" sz="4400" dirty="0"/>
          </a:p>
        </p:txBody>
      </p:sp>
      <p:pic>
        <p:nvPicPr>
          <p:cNvPr id="24578" name="Picture 2" descr="E:\работа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25" y="1714500"/>
            <a:ext cx="7072313" cy="4286250"/>
          </a:xfr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2cf02a92caa875b4613e19f25bfe6f6ee61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432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Поток</vt:lpstr>
      <vt:lpstr>Тема:Механическая кулинарная обработка рыбы</vt:lpstr>
      <vt:lpstr>Безопасные приемы работы с ножом</vt:lpstr>
      <vt:lpstr>Определение качества рыбы</vt:lpstr>
      <vt:lpstr>Обработка рыбы</vt:lpstr>
      <vt:lpstr>Обработка рыбы</vt:lpstr>
      <vt:lpstr>Обработка рыбы</vt:lpstr>
      <vt:lpstr>Обработка рыбы</vt:lpstr>
      <vt:lpstr>Обработка рыбы 4. промывание, пластование</vt:lpstr>
      <vt:lpstr>Разделка рыбы на полуфабрикаты</vt:lpstr>
      <vt:lpstr>Разделка рыбы на филе с кожей без костей и на филе без кожи и костей</vt:lpstr>
      <vt:lpstr>ИСТОЧНИК: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Механическая кулинарная обработка рыбы</dc:title>
  <dc:creator>Андрей</dc:creator>
  <cp:lastModifiedBy>User</cp:lastModifiedBy>
  <cp:revision>22</cp:revision>
  <dcterms:created xsi:type="dcterms:W3CDTF">2014-05-08T13:10:42Z</dcterms:created>
  <dcterms:modified xsi:type="dcterms:W3CDTF">2021-09-30T15:34:54Z</dcterms:modified>
</cp:coreProperties>
</file>