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4064" y="540898"/>
            <a:ext cx="10227148" cy="573799"/>
          </a:xfrm>
        </p:spPr>
        <p:txBody>
          <a:bodyPr/>
          <a:lstStyle/>
          <a:p>
            <a:r>
              <a:rPr lang="ru-RU" sz="2800" dirty="0" smtClean="0"/>
              <a:t>ОГАПОУ «</a:t>
            </a:r>
            <a:r>
              <a:rPr lang="ru-RU" sz="2800" dirty="0" err="1" smtClean="0"/>
              <a:t>Борисовский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агромеханический</a:t>
            </a:r>
            <a:r>
              <a:rPr lang="ru-RU" sz="2800" dirty="0" smtClean="0"/>
              <a:t> техникум»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4064" y="1711068"/>
            <a:ext cx="10967376" cy="861420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Тема: Первичная обработка овощей И НАРЕЗКА ОВОЩЕЙ. </a:t>
            </a:r>
            <a:endParaRPr lang="ru-RU" sz="4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1850" y="3673958"/>
            <a:ext cx="11051177" cy="175432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МДК 01.02 Процессы приготовления, подготовки к реализации кулинарных полуфабрикатов.</a:t>
            </a:r>
          </a:p>
          <a:p>
            <a:endParaRPr lang="ru-RU" dirty="0"/>
          </a:p>
          <a:p>
            <a:pPr algn="r"/>
            <a:r>
              <a:rPr lang="ru-RU" dirty="0" smtClean="0"/>
              <a:t>Выполнила: </a:t>
            </a:r>
          </a:p>
          <a:p>
            <a:pPr algn="r"/>
            <a:r>
              <a:rPr lang="ru-RU" dirty="0"/>
              <a:t>Студентка 2 </a:t>
            </a:r>
            <a:r>
              <a:rPr lang="ru-RU" dirty="0" smtClean="0"/>
              <a:t>курса Бескровная Д.А.</a:t>
            </a:r>
          </a:p>
          <a:p>
            <a:pPr algn="r"/>
            <a:endParaRPr lang="ru-RU" dirty="0"/>
          </a:p>
          <a:p>
            <a:pPr algn="r"/>
            <a:r>
              <a:rPr lang="ru-RU" dirty="0" smtClean="0"/>
              <a:t>Преподаватель: </a:t>
            </a:r>
            <a:r>
              <a:rPr lang="ru-RU" dirty="0" err="1" smtClean="0"/>
              <a:t>Краснокутская</a:t>
            </a:r>
            <a:r>
              <a:rPr lang="ru-RU" dirty="0" smtClean="0"/>
              <a:t> И.А.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8596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4599" y="1210491"/>
            <a:ext cx="4591047" cy="456087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600" b="1" u="sng" dirty="0"/>
              <a:t>Ломтики.</a:t>
            </a:r>
          </a:p>
          <a:p>
            <a:pPr algn="ctr">
              <a:defRPr/>
            </a:pPr>
            <a:r>
              <a:rPr lang="ru-RU" dirty="0"/>
              <a:t>(0.1 - 0.2   *   1 – 1.5 см.)</a:t>
            </a:r>
          </a:p>
          <a:p>
            <a:pPr algn="ctr">
              <a:defRPr/>
            </a:pPr>
            <a:endParaRPr lang="ru-RU" sz="2800" b="1" u="sng" dirty="0"/>
          </a:p>
          <a:p>
            <a:pPr algn="ctr">
              <a:defRPr/>
            </a:pPr>
            <a:r>
              <a:rPr lang="ru-RU" dirty="0">
                <a:solidFill>
                  <a:schemeClr val="tx2"/>
                </a:solidFill>
              </a:rPr>
              <a:t>Нарезают картофель, морковь, свёклу </a:t>
            </a:r>
          </a:p>
          <a:p>
            <a:pPr algn="ctr">
              <a:defRPr/>
            </a:pPr>
            <a:endParaRPr lang="ru-RU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ru-RU" dirty="0">
                <a:solidFill>
                  <a:schemeClr val="tx2"/>
                </a:solidFill>
              </a:rPr>
              <a:t>в щи, </a:t>
            </a:r>
          </a:p>
          <a:p>
            <a:pPr algn="ctr">
              <a:defRPr/>
            </a:pPr>
            <a:r>
              <a:rPr lang="ru-RU" dirty="0">
                <a:solidFill>
                  <a:schemeClr val="tx2"/>
                </a:solidFill>
              </a:rPr>
              <a:t>салаты, винегрет.</a:t>
            </a:r>
            <a:endParaRPr lang="ru-RU" dirty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576" y="2159198"/>
            <a:ext cx="4345390" cy="2802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7020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95559" y="1071154"/>
            <a:ext cx="4669424" cy="566928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b="1" u="sng" dirty="0"/>
              <a:t>Кружочки</a:t>
            </a:r>
          </a:p>
          <a:p>
            <a:pPr>
              <a:defRPr/>
            </a:pPr>
            <a:r>
              <a:rPr lang="ru-RU" dirty="0"/>
              <a:t>Кружочки картофеля толщиной 1 – 2 см. для жарки во фритюре. </a:t>
            </a:r>
          </a:p>
          <a:p>
            <a:pPr>
              <a:defRPr/>
            </a:pPr>
            <a:r>
              <a:rPr lang="ru-RU" dirty="0"/>
              <a:t>Морковь нарезают толщиной 0.1 см. в супы.</a:t>
            </a:r>
          </a:p>
          <a:p>
            <a:pPr>
              <a:defRPr/>
            </a:pPr>
            <a:r>
              <a:rPr lang="ru-RU" dirty="0"/>
              <a:t>Лук для шашлыка, жарки, маринадов нарезают толщиной 0.1 – 0.2 см.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064" y="1890818"/>
            <a:ext cx="4355839" cy="3070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4032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95559" y="600891"/>
            <a:ext cx="4416875" cy="591312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1600" dirty="0"/>
              <a:t> </a:t>
            </a:r>
            <a:r>
              <a:rPr lang="ru-RU" sz="2800" b="1" u="sng" dirty="0"/>
              <a:t>ШАШКИ</a:t>
            </a:r>
          </a:p>
          <a:p>
            <a:pPr>
              <a:defRPr/>
            </a:pPr>
            <a:endParaRPr lang="ru-RU" sz="2800" b="1" u="sng" dirty="0"/>
          </a:p>
          <a:p>
            <a:pPr>
              <a:defRPr/>
            </a:pPr>
            <a:r>
              <a:rPr lang="ru-RU" sz="2800" b="1" dirty="0"/>
              <a:t>        </a:t>
            </a:r>
            <a:r>
              <a:rPr lang="ru-RU" sz="2800" b="1" u="sng" dirty="0"/>
              <a:t>РУБКА</a:t>
            </a:r>
          </a:p>
          <a:p>
            <a:pPr>
              <a:defRPr/>
            </a:pPr>
            <a:endParaRPr lang="ru-RU" sz="1600" dirty="0"/>
          </a:p>
          <a:p>
            <a:pPr>
              <a:defRPr/>
            </a:pPr>
            <a:r>
              <a:rPr lang="ru-RU" dirty="0"/>
              <a:t>Капусту нарезают </a:t>
            </a:r>
            <a:r>
              <a:rPr lang="ru-RU" b="1" dirty="0"/>
              <a:t>шашками</a:t>
            </a:r>
            <a:r>
              <a:rPr lang="ru-RU" dirty="0"/>
              <a:t> (2*2 см ) для щей, борщей. </a:t>
            </a:r>
          </a:p>
          <a:p>
            <a:pPr>
              <a:defRPr/>
            </a:pPr>
            <a:r>
              <a:rPr lang="ru-RU" dirty="0"/>
              <a:t>Также применяется </a:t>
            </a:r>
            <a:r>
              <a:rPr lang="ru-RU" b="1" dirty="0"/>
              <a:t>рубка – </a:t>
            </a:r>
            <a:r>
              <a:rPr lang="ru-RU" dirty="0"/>
              <a:t>измельченная соломка для фаршей.</a:t>
            </a: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954" y="1563400"/>
            <a:ext cx="4218914" cy="3496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022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9789" y="613714"/>
            <a:ext cx="5036840" cy="2283824"/>
          </a:xfrm>
        </p:spPr>
        <p:txBody>
          <a:bodyPr/>
          <a:lstStyle/>
          <a:p>
            <a:r>
              <a:rPr lang="ru-RU" dirty="0"/>
              <a:t>Способы нарезки овощей</a:t>
            </a:r>
            <a:br>
              <a:rPr lang="ru-RU" dirty="0"/>
            </a:br>
            <a:r>
              <a:rPr lang="ru-RU" dirty="0"/>
              <a:t> для украшений блюд.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95559" y="1053737"/>
            <a:ext cx="3757545" cy="4572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/>
              <a:t>звездочки,</a:t>
            </a:r>
          </a:p>
          <a:p>
            <a:pPr>
              <a:defRPr/>
            </a:pPr>
            <a:endParaRPr lang="ru-RU" sz="1000" dirty="0"/>
          </a:p>
          <a:p>
            <a:pPr>
              <a:defRPr/>
            </a:pPr>
            <a:r>
              <a:rPr lang="ru-RU" dirty="0"/>
              <a:t> шестеренки, </a:t>
            </a:r>
          </a:p>
          <a:p>
            <a:pPr>
              <a:defRPr/>
            </a:pPr>
            <a:endParaRPr lang="ru-RU" sz="1000" dirty="0"/>
          </a:p>
          <a:p>
            <a:pPr>
              <a:defRPr/>
            </a:pPr>
            <a:r>
              <a:rPr lang="ru-RU" dirty="0"/>
              <a:t>гребешки, </a:t>
            </a:r>
          </a:p>
          <a:p>
            <a:pPr>
              <a:defRPr/>
            </a:pPr>
            <a:endParaRPr lang="ru-RU" sz="1000" dirty="0"/>
          </a:p>
          <a:p>
            <a:pPr>
              <a:defRPr/>
            </a:pPr>
            <a:r>
              <a:rPr lang="ru-RU" dirty="0"/>
              <a:t>розочки </a:t>
            </a:r>
          </a:p>
          <a:p>
            <a:pPr>
              <a:defRPr/>
            </a:pPr>
            <a:endParaRPr lang="ru-RU" sz="1000" dirty="0"/>
          </a:p>
          <a:p>
            <a:pPr>
              <a:defRPr/>
            </a:pPr>
            <a:r>
              <a:rPr lang="ru-RU" dirty="0"/>
              <a:t>и так далее.</a:t>
            </a:r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4513" y="3016704"/>
            <a:ext cx="3355635" cy="2905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9022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1377" y="822719"/>
            <a:ext cx="4351025" cy="2283824"/>
          </a:xfrm>
        </p:spPr>
        <p:txBody>
          <a:bodyPr/>
          <a:lstStyle/>
          <a:p>
            <a:r>
              <a:rPr lang="ru-RU" dirty="0"/>
              <a:t>Репчатый лук. </a:t>
            </a:r>
            <a:br>
              <a:rPr lang="ru-RU" dirty="0"/>
            </a:br>
            <a:r>
              <a:rPr lang="ru-RU" dirty="0"/>
              <a:t>Чеснок.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95559" y="1071153"/>
            <a:ext cx="4286247" cy="539931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/>
              <a:t>С репчатого лука, чеснока</a:t>
            </a:r>
          </a:p>
          <a:p>
            <a:pPr>
              <a:defRPr/>
            </a:pPr>
            <a:r>
              <a:rPr lang="ru-RU" dirty="0"/>
              <a:t>Срезают донце, шейку и</a:t>
            </a:r>
          </a:p>
          <a:p>
            <a:pPr>
              <a:defRPr/>
            </a:pPr>
            <a:r>
              <a:rPr lang="ru-RU" dirty="0"/>
              <a:t>снимают чешуйки.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dirty="0"/>
              <a:t>Чеснок разламывают на дольки,</a:t>
            </a:r>
          </a:p>
          <a:p>
            <a:pPr>
              <a:defRPr/>
            </a:pPr>
            <a:r>
              <a:rPr lang="ru-RU" dirty="0"/>
              <a:t>очищают, промывают  и </a:t>
            </a:r>
          </a:p>
          <a:p>
            <a:pPr>
              <a:defRPr/>
            </a:pPr>
            <a:r>
              <a:rPr lang="ru-RU" dirty="0"/>
              <a:t>нарезают перед </a:t>
            </a:r>
          </a:p>
          <a:p>
            <a:pPr>
              <a:defRPr/>
            </a:pPr>
            <a:r>
              <a:rPr lang="ru-RU" dirty="0"/>
              <a:t>использованием.</a:t>
            </a:r>
          </a:p>
          <a:p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560" y="2890339"/>
            <a:ext cx="1533388" cy="1637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37220" y="3582444"/>
            <a:ext cx="1795182" cy="2126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0334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Зелёный лук.</a:t>
            </a:r>
            <a:br>
              <a:rPr lang="ru-RU" dirty="0"/>
            </a:br>
            <a:r>
              <a:rPr lang="ru-RU" dirty="0"/>
              <a:t>Листовые овощи.</a:t>
            </a:r>
            <a:br>
              <a:rPr lang="ru-RU" dirty="0"/>
            </a:br>
            <a:r>
              <a:rPr lang="ru-RU" dirty="0"/>
              <a:t>Пряные овощи.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95559" y="87085"/>
            <a:ext cx="5035184" cy="65662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/>
              <a:t>С </a:t>
            </a:r>
            <a:r>
              <a:rPr lang="ru-RU" dirty="0">
                <a:solidFill>
                  <a:schemeClr val="tx2"/>
                </a:solidFill>
              </a:rPr>
              <a:t>зелёного лука</a:t>
            </a:r>
            <a:r>
              <a:rPr lang="ru-RU" dirty="0"/>
              <a:t> срезают корешки и очищают его белую часть. Удаляют желтые и увядшие перья, промывают.</a:t>
            </a:r>
          </a:p>
          <a:p>
            <a:pPr>
              <a:defRPr/>
            </a:pPr>
            <a:endParaRPr lang="ru-RU" sz="1100" dirty="0"/>
          </a:p>
          <a:p>
            <a:pPr>
              <a:defRPr/>
            </a:pPr>
            <a:r>
              <a:rPr lang="ru-RU" dirty="0"/>
              <a:t>У </a:t>
            </a:r>
            <a:r>
              <a:rPr lang="ru-RU" dirty="0">
                <a:solidFill>
                  <a:schemeClr val="tx2"/>
                </a:solidFill>
              </a:rPr>
              <a:t>листовых овощей</a:t>
            </a:r>
            <a:r>
              <a:rPr lang="ru-RU" dirty="0"/>
              <a:t> – салата, щавеля – срезают корни, удаляют жёлтые листья, промывают под проточной водой. Используют целые листья и нарезанные соломкой.</a:t>
            </a:r>
          </a:p>
          <a:p>
            <a:pPr>
              <a:defRPr/>
            </a:pPr>
            <a:endParaRPr lang="ru-RU" sz="1100" dirty="0"/>
          </a:p>
          <a:p>
            <a:pPr>
              <a:defRPr/>
            </a:pPr>
            <a:r>
              <a:rPr lang="ru-RU" dirty="0"/>
              <a:t>У </a:t>
            </a:r>
            <a:r>
              <a:rPr lang="ru-RU" dirty="0">
                <a:solidFill>
                  <a:schemeClr val="tx2"/>
                </a:solidFill>
              </a:rPr>
              <a:t>пряных овощей</a:t>
            </a:r>
            <a:r>
              <a:rPr lang="ru-RU" dirty="0"/>
              <a:t> – петрушки, укропа – удаляют жёлтые и завядшие листья, грубые стебли, промывают, ополаскивают в проточной воде.</a:t>
            </a:r>
          </a:p>
        </p:txBody>
      </p:sp>
    </p:spTree>
    <p:extLst>
      <p:ext uri="{BB962C8B-B14F-4D97-AF65-F5344CB8AC3E}">
        <p14:creationId xmlns:p14="http://schemas.microsoft.com/office/powerpoint/2010/main" val="29860871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Тыквенные овощи.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95559" y="226423"/>
            <a:ext cx="4242704" cy="647046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u="sng" dirty="0"/>
              <a:t>К тыквенным относятся</a:t>
            </a:r>
            <a:r>
              <a:rPr lang="ru-RU" dirty="0"/>
              <a:t>:</a:t>
            </a:r>
          </a:p>
          <a:p>
            <a:pPr>
              <a:lnSpc>
                <a:spcPct val="80000"/>
              </a:lnSpc>
              <a:defRPr/>
            </a:pPr>
            <a:r>
              <a:rPr lang="ru-RU" b="1" dirty="0"/>
              <a:t>                               огурцы,</a:t>
            </a:r>
          </a:p>
          <a:p>
            <a:pPr>
              <a:lnSpc>
                <a:spcPct val="80000"/>
              </a:lnSpc>
              <a:defRPr/>
            </a:pPr>
            <a:r>
              <a:rPr lang="ru-RU" b="1" dirty="0"/>
              <a:t>                               тыквы, </a:t>
            </a:r>
          </a:p>
          <a:p>
            <a:pPr>
              <a:lnSpc>
                <a:spcPct val="80000"/>
              </a:lnSpc>
              <a:defRPr/>
            </a:pPr>
            <a:r>
              <a:rPr lang="ru-RU" b="1" dirty="0"/>
              <a:t>                               кабачки.</a:t>
            </a:r>
          </a:p>
          <a:p>
            <a:pPr algn="ctr">
              <a:lnSpc>
                <a:spcPct val="80000"/>
              </a:lnSpc>
              <a:defRPr/>
            </a:pPr>
            <a:endParaRPr lang="ru-RU" b="1" dirty="0"/>
          </a:p>
          <a:p>
            <a:pPr algn="ctr">
              <a:lnSpc>
                <a:spcPct val="80000"/>
              </a:lnSpc>
              <a:defRPr/>
            </a:pPr>
            <a:endParaRPr lang="ru-RU" sz="1400" b="1" dirty="0"/>
          </a:p>
          <a:p>
            <a:pPr algn="ctr">
              <a:lnSpc>
                <a:spcPct val="80000"/>
              </a:lnSpc>
              <a:defRPr/>
            </a:pPr>
            <a:endParaRPr lang="ru-RU" sz="1400" b="1" dirty="0"/>
          </a:p>
          <a:p>
            <a:pPr>
              <a:lnSpc>
                <a:spcPct val="80000"/>
              </a:lnSpc>
              <a:defRPr/>
            </a:pPr>
            <a:r>
              <a:rPr lang="ru-RU" dirty="0"/>
              <a:t>Их моют, очищают, удаляют семена и нарезают.</a:t>
            </a:r>
          </a:p>
          <a:p>
            <a:pPr>
              <a:lnSpc>
                <a:spcPct val="80000"/>
              </a:lnSpc>
              <a:defRPr/>
            </a:pPr>
            <a:r>
              <a:rPr lang="ru-RU" sz="1800" dirty="0"/>
              <a:t>Молодые огурцы не очищают</a:t>
            </a:r>
            <a:r>
              <a:rPr lang="ru-RU" dirty="0"/>
              <a:t>.</a:t>
            </a:r>
          </a:p>
          <a:p>
            <a:pPr>
              <a:lnSpc>
                <a:spcPct val="80000"/>
              </a:lnSpc>
              <a:defRPr/>
            </a:pPr>
            <a:endParaRPr lang="ru-RU" dirty="0"/>
          </a:p>
          <a:p>
            <a:pPr algn="ctr">
              <a:lnSpc>
                <a:spcPct val="80000"/>
              </a:lnSpc>
              <a:defRPr/>
            </a:pPr>
            <a:r>
              <a:rPr lang="ru-RU" dirty="0"/>
              <a:t>Тыквенные овощи нарезают кубиками, полосками, кружочками</a:t>
            </a:r>
            <a:r>
              <a:rPr lang="ru-RU" sz="1800" dirty="0"/>
              <a:t>.</a:t>
            </a:r>
          </a:p>
          <a:p>
            <a:endParaRPr lang="ru-RU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763" y="606562"/>
            <a:ext cx="27717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64364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Помидоры.</a:t>
            </a:r>
            <a:br>
              <a:rPr lang="ru-RU" dirty="0"/>
            </a:br>
            <a:r>
              <a:rPr lang="ru-RU" dirty="0"/>
              <a:t>Баклажаны.</a:t>
            </a:r>
            <a:br>
              <a:rPr lang="ru-RU" dirty="0"/>
            </a:br>
            <a:r>
              <a:rPr lang="ru-RU" dirty="0"/>
              <a:t>Сладкий перец.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95559" y="165463"/>
            <a:ext cx="3757545" cy="66925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dirty="0"/>
              <a:t>Помидоры, баклажаны, сладкий перец промывают, удаляют плодоножки.</a:t>
            </a:r>
          </a:p>
          <a:p>
            <a:pPr>
              <a:lnSpc>
                <a:spcPct val="90000"/>
              </a:lnSpc>
              <a:defRPr/>
            </a:pPr>
            <a:endParaRPr lang="ru-RU" sz="900" dirty="0"/>
          </a:p>
          <a:p>
            <a:pPr>
              <a:lnSpc>
                <a:spcPct val="90000"/>
              </a:lnSpc>
              <a:defRPr/>
            </a:pPr>
            <a:r>
              <a:rPr lang="ru-RU" u="sng" dirty="0"/>
              <a:t>Помидоры</a:t>
            </a:r>
            <a:r>
              <a:rPr lang="ru-RU" dirty="0"/>
              <a:t> сортируют.</a:t>
            </a:r>
          </a:p>
          <a:p>
            <a:pPr>
              <a:lnSpc>
                <a:spcPct val="90000"/>
              </a:lnSpc>
              <a:defRPr/>
            </a:pPr>
            <a:r>
              <a:rPr lang="ru-RU" u="sng" dirty="0"/>
              <a:t>Баклажаны</a:t>
            </a:r>
            <a:r>
              <a:rPr lang="ru-RU" dirty="0"/>
              <a:t> сортируют, очищают от</a:t>
            </a:r>
          </a:p>
          <a:p>
            <a:pPr>
              <a:lnSpc>
                <a:spcPct val="90000"/>
              </a:lnSpc>
              <a:defRPr/>
            </a:pPr>
            <a:r>
              <a:rPr lang="ru-RU" dirty="0"/>
              <a:t> кожуры, нарезают кружочками </a:t>
            </a:r>
          </a:p>
          <a:p>
            <a:pPr>
              <a:lnSpc>
                <a:spcPct val="90000"/>
              </a:lnSpc>
              <a:defRPr/>
            </a:pPr>
            <a:r>
              <a:rPr lang="ru-RU" dirty="0"/>
              <a:t>или ломтиками.</a:t>
            </a:r>
          </a:p>
          <a:p>
            <a:pPr>
              <a:lnSpc>
                <a:spcPct val="90000"/>
              </a:lnSpc>
              <a:defRPr/>
            </a:pPr>
            <a:r>
              <a:rPr lang="ru-RU" u="sng" dirty="0"/>
              <a:t>Сладкий перец</a:t>
            </a:r>
            <a:r>
              <a:rPr lang="ru-RU" dirty="0"/>
              <a:t> разрезают, удаляют</a:t>
            </a:r>
          </a:p>
          <a:p>
            <a:pPr>
              <a:lnSpc>
                <a:spcPct val="90000"/>
              </a:lnSpc>
              <a:defRPr/>
            </a:pPr>
            <a:r>
              <a:rPr lang="ru-RU" dirty="0"/>
              <a:t> сердцевину, плодоножку и</a:t>
            </a:r>
          </a:p>
          <a:p>
            <a:pPr>
              <a:lnSpc>
                <a:spcPct val="90000"/>
              </a:lnSpc>
              <a:defRPr/>
            </a:pPr>
            <a:r>
              <a:rPr lang="ru-RU" dirty="0"/>
              <a:t> промывают.</a:t>
            </a:r>
          </a:p>
          <a:p>
            <a:endParaRPr lang="ru-RU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8245">
            <a:off x="3180279" y="350166"/>
            <a:ext cx="2849562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61312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Правила   при  работе с  овощами.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95559" y="330926"/>
            <a:ext cx="5026475" cy="6740434"/>
          </a:xfrm>
        </p:spPr>
        <p:txBody>
          <a:bodyPr>
            <a:normAutofit/>
          </a:bodyPr>
          <a:lstStyle/>
          <a:p>
            <a:pPr marL="609600" indent="-609600" algn="ctr">
              <a:lnSpc>
                <a:spcPct val="80000"/>
              </a:lnSpc>
              <a:defRPr/>
            </a:pPr>
            <a:r>
              <a:rPr lang="ru-RU" u="sng" dirty="0"/>
              <a:t>Главное при обработке овощей</a:t>
            </a:r>
            <a:r>
              <a:rPr lang="ru-RU" dirty="0"/>
              <a:t> – </a:t>
            </a:r>
          </a:p>
          <a:p>
            <a:pPr marL="609600" indent="-609600" algn="ctr">
              <a:lnSpc>
                <a:spcPct val="80000"/>
              </a:lnSpc>
              <a:defRPr/>
            </a:pPr>
            <a:r>
              <a:rPr lang="ru-RU" u="sng" dirty="0"/>
              <a:t>сохранить цвет и содержание в них витаминов</a:t>
            </a:r>
            <a:r>
              <a:rPr lang="ru-RU" dirty="0"/>
              <a:t>.</a:t>
            </a:r>
          </a:p>
          <a:p>
            <a:pPr marL="609600" indent="-609600">
              <a:lnSpc>
                <a:spcPct val="80000"/>
              </a:lnSpc>
              <a:defRPr/>
            </a:pPr>
            <a:endParaRPr lang="ru-RU" sz="800" dirty="0"/>
          </a:p>
          <a:p>
            <a:pPr marL="609600" indent="-609600">
              <a:lnSpc>
                <a:spcPct val="80000"/>
              </a:lnSpc>
              <a:defRPr/>
            </a:pPr>
            <a:r>
              <a:rPr lang="ru-RU" dirty="0"/>
              <a:t>При обработке овощей следует пользоваться ножом  из нержавеющей стали, так как витамин С от соприкосновения с железом разрушается.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ru-RU" dirty="0"/>
              <a:t>Чем свежее овощи, тем больше в них содержится витамина  С.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ru-RU" dirty="0"/>
              <a:t>Овощи следует очищать и нарезать  непосредственно перед варкой или употреблением.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ru-RU" dirty="0"/>
              <a:t>При длительном хранении в воде овощи теряют витамины, так при длительном хранении в воде картофель теряет часть крахмала и витамин 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10697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3000" y="578879"/>
            <a:ext cx="4351025" cy="2283824"/>
          </a:xfrm>
        </p:spPr>
        <p:txBody>
          <a:bodyPr/>
          <a:lstStyle/>
          <a:p>
            <a:r>
              <a:rPr lang="ru-RU" dirty="0"/>
              <a:t>Список использованной литературы: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91056" y="1201782"/>
            <a:ext cx="4834887" cy="5312229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AutoNum type="arabicPeriod"/>
              <a:defRPr/>
            </a:pPr>
            <a:r>
              <a:rPr lang="ru-RU" dirty="0"/>
              <a:t>Блинов Л.Ф., Болдырев Н.И. и др. Домоводство. Москва «</a:t>
            </a:r>
            <a:r>
              <a:rPr lang="ru-RU" dirty="0" err="1"/>
              <a:t>Сельхозгиз</a:t>
            </a:r>
            <a:r>
              <a:rPr lang="ru-RU" dirty="0"/>
              <a:t>» 1957г.</a:t>
            </a:r>
          </a:p>
          <a:p>
            <a:pPr>
              <a:buFont typeface="Wingdings" panose="05000000000000000000" pitchFamily="2" charset="2"/>
              <a:buAutoNum type="arabicPeriod"/>
              <a:defRPr/>
            </a:pPr>
            <a:endParaRPr lang="ru-RU" dirty="0"/>
          </a:p>
          <a:p>
            <a:pPr>
              <a:defRPr/>
            </a:pPr>
            <a:r>
              <a:rPr lang="ru-RU" dirty="0"/>
              <a:t>2. Галле А.Г., </a:t>
            </a:r>
            <a:r>
              <a:rPr lang="ru-RU" dirty="0" err="1"/>
              <a:t>Кочетова</a:t>
            </a:r>
            <a:r>
              <a:rPr lang="ru-RU" dirty="0"/>
              <a:t> Л.Л. Тетради по обслуживающему труду (для учащихся коррекционных школ VIII вида). . Издательство: </a:t>
            </a:r>
            <a:r>
              <a:rPr lang="ru-RU" dirty="0" err="1"/>
              <a:t>Аркти</a:t>
            </a:r>
            <a:r>
              <a:rPr lang="ru-RU" dirty="0"/>
              <a:t>, 2009г.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i="1" dirty="0"/>
              <a:t>3. Крупская Ю.В., </a:t>
            </a:r>
            <a:r>
              <a:rPr lang="ru-RU" i="1" dirty="0" err="1"/>
              <a:t>Кизеева</a:t>
            </a:r>
            <a:r>
              <a:rPr lang="ru-RU" i="1" dirty="0"/>
              <a:t> Н.И., Сазонов Л.В., Симонен­ко В.Д. </a:t>
            </a:r>
            <a:r>
              <a:rPr lang="ru-RU" dirty="0"/>
              <a:t>  / Под ред. В.Д. Симоненко. М.: Вентана-Граф,1998.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dirty="0"/>
              <a:t>4. Технология: Учебник </a:t>
            </a:r>
            <a:r>
              <a:rPr lang="ru-RU" dirty="0" err="1"/>
              <a:t>В.Д.Симоненко</a:t>
            </a:r>
            <a:r>
              <a:rPr lang="ru-RU" dirty="0"/>
              <a:t>. — М.: </a:t>
            </a:r>
            <a:r>
              <a:rPr lang="ru-RU" dirty="0" err="1"/>
              <a:t>Вентана</a:t>
            </a:r>
            <a:r>
              <a:rPr lang="ru-RU" dirty="0"/>
              <a:t>-Граф, 1999.</a:t>
            </a:r>
          </a:p>
          <a:p>
            <a:pPr>
              <a:defRPr/>
            </a:pPr>
            <a:endParaRPr lang="ru-RU" sz="2400" dirty="0"/>
          </a:p>
          <a:p>
            <a:pPr>
              <a:defRPr/>
            </a:pPr>
            <a:r>
              <a:rPr lang="ru-RU" sz="2400" dirty="0"/>
              <a:t>5.</a:t>
            </a:r>
            <a:r>
              <a:rPr lang="ru-RU" altLang="ru-RU" sz="2400" dirty="0"/>
              <a:t> Яндекс. Картинки: поиск изображений в интернете. http://images.yandex.ru/ (дата обращения 18.01.2019)</a:t>
            </a:r>
          </a:p>
          <a:p>
            <a:pPr>
              <a:defRPr/>
            </a:pPr>
            <a:r>
              <a:rPr lang="ru-RU" sz="2400" dirty="0"/>
              <a:t>6. Анфимова Н.А. Кулинария (Электронный учебник). М.: Издательский центр «Академия», 2016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5329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Первичная обработка овощей складывается из: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ru-RU" dirty="0"/>
              <a:t>сортировки,                           </a:t>
            </a:r>
          </a:p>
          <a:p>
            <a:pPr>
              <a:lnSpc>
                <a:spcPct val="90000"/>
              </a:lnSpc>
              <a:defRPr/>
            </a:pPr>
            <a:r>
              <a:rPr lang="ru-RU" dirty="0"/>
              <a:t>мойки,</a:t>
            </a:r>
          </a:p>
          <a:p>
            <a:pPr>
              <a:lnSpc>
                <a:spcPct val="90000"/>
              </a:lnSpc>
              <a:defRPr/>
            </a:pPr>
            <a:r>
              <a:rPr lang="ru-RU" dirty="0"/>
              <a:t>очистки,</a:t>
            </a:r>
          </a:p>
          <a:p>
            <a:pPr>
              <a:lnSpc>
                <a:spcPct val="90000"/>
              </a:lnSpc>
              <a:defRPr/>
            </a:pPr>
            <a:r>
              <a:rPr lang="ru-RU" dirty="0"/>
              <a:t>промывания,</a:t>
            </a:r>
          </a:p>
          <a:p>
            <a:pPr>
              <a:lnSpc>
                <a:spcPct val="90000"/>
              </a:lnSpc>
              <a:defRPr/>
            </a:pPr>
            <a:r>
              <a:rPr lang="ru-RU" dirty="0"/>
              <a:t>нарезки.</a:t>
            </a:r>
          </a:p>
          <a:p>
            <a:endParaRPr lang="ru-RU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2420937"/>
            <a:ext cx="5364512" cy="3109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3065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СОРТИРОВКА.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ru-RU" dirty="0"/>
              <a:t>Овощи сортируют по размеру</a:t>
            </a:r>
          </a:p>
          <a:p>
            <a:pPr>
              <a:buNone/>
              <a:defRPr/>
            </a:pPr>
            <a:r>
              <a:rPr lang="ru-RU" dirty="0"/>
              <a:t> (в основном корнеплоды)</a:t>
            </a:r>
          </a:p>
          <a:p>
            <a:pPr>
              <a:buNone/>
              <a:defRPr/>
            </a:pPr>
            <a:r>
              <a:rPr lang="ru-RU" dirty="0"/>
              <a:t> для равномерной тепловой обработки,</a:t>
            </a:r>
          </a:p>
          <a:p>
            <a:pPr>
              <a:buNone/>
              <a:defRPr/>
            </a:pPr>
            <a:r>
              <a:rPr lang="ru-RU" dirty="0"/>
              <a:t>удобства резки, уменьшения отходов.</a:t>
            </a:r>
          </a:p>
          <a:p>
            <a:endParaRPr lang="ru-RU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059" y="4436268"/>
            <a:ext cx="2520950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249" y="4724400"/>
            <a:ext cx="180022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3071" y="5229225"/>
            <a:ext cx="962025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513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5617" y="726925"/>
            <a:ext cx="4351025" cy="1772435"/>
          </a:xfrm>
        </p:spPr>
        <p:txBody>
          <a:bodyPr/>
          <a:lstStyle/>
          <a:p>
            <a:r>
              <a:rPr lang="ru-RU" dirty="0"/>
              <a:t>МОЙКА И ЧИСТКА.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95559" y="2677643"/>
            <a:ext cx="4443001" cy="330514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/>
              <a:t>Овощи моют и чистят.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dirty="0"/>
              <a:t>В общественном питании для чистки овощей	 используют специальные машины – овощечистки.</a:t>
            </a: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7600">
            <a:off x="2016837" y="2821726"/>
            <a:ext cx="2517484" cy="287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134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7239" y="596296"/>
            <a:ext cx="4351025" cy="2283824"/>
          </a:xfrm>
        </p:spPr>
        <p:txBody>
          <a:bodyPr/>
          <a:lstStyle/>
          <a:p>
            <a:r>
              <a:rPr lang="ru-RU" dirty="0"/>
              <a:t>ПРОМЫВАНИЕ.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95559" y="357051"/>
            <a:ext cx="4538795" cy="617437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dirty="0"/>
              <a:t>Овощи промывают.</a:t>
            </a:r>
          </a:p>
          <a:p>
            <a:pPr>
              <a:lnSpc>
                <a:spcPct val="90000"/>
              </a:lnSpc>
              <a:defRPr/>
            </a:pPr>
            <a:endParaRPr lang="ru-RU" sz="500" dirty="0"/>
          </a:p>
          <a:p>
            <a:pPr>
              <a:lnSpc>
                <a:spcPct val="90000"/>
              </a:lnSpc>
              <a:defRPr/>
            </a:pPr>
            <a:r>
              <a:rPr lang="ru-RU" dirty="0"/>
              <a:t>В картофеле – удаляют глазки.</a:t>
            </a:r>
          </a:p>
          <a:p>
            <a:pPr>
              <a:lnSpc>
                <a:spcPct val="90000"/>
              </a:lnSpc>
              <a:defRPr/>
            </a:pPr>
            <a:r>
              <a:rPr lang="ru-RU" dirty="0"/>
              <a:t>Морковь, свёклу, редьку, репу, сельдерей</a:t>
            </a:r>
          </a:p>
          <a:p>
            <a:pPr>
              <a:lnSpc>
                <a:spcPct val="90000"/>
              </a:lnSpc>
              <a:defRPr/>
            </a:pPr>
            <a:r>
              <a:rPr lang="ru-RU" dirty="0"/>
              <a:t>Дочищают.</a:t>
            </a:r>
          </a:p>
          <a:p>
            <a:pPr>
              <a:lnSpc>
                <a:spcPct val="90000"/>
              </a:lnSpc>
              <a:defRPr/>
            </a:pPr>
            <a:endParaRPr lang="ru-RU" dirty="0"/>
          </a:p>
          <a:p>
            <a:pPr>
              <a:lnSpc>
                <a:spcPct val="90000"/>
              </a:lnSpc>
              <a:defRPr/>
            </a:pPr>
            <a:endParaRPr lang="ru-RU" dirty="0"/>
          </a:p>
          <a:p>
            <a:pPr>
              <a:lnSpc>
                <a:spcPct val="90000"/>
              </a:lnSpc>
              <a:defRPr/>
            </a:pPr>
            <a:r>
              <a:rPr lang="ru-RU" dirty="0"/>
              <a:t>При обработке капусты отрезают верхние</a:t>
            </a:r>
          </a:p>
          <a:p>
            <a:pPr>
              <a:lnSpc>
                <a:spcPct val="90000"/>
              </a:lnSpc>
              <a:defRPr/>
            </a:pPr>
            <a:r>
              <a:rPr lang="ru-RU" dirty="0"/>
              <a:t>загрязненные листья, промывают </a:t>
            </a:r>
            <a:r>
              <a:rPr lang="ru-RU" dirty="0" err="1"/>
              <a:t>качан</a:t>
            </a:r>
            <a:r>
              <a:rPr lang="ru-RU" dirty="0"/>
              <a:t>.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6341">
            <a:off x="1872510" y="2590833"/>
            <a:ext cx="3198178" cy="2836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684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4988" y="474376"/>
            <a:ext cx="4351025" cy="2283824"/>
          </a:xfrm>
        </p:spPr>
        <p:txBody>
          <a:bodyPr/>
          <a:lstStyle/>
          <a:p>
            <a:r>
              <a:rPr lang="ru-RU" dirty="0"/>
              <a:t>НАРЕЗКА.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95559" y="-1"/>
            <a:ext cx="3964030" cy="641821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/>
              <a:t>После очистки и промывания овощи нарезают.</a:t>
            </a:r>
          </a:p>
          <a:p>
            <a:pPr>
              <a:defRPr/>
            </a:pPr>
            <a:r>
              <a:rPr lang="ru-RU" dirty="0"/>
              <a:t> От вида нарезки овощей зависит</a:t>
            </a:r>
          </a:p>
          <a:p>
            <a:pPr>
              <a:defRPr/>
            </a:pPr>
            <a:r>
              <a:rPr lang="ru-RU" dirty="0"/>
              <a:t>продолжительность варки блюда. Поэтому</a:t>
            </a:r>
          </a:p>
          <a:p>
            <a:pPr>
              <a:defRPr/>
            </a:pPr>
            <a:endParaRPr lang="ru-RU" dirty="0"/>
          </a:p>
          <a:p>
            <a:pPr algn="ctr">
              <a:defRPr/>
            </a:pPr>
            <a:r>
              <a:rPr lang="ru-RU" b="1" u="sng" dirty="0"/>
              <a:t>Овощи должны быть нарезаны одинаково!</a:t>
            </a:r>
          </a:p>
          <a:p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97107">
            <a:off x="2153009" y="2186144"/>
            <a:ext cx="2444786" cy="3918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6153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943" y="683382"/>
            <a:ext cx="5332932" cy="2283824"/>
          </a:xfrm>
        </p:spPr>
        <p:txBody>
          <a:bodyPr/>
          <a:lstStyle/>
          <a:p>
            <a:r>
              <a:rPr lang="ru-RU" dirty="0"/>
              <a:t>Способы нарезки овощей 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95559" y="130629"/>
            <a:ext cx="3757545" cy="5329645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b="1" u="sng" dirty="0"/>
              <a:t>Соломка</a:t>
            </a:r>
          </a:p>
          <a:p>
            <a:pPr algn="ctr">
              <a:lnSpc>
                <a:spcPct val="80000"/>
              </a:lnSpc>
              <a:defRPr/>
            </a:pPr>
            <a:r>
              <a:rPr lang="ru-RU" dirty="0"/>
              <a:t>Соломкой </a:t>
            </a:r>
          </a:p>
          <a:p>
            <a:pPr algn="ctr">
              <a:lnSpc>
                <a:spcPct val="80000"/>
              </a:lnSpc>
              <a:defRPr/>
            </a:pPr>
            <a:r>
              <a:rPr lang="ru-RU" dirty="0"/>
              <a:t>(квадратное сечение 0,2 * 0,2 см, длина 4-5 см.)</a:t>
            </a:r>
          </a:p>
          <a:p>
            <a:pPr algn="ctr">
              <a:lnSpc>
                <a:spcPct val="80000"/>
              </a:lnSpc>
              <a:defRPr/>
            </a:pPr>
            <a:r>
              <a:rPr lang="ru-RU" dirty="0"/>
              <a:t> нарезают картофель для жарки во фритюре, морковь, петрушку, свеклу, репчатый лук – для щей, борщей, рассольников, супов из овощей. </a:t>
            </a:r>
          </a:p>
          <a:p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308" y="3139396"/>
            <a:ext cx="4130249" cy="288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0656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90309" y="235131"/>
            <a:ext cx="5947954" cy="4726337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b="1" u="sng" dirty="0"/>
              <a:t>Брусочки.</a:t>
            </a:r>
          </a:p>
          <a:p>
            <a:pPr algn="ctr">
              <a:defRPr/>
            </a:pPr>
            <a:r>
              <a:rPr lang="ru-RU" dirty="0"/>
              <a:t>Брусочками</a:t>
            </a:r>
          </a:p>
          <a:p>
            <a:pPr algn="ctr">
              <a:defRPr/>
            </a:pPr>
            <a:r>
              <a:rPr lang="ru-RU" dirty="0"/>
              <a:t>(от 0,7 * 0,7 см.  до 1 * 1 см, длина 3.5 - 4 см.)</a:t>
            </a:r>
          </a:p>
          <a:p>
            <a:pPr algn="ctr">
              <a:defRPr/>
            </a:pPr>
            <a:r>
              <a:rPr lang="ru-RU" dirty="0"/>
              <a:t> нарезают картофель для жарки, борщей, супов ; морковь, петрушку для бульона с овощами. 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071" y="1894603"/>
            <a:ext cx="4151121" cy="292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5526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18216" y="87086"/>
            <a:ext cx="5686698" cy="6618514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3200" b="1" u="sng" dirty="0"/>
              <a:t>Кубики.</a:t>
            </a:r>
          </a:p>
          <a:p>
            <a:pPr algn="ctr">
              <a:lnSpc>
                <a:spcPct val="90000"/>
              </a:lnSpc>
              <a:defRPr/>
            </a:pPr>
            <a:endParaRPr lang="ru-RU" sz="800" b="1" u="sng" dirty="0"/>
          </a:p>
          <a:p>
            <a:pPr>
              <a:lnSpc>
                <a:spcPct val="90000"/>
              </a:lnSpc>
              <a:defRPr/>
            </a:pPr>
            <a:r>
              <a:rPr lang="ru-RU" u="sng" dirty="0">
                <a:solidFill>
                  <a:schemeClr val="tx2"/>
                </a:solidFill>
              </a:rPr>
              <a:t>Кубики крупные</a:t>
            </a:r>
            <a:r>
              <a:rPr lang="ru-RU" dirty="0"/>
              <a:t>   (2 * 2 см.) – для картофеля в молоке;</a:t>
            </a:r>
          </a:p>
          <a:p>
            <a:pPr>
              <a:lnSpc>
                <a:spcPct val="90000"/>
              </a:lnSpc>
              <a:defRPr/>
            </a:pPr>
            <a:r>
              <a:rPr lang="ru-RU" u="sng" dirty="0">
                <a:solidFill>
                  <a:schemeClr val="tx2"/>
                </a:solidFill>
              </a:rPr>
              <a:t>Средние</a:t>
            </a:r>
            <a:r>
              <a:rPr lang="ru-RU" dirty="0">
                <a:solidFill>
                  <a:schemeClr val="tx2"/>
                </a:solidFill>
              </a:rPr>
              <a:t>   </a:t>
            </a:r>
            <a:r>
              <a:rPr lang="ru-RU" dirty="0"/>
              <a:t>(1,5 *1,5)  -  для супов с бобовыми, крупами, овощного рагу;</a:t>
            </a:r>
          </a:p>
          <a:p>
            <a:pPr>
              <a:lnSpc>
                <a:spcPct val="90000"/>
              </a:lnSpc>
              <a:defRPr/>
            </a:pPr>
            <a:r>
              <a:rPr lang="ru-RU" u="sng" dirty="0">
                <a:solidFill>
                  <a:schemeClr val="tx2"/>
                </a:solidFill>
              </a:rPr>
              <a:t>Мелкие</a:t>
            </a:r>
            <a:r>
              <a:rPr lang="ru-RU" dirty="0">
                <a:solidFill>
                  <a:schemeClr val="tx2"/>
                </a:solidFill>
              </a:rPr>
              <a:t>   </a:t>
            </a:r>
            <a:r>
              <a:rPr lang="ru-RU" dirty="0"/>
              <a:t>(0.5 * 0.5 см.) – для гарнира, холодных блюд.</a:t>
            </a:r>
          </a:p>
          <a:p>
            <a:pPr algn="ctr">
              <a:lnSpc>
                <a:spcPct val="90000"/>
              </a:lnSpc>
              <a:defRPr/>
            </a:pPr>
            <a:endParaRPr lang="ru-RU" sz="900" dirty="0"/>
          </a:p>
          <a:p>
            <a:pPr>
              <a:lnSpc>
                <a:spcPct val="90000"/>
              </a:lnSpc>
              <a:defRPr/>
            </a:pPr>
            <a:endParaRPr lang="ru-RU" sz="1600" dirty="0"/>
          </a:p>
          <a:p>
            <a:pPr>
              <a:lnSpc>
                <a:spcPct val="90000"/>
              </a:lnSpc>
              <a:defRPr/>
            </a:pPr>
            <a:r>
              <a:rPr lang="ru-RU" sz="1600" dirty="0"/>
              <a:t>Лук нарезают </a:t>
            </a:r>
            <a:r>
              <a:rPr lang="ru-RU" sz="1600" b="1" dirty="0"/>
              <a:t>мелкими</a:t>
            </a:r>
          </a:p>
          <a:p>
            <a:pPr>
              <a:lnSpc>
                <a:spcPct val="90000"/>
              </a:lnSpc>
              <a:defRPr/>
            </a:pPr>
            <a:r>
              <a:rPr lang="ru-RU" sz="1600" dirty="0"/>
              <a:t> </a:t>
            </a:r>
            <a:r>
              <a:rPr lang="ru-RU" sz="1600" b="1" u="sng" dirty="0"/>
              <a:t>кубиками</a:t>
            </a:r>
            <a:r>
              <a:rPr lang="ru-RU" sz="1600" u="sng" dirty="0"/>
              <a:t> </a:t>
            </a:r>
          </a:p>
          <a:p>
            <a:pPr>
              <a:lnSpc>
                <a:spcPct val="90000"/>
              </a:lnSpc>
              <a:defRPr/>
            </a:pPr>
            <a:endParaRPr lang="ru-RU" sz="1600" u="sng" dirty="0"/>
          </a:p>
          <a:p>
            <a:pPr>
              <a:lnSpc>
                <a:spcPct val="90000"/>
              </a:lnSpc>
              <a:defRPr/>
            </a:pPr>
            <a:r>
              <a:rPr lang="ru-RU" sz="1600" dirty="0"/>
              <a:t>(крошка 0,3 * 0,3см)</a:t>
            </a:r>
          </a:p>
          <a:p>
            <a:pPr>
              <a:lnSpc>
                <a:spcPct val="90000"/>
              </a:lnSpc>
              <a:defRPr/>
            </a:pPr>
            <a:endParaRPr lang="ru-RU" sz="1600" dirty="0"/>
          </a:p>
          <a:p>
            <a:pPr>
              <a:lnSpc>
                <a:spcPct val="90000"/>
              </a:lnSpc>
              <a:defRPr/>
            </a:pPr>
            <a:r>
              <a:rPr lang="ru-RU" sz="1600" dirty="0"/>
              <a:t>  в  суп-харчо, </a:t>
            </a:r>
          </a:p>
          <a:p>
            <a:pPr>
              <a:lnSpc>
                <a:spcPct val="90000"/>
              </a:lnSpc>
              <a:defRPr/>
            </a:pPr>
            <a:r>
              <a:rPr lang="ru-RU" sz="1600" dirty="0"/>
              <a:t>крупяные супы,  щи.</a:t>
            </a:r>
            <a:r>
              <a:rPr lang="ru-RU" dirty="0"/>
              <a:t> 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174" y="2077952"/>
            <a:ext cx="4567805" cy="3221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34387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Ион (конференц-зал)</Template>
  <TotalTime>42</TotalTime>
  <Words>721</Words>
  <Application>Microsoft Office PowerPoint</Application>
  <PresentationFormat>Широкоэкранный</PresentationFormat>
  <Paragraphs>145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Century Gothic</vt:lpstr>
      <vt:lpstr>Wingdings</vt:lpstr>
      <vt:lpstr>Wingdings 3</vt:lpstr>
      <vt:lpstr>Совет директоров</vt:lpstr>
      <vt:lpstr>ОГАПОУ «Борисовский агромеханический техникум»</vt:lpstr>
      <vt:lpstr>Первичная обработка овощей складывается из:</vt:lpstr>
      <vt:lpstr>СОРТИРОВКА.</vt:lpstr>
      <vt:lpstr>МОЙКА И ЧИСТКА.</vt:lpstr>
      <vt:lpstr>ПРОМЫВАНИЕ.</vt:lpstr>
      <vt:lpstr>НАРЕЗКА.</vt:lpstr>
      <vt:lpstr>Способы нарезки овощей 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Способы нарезки овощей  для украшений блюд.</vt:lpstr>
      <vt:lpstr>Репчатый лук.  Чеснок. </vt:lpstr>
      <vt:lpstr>Зелёный лук. Листовые овощи. Пряные овощи.</vt:lpstr>
      <vt:lpstr>Тыквенные овощи.</vt:lpstr>
      <vt:lpstr>Помидоры. Баклажаны. Сладкий перец.</vt:lpstr>
      <vt:lpstr>Правила   при  работе с  овощами.</vt:lpstr>
      <vt:lpstr>Список использованной литературы: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ОГАПОУ «Борисовский агромеханический техникум»</dc:title>
  <dc:creator>User</dc:creator>
  <cp:lastModifiedBy>User</cp:lastModifiedBy>
  <cp:revision>5</cp:revision>
  <dcterms:created xsi:type="dcterms:W3CDTF">2021-09-30T13:19:44Z</dcterms:created>
  <dcterms:modified xsi:type="dcterms:W3CDTF">2021-09-30T14:02:19Z</dcterms:modified>
</cp:coreProperties>
</file>