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3"/>
  </p:notesMasterIdLst>
  <p:sldIdLst>
    <p:sldId id="326" r:id="rId2"/>
    <p:sldId id="304" r:id="rId3"/>
    <p:sldId id="316" r:id="rId4"/>
    <p:sldId id="305" r:id="rId5"/>
    <p:sldId id="307" r:id="rId6"/>
    <p:sldId id="332" r:id="rId7"/>
    <p:sldId id="333" r:id="rId8"/>
    <p:sldId id="334" r:id="rId9"/>
    <p:sldId id="324" r:id="rId10"/>
    <p:sldId id="308" r:id="rId11"/>
    <p:sldId id="311" r:id="rId12"/>
    <p:sldId id="312" r:id="rId13"/>
    <p:sldId id="313" r:id="rId14"/>
    <p:sldId id="314" r:id="rId15"/>
    <p:sldId id="315" r:id="rId16"/>
    <p:sldId id="317" r:id="rId17"/>
    <p:sldId id="309" r:id="rId18"/>
    <p:sldId id="310" r:id="rId19"/>
    <p:sldId id="323" r:id="rId20"/>
    <p:sldId id="318" r:id="rId21"/>
    <p:sldId id="268" r:id="rId22"/>
  </p:sldIdLst>
  <p:sldSz cx="9144000" cy="6858000" type="screen4x3"/>
  <p:notesSz cx="6881813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1EEB368C-0D83-4788-945D-74701E9114A4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6A5D09-493B-47B3-A11F-B2754A40F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991DAD-A72C-4DD3-93D8-84B2092621A1}" type="slidenum">
              <a:rPr lang="ru-RU"/>
              <a:pPr/>
              <a:t>16</a:t>
            </a:fld>
            <a:endParaRPr lang="ru-RU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007271" y="738218"/>
            <a:ext cx="4865826" cy="36406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128" tIns="41564" rIns="83128" bIns="41564" anchor="ctr"/>
          <a:lstStyle/>
          <a:p>
            <a:endParaRPr lang="ru-RU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7892" y="4612421"/>
            <a:ext cx="5504584" cy="4368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07B3-9F68-4E1D-9999-AC71B1FD53EA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63524-0214-4625-B651-C8E8C993B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34DD-4548-4570-83DC-C9135EC7B18F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E170-029E-4C8B-BC07-82AAA2705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C96EA-B45E-4C32-8CDA-D868EB9A774D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7601-7FC5-41B6-8700-EF5BAA3FC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C14-A4A6-40D0-A3E0-5243B85C65B3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DA61-4B45-45FD-A9F7-D55E77F57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053F5-ABA0-4AA2-B0FE-32D5AEF4035A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8932-06F6-4B4F-B476-D1EFF3842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B08EA-3CC5-4EB8-8FB8-6D84F8F12522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45C6B-DD2A-4A67-814C-1FDD19D18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97C2-7618-4382-BF2F-C01C9BE120C6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CB59-3D92-46C2-BD6B-ADFF0F873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4BED-A919-413A-9F8E-58BE85DDFB5E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AB1C3-A11D-411F-AB5B-B2F5B3C1B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B4C3-3388-4DB0-ACDB-08787AEAB163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FC26-7750-4B47-A54D-E08B0F489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0728-94E3-4B7A-A4EA-A5F5EE457A4A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C1CE-B0BA-4D13-915F-B9BE3E593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4416-38DF-47EB-ABA7-FAAE2E8D8AEA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BE2B-1829-41F7-B321-F9339B4F9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C80860CB-2EE6-4C92-8DE9-C181AB3436EF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ED6B1F-F077-40A2-8031-946620122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54;&#1042;&#1040;&#1071;\&#1086;&#1073;&#1097;&#1072;&#1103;%20&#1087;&#1072;&#1087;&#1082;&#1072;\&#1083;&#1080;&#1090;&#1088;&#1072;-5&#1082;&#1083;\&#1063;&#1080;&#1095;&#1082;&#1086;&#1074;%20&#1070;.%20&#1052;.%20-%20&#1044;&#1077;&#1090;&#1089;&#1090;&#1074;&#1086;%20&#8211;%20&#1101;&#1090;&#1086;%20&#1103;%20&#1080;%20&#1090;&#1099;%20%20(audiopoisk.com)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Урок-исследование по литературе в 5б классе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2190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Тема детства в стихотворении Н.А.Некрасова «Крестьянские дети». </a:t>
            </a:r>
          </a:p>
          <a:p>
            <a:pPr lvl="0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Учитель: Зимина Тамара Анатольевна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БОУ «Средняя общеобразовательная школа №89» г. Омска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1- я группа.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Задание. Рассмотрите картины А.Г.Венецианова «Крестьянские дети в поле», «Гумно», «Жатва», картины В. Перова «Тройка» и В.Е.Маковского «Игра в бабки» и ответьте на вопросы:</a:t>
            </a: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1. Что объединяет произведение Некрасова «Крестьянские дети» и картины русских художников?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2. Что вы можете сказать  по картинам о жизни, быте крестьянских детей?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3. Какие из данных картин вы можете выбрать в качестве иллюстраций к стихотворению?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Венецианов Гум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88913"/>
            <a:ext cx="8128000" cy="6464300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03350" y="765175"/>
            <a:ext cx="6049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  <a:cs typeface="Arial" charset="0"/>
              </a:rPr>
              <a:t>А. Г. Венецианов «Гумно»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Венецианов Жа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0"/>
            <a:ext cx="5903913" cy="6372225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24188" y="944563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>
              <a:cs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01963" y="512763"/>
            <a:ext cx="4270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200" b="1" dirty="0">
                <a:cs typeface="Arial" charset="0"/>
              </a:rPr>
              <a:t>А. Г. Венецианов «Жатва»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Венецианов Крестьянские дети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24735" cy="6858000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59113" y="512763"/>
            <a:ext cx="4141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>
              <a:cs typeface="Arial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27313" y="188913"/>
            <a:ext cx="5327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cs typeface="Arial" charset="0"/>
              </a:rPr>
              <a:t>А. Г. Венецианов </a:t>
            </a:r>
          </a:p>
          <a:p>
            <a:pPr algn="ctr" eaLnBrk="0" hangingPunct="0"/>
            <a:r>
              <a:rPr lang="ru-RU" sz="2800" b="1" dirty="0">
                <a:cs typeface="Arial" charset="0"/>
              </a:rPr>
              <a:t>«Крестьянские дети в поле»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4" descr="Маковский Игра в баб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0000" cy="65151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63713" y="5492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>
                <a:cs typeface="Arial" charset="0"/>
              </a:rPr>
              <a:t>В. Е. Маковский «Игра в бабки»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В. Г. Перов «Тройка»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4" descr="Перов Тро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5137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23.11.15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DEDED"/>
          </a:solidFill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2-я группа.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Задание. Н.А.Некрасов задумывал это произведение под названием «Детская комедия». </a:t>
            </a:r>
            <a:endParaRPr lang="ru-RU" dirty="0" smtClean="0"/>
          </a:p>
          <a:p>
            <a:r>
              <a:rPr lang="ru-RU" dirty="0" smtClean="0"/>
              <a:t>1.Чем это произведение похоже на комедию? </a:t>
            </a:r>
          </a:p>
          <a:p>
            <a:r>
              <a:rPr lang="ru-RU" dirty="0" smtClean="0"/>
              <a:t>2. Как автор относится к детям? Какие слова он использует для этого? Найдите их в тексте и выделите.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3-я группа.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 smtClean="0"/>
              <a:t>Задание. На примерах одного из героев стихотворения, выполните задание и ответьте на вопросы:</a:t>
            </a:r>
            <a:endParaRPr lang="ru-RU" sz="2800" dirty="0" smtClean="0"/>
          </a:p>
          <a:p>
            <a:r>
              <a:rPr lang="ru-RU" sz="2800" dirty="0" smtClean="0"/>
              <a:t>1. Найдите и прочитайте  отрывок, в котором говорится о труде крестьянских детей и об их отношении к труду. Какие черты крестьянских ребятишек подчеркивает автор?</a:t>
            </a:r>
            <a:endParaRPr lang="ru-RU" sz="2800" b="1" dirty="0" smtClean="0"/>
          </a:p>
          <a:p>
            <a:r>
              <a:rPr lang="ru-RU" sz="2800" b="1" dirty="0" smtClean="0"/>
              <a:t>2</a:t>
            </a:r>
            <a:r>
              <a:rPr lang="ru-RU" sz="2800" dirty="0" smtClean="0"/>
              <a:t>.Кто является примером для крестьянских детей?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14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496944" cy="604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31840" y="220486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детство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26876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труд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126876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голод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429000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холод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314096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рабство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4725145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долг перед семьей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9249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Глазами Некрасова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1379240"/>
            <a:ext cx="75608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Рады слышать мы звонок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Начинается урок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Интересно нам читать,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Думать, спорить, размышлять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.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466133"/>
            <a:ext cx="69127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Оцените работу своей группы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.Оцените свою работу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1.В группе  я работал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активно\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пассивно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2.Своей работой на уроке 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доволен\недоволен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Материал урока мне был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понятен\не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понятен,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полезен\не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полезен,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интересен\не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интересен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4868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Прием «Микрофон»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071563" y="836712"/>
            <a:ext cx="6972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Mistral" pitchFamily="66" charset="0"/>
              </a:rPr>
              <a:t>ДОМАШНЕЕ ЗАДАНИЕ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827584" y="1772816"/>
            <a:ext cx="7200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  <a:t>Выбери себе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</a:rPr>
              <a:t>задание:</a:t>
            </a: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eaLnBrk="0" hangingPunct="0"/>
            <a:r>
              <a:rPr lang="ru-RU" sz="2400" i="1" dirty="0" smtClean="0">
                <a:latin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</a:rPr>
              <a:t>. Написать сочинение «Почему детство крестьян было трудным</a:t>
            </a:r>
            <a:r>
              <a:rPr lang="ru-RU" sz="2400" i="1" dirty="0" smtClean="0">
                <a:latin typeface="Times New Roman" pitchFamily="18" charset="0"/>
              </a:rPr>
              <a:t>?»</a:t>
            </a:r>
          </a:p>
          <a:p>
            <a:pPr marL="457200" indent="-457200" eaLnBrk="0" hangingPunct="0">
              <a:buAutoNum type="arabicPeriod"/>
            </a:pPr>
            <a:endParaRPr lang="ru-RU" sz="2400" i="1" dirty="0">
              <a:latin typeface="Times New Roman" pitchFamily="18" charset="0"/>
            </a:endParaRPr>
          </a:p>
          <a:p>
            <a:pPr eaLnBrk="0" hangingPunct="0"/>
            <a:r>
              <a:rPr lang="ru-RU" sz="2400" i="1" dirty="0">
                <a:latin typeface="Times New Roman" pitchFamily="18" charset="0"/>
              </a:rPr>
              <a:t>2. Подготовить выразительное чтение по ролям понравившегося </a:t>
            </a:r>
            <a:r>
              <a:rPr lang="ru-RU" sz="2400" i="1" dirty="0" smtClean="0">
                <a:latin typeface="Times New Roman" pitchFamily="18" charset="0"/>
              </a:rPr>
              <a:t>эпизода</a:t>
            </a:r>
          </a:p>
          <a:p>
            <a:pPr eaLnBrk="0" hangingPunct="0"/>
            <a:endParaRPr lang="ru-RU" sz="2400" i="1" dirty="0">
              <a:latin typeface="Times New Roman" pitchFamily="18" charset="0"/>
            </a:endParaRPr>
          </a:p>
          <a:p>
            <a:pPr eaLnBrk="0" hangingPunct="0"/>
            <a:r>
              <a:rPr lang="ru-RU" sz="2400" i="1" dirty="0">
                <a:latin typeface="Times New Roman" pitchFamily="18" charset="0"/>
              </a:rPr>
              <a:t>3. Н</a:t>
            </a:r>
            <a:r>
              <a:rPr lang="ru-RU" sz="2400" i="1" dirty="0" smtClean="0">
                <a:latin typeface="Times New Roman" pitchFamily="18" charset="0"/>
              </a:rPr>
              <a:t>арисовать </a:t>
            </a:r>
            <a:r>
              <a:rPr lang="ru-RU" sz="2400" i="1" dirty="0">
                <a:latin typeface="Times New Roman" pitchFamily="18" charset="0"/>
              </a:rPr>
              <a:t>иллюстрацию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59788" y="6381750"/>
            <a:ext cx="360362" cy="28733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Портрет Некрас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20713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600200"/>
            <a:ext cx="60594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Играйте же, дети, растите на воле, </a:t>
            </a:r>
          </a:p>
          <a:p>
            <a:pPr eaLnBrk="1" hangingPunct="1">
              <a:buFontTx/>
              <a:buNone/>
            </a:pPr>
            <a:r>
              <a:rPr lang="ru-RU" b="1" i="1" smtClean="0"/>
              <a:t>На то вам и красное детство</a:t>
            </a:r>
          </a:p>
          <a:p>
            <a:pPr eaLnBrk="1" hangingPunct="1">
              <a:buFontTx/>
              <a:buNone/>
            </a:pPr>
            <a:r>
              <a:rPr lang="ru-RU" b="1" i="1" smtClean="0"/>
              <a:t>дано.</a:t>
            </a:r>
            <a:r>
              <a:rPr lang="ru-RU" b="1" smtClean="0"/>
              <a:t> </a:t>
            </a:r>
          </a:p>
          <a:p>
            <a:pPr eaLnBrk="1" hangingPunct="1">
              <a:buFontTx/>
              <a:buNone/>
            </a:pPr>
            <a:r>
              <a:rPr lang="ru-RU" b="1" smtClean="0"/>
              <a:t>                              Н. А. Некрасов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8" y="571500"/>
            <a:ext cx="8286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981075"/>
            <a:ext cx="7416800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Тема детства в стихотворении Н.А.Некрасова  </a:t>
            </a:r>
          </a:p>
          <a:p>
            <a:pPr algn="ctr">
              <a:defRPr/>
            </a:pPr>
            <a:r>
              <a:rPr 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«Крестьянские дети»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203575" y="2833688"/>
            <a:ext cx="5545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Играйте же, дети, растите на воле, </a:t>
            </a:r>
          </a:p>
          <a:p>
            <a:r>
              <a:rPr lang="ru-RU" sz="2400" b="1" i="1"/>
              <a:t>На то вам и красное детство дано.</a:t>
            </a:r>
            <a:r>
              <a:rPr lang="ru-RU" sz="2400" b="1"/>
              <a:t> </a:t>
            </a:r>
          </a:p>
          <a:p>
            <a:r>
              <a:rPr lang="ru-RU" sz="2400" b="1"/>
              <a:t>            Н. А. Некрасов</a:t>
            </a:r>
          </a:p>
        </p:txBody>
      </p:sp>
      <p:pic>
        <p:nvPicPr>
          <p:cNvPr id="5" name="Чичков Ю. М. - Детство – это я и ты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132856"/>
            <a:ext cx="1240904" cy="1240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Определение структуры исследования (урока)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 smtClean="0"/>
              <a:t>- </a:t>
            </a:r>
            <a:r>
              <a:rPr lang="ru-RU" sz="2400" dirty="0" smtClean="0"/>
              <a:t>Так как мы еще достаточно юные исследователи художественных произведений, то воспользуемся алгоритмом (опорной схемой) :</a:t>
            </a:r>
          </a:p>
          <a:p>
            <a:r>
              <a:rPr lang="ru-RU" sz="2400" dirty="0" smtClean="0"/>
              <a:t>Объект исследования;</a:t>
            </a:r>
          </a:p>
          <a:p>
            <a:pPr lvl="0"/>
            <a:r>
              <a:rPr lang="ru-RU" sz="2400" dirty="0" smtClean="0"/>
              <a:t>Тема исследования;</a:t>
            </a:r>
          </a:p>
          <a:p>
            <a:pPr lvl="0"/>
            <a:r>
              <a:rPr lang="ru-RU" sz="2400" dirty="0" smtClean="0"/>
              <a:t>Проблема исследования</a:t>
            </a:r>
          </a:p>
          <a:p>
            <a:pPr lvl="0"/>
            <a:r>
              <a:rPr lang="ru-RU" sz="2400" dirty="0" smtClean="0"/>
              <a:t>Цель исследования</a:t>
            </a:r>
          </a:p>
          <a:p>
            <a:pPr lvl="0"/>
            <a:r>
              <a:rPr lang="ru-RU" sz="2400" dirty="0" smtClean="0"/>
              <a:t>Гипотеза</a:t>
            </a:r>
          </a:p>
          <a:p>
            <a:pPr lvl="0"/>
            <a:r>
              <a:rPr lang="ru-RU" sz="2400" dirty="0" smtClean="0"/>
              <a:t>Задачи</a:t>
            </a:r>
          </a:p>
          <a:p>
            <a:pPr lvl="0"/>
            <a:r>
              <a:rPr lang="ru-RU" sz="2400" dirty="0" smtClean="0"/>
              <a:t>Практическая часть</a:t>
            </a:r>
          </a:p>
          <a:p>
            <a:pPr lvl="0"/>
            <a:r>
              <a:rPr lang="ru-RU" sz="2400" dirty="0" smtClean="0"/>
              <a:t>Итоги работы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132588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объекта исследования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36256"/>
            <a:ext cx="2374271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Портрет какого поэта вы видите перед собой?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темы исследования и урока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эпиграфом к уроку.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кому обращается Николай Алексеевич?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же будет объектом исследования?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Николай Алексеевич пишет нам во второй сроке?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Какое слово  будет  ключевым  на сегодняшнем уроке?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Какую тему мы будем рассматривать на уроке?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725144"/>
            <a:ext cx="8229600" cy="648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32859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Проблема исследования.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dirty="0" smtClean="0"/>
              <a:t>Почему Некрасов обращается к данной теме?</a:t>
            </a:r>
            <a:r>
              <a:rPr lang="ru-RU" sz="2000" dirty="0" smtClean="0"/>
              <a:t>  </a:t>
            </a:r>
            <a:r>
              <a:rPr lang="ru-RU" sz="2000" b="1" dirty="0" smtClean="0"/>
              <a:t>Это и есть проблема нашего исследования</a:t>
            </a:r>
            <a:endParaRPr lang="ru-RU" sz="2000" dirty="0" smtClean="0"/>
          </a:p>
          <a:p>
            <a:pPr>
              <a:buNone/>
            </a:pPr>
            <a:r>
              <a:rPr lang="ru-RU" sz="1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Определение цели исследования.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/>
              <a:t>А вам хотелось бы взглянуть на жизнь крестьянских детей глазами Н.А. Некрасова? Это будет цель нашего исследования.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Гипотеза. </a:t>
            </a:r>
          </a:p>
          <a:p>
            <a:pPr>
              <a:buNone/>
            </a:pPr>
            <a:r>
              <a:rPr lang="ru-RU" sz="2400" dirty="0" smtClean="0"/>
              <a:t>Вернемся к ключевому слову «детство». Каким вы видите свое детство? Попробуйте подобрать ассоциации к данному слову и  составить кластер. </a:t>
            </a:r>
            <a:r>
              <a:rPr lang="ru-RU" sz="2400" b="1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исследования .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Можете ли вы сравнить свое детство с детством крестьянских детей?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должны для этого сделать?  Это и есть задача нашего исследования.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98e7a0c3f6a99bab573374cd3784328_i-6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49694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16288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радость</a:t>
            </a:r>
            <a:endParaRPr lang="ru-RU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99695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мечты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05273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мир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6288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</a:rPr>
              <a:t>свет</a:t>
            </a:r>
            <a:endParaRPr lang="ru-RU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30689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песни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5091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смех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36912"/>
            <a:ext cx="2160240" cy="1944216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детство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501317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игры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414908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Краски радуг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ерёза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Берёза</Template>
  <TotalTime>2160</TotalTime>
  <Words>610</Words>
  <Application>Microsoft Office PowerPoint</Application>
  <PresentationFormat>Экран (4:3)</PresentationFormat>
  <Paragraphs>102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Берёза</vt:lpstr>
      <vt:lpstr>Урок-исследование по литературе в 5б классе</vt:lpstr>
      <vt:lpstr>Слайд 2</vt:lpstr>
      <vt:lpstr>Слайд 3</vt:lpstr>
      <vt:lpstr>Слайд 4</vt:lpstr>
      <vt:lpstr>Слайд 5</vt:lpstr>
      <vt:lpstr>Слайд 6</vt:lpstr>
      <vt:lpstr> Определение объекта исследования</vt:lpstr>
      <vt:lpstr>Слайд 8</vt:lpstr>
      <vt:lpstr>Слайд 9</vt:lpstr>
      <vt:lpstr>1- я группа.</vt:lpstr>
      <vt:lpstr>Слайд 11</vt:lpstr>
      <vt:lpstr>Слайд 12</vt:lpstr>
      <vt:lpstr>Слайд 13</vt:lpstr>
      <vt:lpstr>Слайд 14</vt:lpstr>
      <vt:lpstr>В. Г. Перов «Тройка»</vt:lpstr>
      <vt:lpstr>Слайд 16</vt:lpstr>
      <vt:lpstr>2-я группа.</vt:lpstr>
      <vt:lpstr>3-я группа.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Liliya</dc:creator>
  <cp:lastModifiedBy>Админ</cp:lastModifiedBy>
  <cp:revision>180</cp:revision>
  <dcterms:created xsi:type="dcterms:W3CDTF">2011-02-23T13:49:40Z</dcterms:created>
  <dcterms:modified xsi:type="dcterms:W3CDTF">2016-02-03T11:02:43Z</dcterms:modified>
</cp:coreProperties>
</file>