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93" d="100"/>
          <a:sy n="93" d="100"/>
        </p:scale>
        <p:origin x="3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113F-6559-43C0-9BA6-70CA5C623564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B1B3784-C2B9-4F0F-8B61-491DABE39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1866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113F-6559-43C0-9BA6-70CA5C623564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1B3784-C2B9-4F0F-8B61-491DABE39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367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113F-6559-43C0-9BA6-70CA5C623564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1B3784-C2B9-4F0F-8B61-491DABE39B6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04007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113F-6559-43C0-9BA6-70CA5C623564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1B3784-C2B9-4F0F-8B61-491DABE39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812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113F-6559-43C0-9BA6-70CA5C623564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1B3784-C2B9-4F0F-8B61-491DABE39B6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95892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113F-6559-43C0-9BA6-70CA5C623564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1B3784-C2B9-4F0F-8B61-491DABE39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6459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113F-6559-43C0-9BA6-70CA5C623564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3784-C2B9-4F0F-8B61-491DABE39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06093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113F-6559-43C0-9BA6-70CA5C623564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3784-C2B9-4F0F-8B61-491DABE39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589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113F-6559-43C0-9BA6-70CA5C623564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3784-C2B9-4F0F-8B61-491DABE39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2565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113F-6559-43C0-9BA6-70CA5C623564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1B3784-C2B9-4F0F-8B61-491DABE39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821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113F-6559-43C0-9BA6-70CA5C623564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B1B3784-C2B9-4F0F-8B61-491DABE39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7858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113F-6559-43C0-9BA6-70CA5C623564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B1B3784-C2B9-4F0F-8B61-491DABE39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475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113F-6559-43C0-9BA6-70CA5C623564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3784-C2B9-4F0F-8B61-491DABE39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431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113F-6559-43C0-9BA6-70CA5C623564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3784-C2B9-4F0F-8B61-491DABE39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780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113F-6559-43C0-9BA6-70CA5C623564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3784-C2B9-4F0F-8B61-491DABE39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833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113F-6559-43C0-9BA6-70CA5C623564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1B3784-C2B9-4F0F-8B61-491DABE39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346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F113F-6559-43C0-9BA6-70CA5C623564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B1B3784-C2B9-4F0F-8B61-491DABE39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471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microsoft.com/office/2007/relationships/hdphoto" Target="../media/hdphoto4.wdp"/><Relationship Id="rId5" Type="http://schemas.openxmlformats.org/officeDocument/2006/relationships/image" Target="../media/image7.png"/><Relationship Id="rId4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952625" y="1096928"/>
            <a:ext cx="9133672" cy="1214437"/>
          </a:xfrm>
        </p:spPr>
        <p:txBody>
          <a:bodyPr>
            <a:normAutofit fontScale="90000"/>
          </a:bodyPr>
          <a:lstStyle/>
          <a:p>
            <a:r>
              <a:rPr lang="ru-RU" altLang="ru-RU" sz="3200" b="1" i="1" dirty="0">
                <a:solidFill>
                  <a:srgbClr val="C00000"/>
                </a:solidFill>
              </a:rPr>
              <a:t/>
            </a:r>
            <a:br>
              <a:rPr lang="ru-RU" altLang="ru-RU" sz="3200" b="1" i="1" dirty="0">
                <a:solidFill>
                  <a:srgbClr val="C00000"/>
                </a:solidFill>
              </a:rPr>
            </a:br>
            <a:r>
              <a:rPr lang="ru-RU" altLang="ru-RU" sz="3200" i="1" dirty="0"/>
              <a:t>Тема: </a:t>
            </a:r>
            <a:r>
              <a:rPr lang="ru-RU" altLang="ru-RU" sz="3200" b="1" dirty="0"/>
              <a:t>Электрические цепи постоянного тока.</a:t>
            </a:r>
            <a:r>
              <a:rPr lang="ru-RU" altLang="ru-RU" sz="3200" dirty="0"/>
              <a:t/>
            </a:r>
            <a:br>
              <a:rPr lang="ru-RU" altLang="ru-RU" sz="3200" dirty="0"/>
            </a:br>
            <a:endParaRPr lang="ru-RU" alt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52625" y="3667553"/>
            <a:ext cx="9133672" cy="2445571"/>
          </a:xfrm>
        </p:spPr>
        <p:txBody>
          <a:bodyPr>
            <a:normAutofit/>
          </a:bodyPr>
          <a:lstStyle/>
          <a:p>
            <a:pPr algn="ctr"/>
            <a:r>
              <a:rPr lang="ru-RU" sz="2400" dirty="0"/>
              <a:t>Элементы электрической цепи. Электрический ток.</a:t>
            </a:r>
          </a:p>
          <a:p>
            <a:pPr algn="ctr"/>
            <a:r>
              <a:rPr lang="ru-RU" sz="2400" dirty="0"/>
              <a:t>Физические основы работы источника ЭДС. </a:t>
            </a:r>
          </a:p>
          <a:p>
            <a:pPr algn="ctr"/>
            <a:r>
              <a:rPr lang="ru-RU" sz="2400" dirty="0"/>
              <a:t>Закон Ома для участка и полной цепи.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67836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1941816" y="613836"/>
            <a:ext cx="9986481" cy="752627"/>
          </a:xfrm>
        </p:spPr>
        <p:txBody>
          <a:bodyPr>
            <a:normAutofit/>
          </a:bodyPr>
          <a:lstStyle/>
          <a:p>
            <a:r>
              <a:rPr lang="ru-RU" altLang="ru-RU" sz="3200" b="1" dirty="0"/>
              <a:t>Линейные и нелинейные электрические цепи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58929" y="1366463"/>
            <a:ext cx="10356351" cy="5095982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  <a:defRPr/>
            </a:pPr>
            <a:r>
              <a:rPr lang="ru-RU" sz="2800" b="1" dirty="0"/>
              <a:t>Элемент электрической цепи, параметры которого (сопротивление и др.) не зависят от тока в нем, называют линейным, например электропечь.</a:t>
            </a:r>
          </a:p>
          <a:p>
            <a:pPr>
              <a:buFont typeface="Arial" charset="0"/>
              <a:buChar char="•"/>
              <a:defRPr/>
            </a:pPr>
            <a:r>
              <a:rPr lang="ru-RU" sz="2800" b="1" dirty="0"/>
              <a:t>Нелинейный элемент, например лампа накаливания, имеет сопротивление, величина которого увеличивается при повышении напряжения, а следовательно и тока, подводимого к лампочке.</a:t>
            </a:r>
          </a:p>
          <a:p>
            <a:pPr>
              <a:buFont typeface="Arial" charset="0"/>
              <a:buChar char="•"/>
              <a:defRPr/>
            </a:pPr>
            <a:r>
              <a:rPr lang="ru-RU" sz="2800" b="1" dirty="0"/>
              <a:t>Следовательно, в линейной электрической цепи все элементы – линейные, а нелинейной называют электрическую цепь, содержащую хотя бы один нелинейный элемент.</a:t>
            </a:r>
          </a:p>
          <a:p>
            <a:pPr>
              <a:buFont typeface="Arial" charset="0"/>
              <a:buChar char="•"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037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4176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b="1" dirty="0" smtClean="0"/>
              <a:t>Основные </a:t>
            </a:r>
            <a:r>
              <a:rPr lang="ru-RU" b="1" dirty="0"/>
              <a:t>законы </a:t>
            </a:r>
            <a:r>
              <a:rPr lang="ru-RU" b="1" dirty="0" smtClean="0"/>
              <a:t>цепей </a:t>
            </a:r>
            <a:r>
              <a:rPr lang="ru-RU" b="1" dirty="0"/>
              <a:t>постоянного </a:t>
            </a:r>
            <a:r>
              <a:rPr lang="ru-RU" b="1" dirty="0" smtClean="0"/>
              <a:t>тока</a:t>
            </a:r>
            <a:r>
              <a:rPr lang="ru-RU" dirty="0"/>
              <a:t> </a:t>
            </a:r>
          </a:p>
        </p:txBody>
      </p:sp>
      <p:sp>
        <p:nvSpPr>
          <p:cNvPr id="13315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b="1" dirty="0" smtClean="0"/>
              <a:t>Закон Ома для участка </a:t>
            </a:r>
            <a:r>
              <a:rPr lang="ru-RU" altLang="ru-RU" b="1" dirty="0" smtClean="0"/>
              <a:t>цепи</a:t>
            </a:r>
            <a:endParaRPr lang="en-US" altLang="ru-RU" b="1" dirty="0" smtClean="0"/>
          </a:p>
        </p:txBody>
      </p:sp>
      <p:pic>
        <p:nvPicPr>
          <p:cNvPr id="1331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3551" y="3589856"/>
            <a:ext cx="3483848" cy="280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TextBox 6"/>
          <p:cNvSpPr txBox="1">
            <a:spLocks noChangeArrowheads="1"/>
          </p:cNvSpPr>
          <p:nvPr/>
        </p:nvSpPr>
        <p:spPr bwMode="auto">
          <a:xfrm>
            <a:off x="5595939" y="2714625"/>
            <a:ext cx="291618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/>
              <a:t>I = Ur/R, Ur = IR </a:t>
            </a:r>
          </a:p>
          <a:p>
            <a:pPr eaLnBrk="1" hangingPunct="1"/>
            <a:endParaRPr lang="en-US" altLang="ru-RU" sz="2800" b="1"/>
          </a:p>
          <a:p>
            <a:pPr eaLnBrk="1" hangingPunct="1"/>
            <a:endParaRPr lang="ru-RU" altLang="ru-RU" sz="4000" b="1"/>
          </a:p>
        </p:txBody>
      </p:sp>
    </p:spTree>
    <p:extLst>
      <p:ext uri="{BB962C8B-B14F-4D97-AF65-F5344CB8AC3E}">
        <p14:creationId xmlns:p14="http://schemas.microsoft.com/office/powerpoint/2010/main" val="37180573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7059" y="308184"/>
            <a:ext cx="9706634" cy="76336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Основные законы цепей постоянного тока</a:t>
            </a:r>
            <a:r>
              <a:rPr lang="ru-RU" dirty="0" smtClean="0"/>
              <a:t> 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ru-RU" dirty="0"/>
          </a:p>
        </p:txBody>
      </p:sp>
      <p:pic>
        <p:nvPicPr>
          <p:cNvPr id="1433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2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52689" y="3071813"/>
            <a:ext cx="3000375" cy="3073400"/>
          </a:xfrm>
        </p:spPr>
      </p:pic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76" y="2209910"/>
            <a:ext cx="3965575" cy="188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0944" y="4608513"/>
            <a:ext cx="2946400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Прямоугольник 6"/>
          <p:cNvSpPr>
            <a:spLocks noChangeArrowheads="1"/>
          </p:cNvSpPr>
          <p:nvPr/>
        </p:nvSpPr>
        <p:spPr bwMode="auto">
          <a:xfrm>
            <a:off x="1705083" y="1629789"/>
            <a:ext cx="56717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200" b="1" dirty="0"/>
              <a:t>Закон Ома для всей цепи</a:t>
            </a:r>
            <a:endParaRPr lang="en-US" alt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079657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1900719" y="377531"/>
            <a:ext cx="9737457" cy="547144"/>
          </a:xfrm>
        </p:spPr>
        <p:txBody>
          <a:bodyPr>
            <a:normAutofit fontScale="90000"/>
          </a:bodyPr>
          <a:lstStyle/>
          <a:p>
            <a:r>
              <a:rPr lang="ru-RU" altLang="ru-RU" sz="4000" b="1" dirty="0"/>
              <a:t>Основные понятия и определения</a:t>
            </a:r>
            <a:r>
              <a:rPr lang="ru-RU" altLang="ru-RU" dirty="0" smtClean="0"/>
              <a:t>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51522" y="1054812"/>
            <a:ext cx="10304856" cy="5623389"/>
          </a:xfrm>
        </p:spPr>
        <p:txBody>
          <a:bodyPr>
            <a:normAutofit/>
          </a:bodyPr>
          <a:lstStyle/>
          <a:p>
            <a:pPr algn="just">
              <a:buFont typeface="Arial" charset="0"/>
              <a:buNone/>
              <a:defRPr/>
            </a:pPr>
            <a:r>
              <a:rPr lang="ru-RU" dirty="0" smtClean="0"/>
              <a:t>        </a:t>
            </a:r>
            <a:r>
              <a:rPr lang="ru-RU" sz="3200" b="1" dirty="0" smtClean="0"/>
              <a:t>Электрическим  током  </a:t>
            </a:r>
            <a:r>
              <a:rPr lang="ru-RU" sz="3200" dirty="0" smtClean="0"/>
              <a:t>называется направленное  упорядоченное  движение </a:t>
            </a:r>
          </a:p>
          <a:p>
            <a:pPr algn="just">
              <a:buFont typeface="Arial" charset="0"/>
              <a:buNone/>
              <a:defRPr/>
            </a:pPr>
            <a:r>
              <a:rPr lang="ru-RU" sz="3200" dirty="0" smtClean="0"/>
              <a:t>    электрических зарядов.</a:t>
            </a:r>
          </a:p>
          <a:p>
            <a:pPr algn="just">
              <a:buFont typeface="Arial" charset="0"/>
              <a:buNone/>
              <a:defRPr/>
            </a:pPr>
            <a:r>
              <a:rPr lang="ru-RU" sz="3200" dirty="0" smtClean="0"/>
              <a:t>        </a:t>
            </a:r>
            <a:r>
              <a:rPr lang="ru-RU" sz="3200" b="1" dirty="0" smtClean="0"/>
              <a:t>Электрической </a:t>
            </a:r>
            <a:r>
              <a:rPr lang="ru-RU" sz="3200" b="1" dirty="0"/>
              <a:t>цепью </a:t>
            </a:r>
            <a:r>
              <a:rPr lang="ru-RU" sz="3200" dirty="0"/>
              <a:t>называется совокупность устройств и объектов, образующих путь для электрического тока, электромагнитные процессы в которых могут быть описаны с помощью понятий об электрическом токе, ЭДС (электродвижущая сила) и электрическом напряжении.</a:t>
            </a:r>
          </a:p>
        </p:txBody>
      </p:sp>
    </p:spTree>
    <p:extLst>
      <p:ext uri="{BB962C8B-B14F-4D97-AF65-F5344CB8AC3E}">
        <p14:creationId xmlns:p14="http://schemas.microsoft.com/office/powerpoint/2010/main" val="4099216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Пример электрической цепи</a:t>
            </a:r>
          </a:p>
        </p:txBody>
      </p:sp>
      <p:pic>
        <p:nvPicPr>
          <p:cNvPr id="409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674" y="1551398"/>
            <a:ext cx="10340093" cy="3267182"/>
          </a:xfrm>
        </p:spPr>
      </p:pic>
    </p:spTree>
    <p:extLst>
      <p:ext uri="{BB962C8B-B14F-4D97-AF65-F5344CB8AC3E}">
        <p14:creationId xmlns:p14="http://schemas.microsoft.com/office/powerpoint/2010/main" val="3759148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b="1"/>
              <a:t>Источник  электрической энергии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69328" y="1404135"/>
            <a:ext cx="10397323" cy="5181600"/>
          </a:xfrm>
        </p:spPr>
        <p:txBody>
          <a:bodyPr>
            <a:normAutofit/>
          </a:bodyPr>
          <a:lstStyle/>
          <a:p>
            <a:pPr algn="just">
              <a:buFont typeface="Arial" charset="0"/>
              <a:buChar char="•"/>
              <a:defRPr/>
            </a:pPr>
            <a:r>
              <a:rPr lang="ru-RU" sz="3200" b="1" dirty="0" smtClean="0"/>
              <a:t>Источником  </a:t>
            </a:r>
            <a:r>
              <a:rPr lang="ru-RU" sz="3200" b="1" dirty="0"/>
              <a:t>электрической энергии </a:t>
            </a:r>
            <a:r>
              <a:rPr lang="ru-RU" sz="3200" dirty="0"/>
              <a:t>(питания</a:t>
            </a:r>
            <a:r>
              <a:rPr lang="ru-RU" sz="3200" dirty="0" smtClean="0"/>
              <a:t>) называется устройство, преобразующее какой-либо вид </a:t>
            </a:r>
            <a:r>
              <a:rPr lang="ru-RU" sz="3200" dirty="0"/>
              <a:t>энергии в электрическую</a:t>
            </a:r>
            <a:r>
              <a:rPr lang="ru-RU" sz="3200" dirty="0" smtClean="0"/>
              <a:t>.</a:t>
            </a:r>
          </a:p>
          <a:p>
            <a:pPr algn="just">
              <a:buFont typeface="Arial" charset="0"/>
              <a:buChar char="•"/>
              <a:defRPr/>
            </a:pPr>
            <a:r>
              <a:rPr lang="ru-RU" sz="3200" dirty="0"/>
              <a:t>Источники, в которых происходит преобразование неэлектрической энергии в электрическую, называются первичными источниками. Вторичные источники – это такие источники, у которых и на входе, и на выходе – электрическая энергия (например, выпрямительные устройства).</a:t>
            </a:r>
          </a:p>
        </p:txBody>
      </p:sp>
    </p:spTree>
    <p:extLst>
      <p:ext uri="{BB962C8B-B14F-4D97-AF65-F5344CB8AC3E}">
        <p14:creationId xmlns:p14="http://schemas.microsoft.com/office/powerpoint/2010/main" val="426931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1767155" y="624110"/>
            <a:ext cx="9737457" cy="690982"/>
          </a:xfrm>
        </p:spPr>
        <p:txBody>
          <a:bodyPr/>
          <a:lstStyle/>
          <a:p>
            <a:r>
              <a:rPr lang="ru-RU" altLang="ru-RU" sz="3600" b="1" dirty="0"/>
              <a:t>Потребители электрической энергии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72070" y="1476054"/>
            <a:ext cx="10304856" cy="5078858"/>
          </a:xfrm>
        </p:spPr>
        <p:txBody>
          <a:bodyPr>
            <a:noAutofit/>
          </a:bodyPr>
          <a:lstStyle/>
          <a:p>
            <a:pPr algn="just">
              <a:buFont typeface="Arial" charset="0"/>
              <a:buChar char="•"/>
              <a:defRPr/>
            </a:pPr>
            <a:r>
              <a:rPr lang="ru-RU" sz="3200" b="1" dirty="0" smtClean="0"/>
              <a:t>Потребителями  </a:t>
            </a:r>
            <a:r>
              <a:rPr lang="ru-RU" sz="3200" b="1" dirty="0"/>
              <a:t>электрической </a:t>
            </a:r>
            <a:r>
              <a:rPr lang="ru-RU" sz="3200" b="1" dirty="0" smtClean="0"/>
              <a:t>энергии </a:t>
            </a:r>
            <a:r>
              <a:rPr lang="ru-RU" sz="3200" dirty="0" smtClean="0"/>
              <a:t>называются устройства, преобразующие электроэнергию </a:t>
            </a:r>
            <a:r>
              <a:rPr lang="ru-RU" sz="3200" dirty="0"/>
              <a:t>в другие виды энергии (например, нагревательный прибор). Иногда потребители называют нагрузкой</a:t>
            </a:r>
            <a:r>
              <a:rPr lang="ru-RU" sz="3200" dirty="0" smtClean="0"/>
              <a:t>.</a:t>
            </a:r>
          </a:p>
          <a:p>
            <a:pPr algn="just">
              <a:buFont typeface="Arial" charset="0"/>
              <a:buChar char="•"/>
              <a:defRPr/>
            </a:pPr>
            <a:r>
              <a:rPr lang="ru-RU" sz="3200" b="1" dirty="0"/>
              <a:t>Вспомогательные элементы цепи: </a:t>
            </a:r>
            <a:r>
              <a:rPr lang="ru-RU" sz="3200" dirty="0"/>
              <a:t>соединительные провода, коммутационная аппаратура, аппаратура защиты, измерительные приборы и т.д., без которых реальная цепь не работает.</a:t>
            </a:r>
          </a:p>
        </p:txBody>
      </p:sp>
    </p:spTree>
    <p:extLst>
      <p:ext uri="{BB962C8B-B14F-4D97-AF65-F5344CB8AC3E}">
        <p14:creationId xmlns:p14="http://schemas.microsoft.com/office/powerpoint/2010/main" val="3745200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2589212" y="603561"/>
            <a:ext cx="8911687" cy="629337"/>
          </a:xfrm>
        </p:spPr>
        <p:txBody>
          <a:bodyPr>
            <a:normAutofit fontScale="90000"/>
          </a:bodyPr>
          <a:lstStyle/>
          <a:p>
            <a:r>
              <a:rPr lang="ru-RU" altLang="ru-RU" sz="3600" b="1" dirty="0"/>
              <a:t>Постоянный электрический ток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44682" y="1434957"/>
            <a:ext cx="9821970" cy="5161051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  <a:defRPr/>
            </a:pPr>
            <a:r>
              <a:rPr lang="ru-RU" sz="2800" dirty="0" smtClean="0"/>
              <a:t>Постоянным  электрическим  током  называется  ток,  который  с  течением  времени  не меняет величину и направление.</a:t>
            </a:r>
          </a:p>
          <a:p>
            <a:pPr>
              <a:buFont typeface="Arial" charset="0"/>
              <a:buChar char="•"/>
              <a:defRPr/>
            </a:pPr>
            <a:r>
              <a:rPr lang="ru-RU" sz="2800" dirty="0" smtClean="0"/>
              <a:t>Силой  тока  называется  количество  электричества,  протекающее  через  поперечное сечение проводника в единицу времени: </a:t>
            </a:r>
          </a:p>
          <a:p>
            <a:pPr>
              <a:buFont typeface="Arial" charset="0"/>
              <a:buChar char="•"/>
              <a:defRPr/>
            </a:pPr>
            <a:endParaRPr lang="ru-RU" sz="2800" dirty="0" smtClean="0"/>
          </a:p>
          <a:p>
            <a:pPr>
              <a:buFont typeface="Arial" charset="0"/>
              <a:buChar char="•"/>
              <a:defRPr/>
            </a:pPr>
            <a:endParaRPr lang="ru-RU" sz="2800" dirty="0" smtClean="0"/>
          </a:p>
          <a:p>
            <a:pPr>
              <a:buFont typeface="Arial" charset="0"/>
              <a:buChar char="•"/>
              <a:defRPr/>
            </a:pPr>
            <a:r>
              <a:rPr lang="ru-RU" sz="2800" dirty="0" smtClean="0"/>
              <a:t>где:  Q  -  количество электричества, Кл. </a:t>
            </a:r>
          </a:p>
          <a:p>
            <a:pPr>
              <a:buFont typeface="Arial" charset="0"/>
              <a:buNone/>
              <a:defRPr/>
            </a:pPr>
            <a:r>
              <a:rPr lang="ru-RU" sz="2800" dirty="0" smtClean="0"/>
              <a:t>          </a:t>
            </a:r>
            <a:r>
              <a:rPr lang="ru-RU" sz="2800" dirty="0" err="1" smtClean="0"/>
              <a:t>t</a:t>
            </a:r>
            <a:r>
              <a:rPr lang="ru-RU" sz="2800" dirty="0" smtClean="0"/>
              <a:t>  - время, с</a:t>
            </a:r>
            <a:endParaRPr lang="ru-RU" sz="2800" dirty="0"/>
          </a:p>
        </p:txBody>
      </p:sp>
      <p:pic>
        <p:nvPicPr>
          <p:cNvPr id="717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6997" y="4173500"/>
            <a:ext cx="2722563" cy="103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2783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z="3600" b="1"/>
              <a:t>Пример электрической цепи, представленной с использованием УГО </a:t>
            </a:r>
          </a:p>
        </p:txBody>
      </p:sp>
      <p:pic>
        <p:nvPicPr>
          <p:cNvPr id="819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37823" y="1823861"/>
            <a:ext cx="8621890" cy="4738027"/>
          </a:xfrm>
        </p:spPr>
      </p:pic>
    </p:spTree>
    <p:extLst>
      <p:ext uri="{BB962C8B-B14F-4D97-AF65-F5344CB8AC3E}">
        <p14:creationId xmlns:p14="http://schemas.microsoft.com/office/powerpoint/2010/main" val="1345043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1825375" y="562465"/>
            <a:ext cx="10092647" cy="701256"/>
          </a:xfrm>
        </p:spPr>
        <p:txBody>
          <a:bodyPr>
            <a:normAutofit/>
          </a:bodyPr>
          <a:lstStyle/>
          <a:p>
            <a:r>
              <a:rPr lang="ru-RU" altLang="ru-RU" sz="3200" b="1" dirty="0"/>
              <a:t>Элементы электрической цепи и её топология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82344" y="1263721"/>
            <a:ext cx="10335678" cy="5352836"/>
          </a:xfrm>
        </p:spPr>
        <p:txBody>
          <a:bodyPr>
            <a:normAutofit lnSpcReduction="10000"/>
          </a:bodyPr>
          <a:lstStyle/>
          <a:p>
            <a:pPr algn="just">
              <a:buFont typeface="Arial" charset="0"/>
              <a:buChar char="•"/>
              <a:defRPr/>
            </a:pPr>
            <a:r>
              <a:rPr lang="ru-RU" sz="2400" dirty="0"/>
              <a:t>Ветвь электрической цепи (схемы) – участок цепи с одним и тем же током. Ветвь может состоять из одного или нескольких последовательно соединенных элементов. Схема на рис. 1.2 имеет три ветви: ветвь </a:t>
            </a:r>
            <a:r>
              <a:rPr lang="ru-RU" sz="2400" dirty="0" err="1"/>
              <a:t>bma</a:t>
            </a:r>
            <a:r>
              <a:rPr lang="ru-RU" sz="2400" dirty="0"/>
              <a:t>, в которую включены элементы </a:t>
            </a:r>
            <a:r>
              <a:rPr lang="ru-RU" sz="2400" i="1" dirty="0"/>
              <a:t>r</a:t>
            </a:r>
            <a:r>
              <a:rPr lang="ru-RU" sz="2400" baseline="-25000" dirty="0"/>
              <a:t>0</a:t>
            </a:r>
            <a:r>
              <a:rPr lang="ru-RU" sz="2400" dirty="0"/>
              <a:t>,</a:t>
            </a:r>
            <a:r>
              <a:rPr lang="ru-RU" sz="2400" i="1" dirty="0"/>
              <a:t>E</a:t>
            </a:r>
            <a:r>
              <a:rPr lang="ru-RU" sz="2400" dirty="0"/>
              <a:t>,</a:t>
            </a:r>
            <a:r>
              <a:rPr lang="ru-RU" sz="2400" i="1" dirty="0"/>
              <a:t>R</a:t>
            </a:r>
            <a:r>
              <a:rPr lang="ru-RU" sz="2400" dirty="0"/>
              <a:t> и в которой возникает ток </a:t>
            </a:r>
            <a:r>
              <a:rPr lang="ru-RU" sz="2400" i="1" dirty="0"/>
              <a:t>I</a:t>
            </a:r>
            <a:r>
              <a:rPr lang="ru-RU" sz="2400" dirty="0"/>
              <a:t>; ветвь </a:t>
            </a:r>
            <a:r>
              <a:rPr lang="ru-RU" sz="2400" dirty="0" err="1"/>
              <a:t>ab</a:t>
            </a:r>
            <a:r>
              <a:rPr lang="ru-RU" sz="2400" dirty="0"/>
              <a:t> с элементом </a:t>
            </a:r>
            <a:r>
              <a:rPr lang="ru-RU" sz="2400" i="1" dirty="0"/>
              <a:t>R</a:t>
            </a:r>
            <a:r>
              <a:rPr lang="ru-RU" sz="2400" baseline="-25000" dirty="0"/>
              <a:t>1</a:t>
            </a:r>
            <a:r>
              <a:rPr lang="ru-RU" sz="2400" dirty="0"/>
              <a:t> и током </a:t>
            </a:r>
            <a:r>
              <a:rPr lang="ru-RU" sz="2400" i="1" dirty="0"/>
              <a:t>I</a:t>
            </a:r>
            <a:r>
              <a:rPr lang="ru-RU" sz="2400" baseline="-25000" dirty="0"/>
              <a:t>1</a:t>
            </a:r>
            <a:r>
              <a:rPr lang="ru-RU" sz="2400" dirty="0"/>
              <a:t>; ветвь </a:t>
            </a:r>
            <a:r>
              <a:rPr lang="ru-RU" sz="2400" dirty="0" err="1"/>
              <a:t>anb</a:t>
            </a:r>
            <a:r>
              <a:rPr lang="ru-RU" sz="2400" dirty="0"/>
              <a:t> с элементом </a:t>
            </a:r>
            <a:r>
              <a:rPr lang="ru-RU" sz="2400" i="1" dirty="0"/>
              <a:t>R</a:t>
            </a:r>
            <a:r>
              <a:rPr lang="ru-RU" sz="2400" baseline="-25000" dirty="0"/>
              <a:t>2</a:t>
            </a:r>
            <a:r>
              <a:rPr lang="ru-RU" sz="2400" dirty="0"/>
              <a:t> и током </a:t>
            </a:r>
            <a:r>
              <a:rPr lang="ru-RU" sz="2400" i="1" dirty="0"/>
              <a:t>I</a:t>
            </a:r>
            <a:r>
              <a:rPr lang="ru-RU" sz="2400" baseline="-25000" dirty="0"/>
              <a:t>2</a:t>
            </a:r>
            <a:r>
              <a:rPr lang="ru-RU" sz="2400" dirty="0"/>
              <a:t>.</a:t>
            </a:r>
          </a:p>
          <a:p>
            <a:pPr algn="just">
              <a:buFont typeface="Arial" charset="0"/>
              <a:buChar char="•"/>
              <a:defRPr/>
            </a:pPr>
            <a:r>
              <a:rPr lang="ru-RU" sz="2400" dirty="0"/>
              <a:t>Узел электрической цепи (схемы) – место соединения трех и более ветвей. В схеме на рис. 1.2 – два узла </a:t>
            </a:r>
            <a:r>
              <a:rPr lang="ru-RU" sz="2400" dirty="0" err="1"/>
              <a:t>a</a:t>
            </a:r>
            <a:r>
              <a:rPr lang="ru-RU" sz="2400" dirty="0"/>
              <a:t> и </a:t>
            </a:r>
            <a:r>
              <a:rPr lang="ru-RU" sz="2400" dirty="0" err="1"/>
              <a:t>b</a:t>
            </a:r>
            <a:r>
              <a:rPr lang="ru-RU" sz="2400" dirty="0"/>
              <a:t>. Ветви, присоединенные к одной паре узлов, называют параллельными. Сопротивления </a:t>
            </a:r>
            <a:r>
              <a:rPr lang="ru-RU" sz="2400" i="1" dirty="0"/>
              <a:t>R</a:t>
            </a:r>
            <a:r>
              <a:rPr lang="ru-RU" sz="2400" baseline="-25000" dirty="0"/>
              <a:t>1</a:t>
            </a:r>
            <a:r>
              <a:rPr lang="ru-RU" sz="2400" dirty="0"/>
              <a:t> и </a:t>
            </a:r>
            <a:r>
              <a:rPr lang="ru-RU" sz="2400" i="1" dirty="0"/>
              <a:t>R</a:t>
            </a:r>
            <a:r>
              <a:rPr lang="ru-RU" sz="2400" baseline="-25000" dirty="0"/>
              <a:t>2</a:t>
            </a:r>
            <a:r>
              <a:rPr lang="ru-RU" sz="2400" dirty="0"/>
              <a:t>(рис. 1.2) находятся в параллельных ветвях.</a:t>
            </a:r>
          </a:p>
          <a:p>
            <a:pPr algn="just">
              <a:buFont typeface="Arial" charset="0"/>
              <a:buChar char="•"/>
              <a:defRPr/>
            </a:pPr>
            <a:r>
              <a:rPr lang="ru-RU" sz="2400" dirty="0"/>
              <a:t>Контур – любой замкнутый путь, проходящий по нескольким ветвям. В схеме на рис. 1.2 можно выделить три контура: I – </a:t>
            </a:r>
            <a:r>
              <a:rPr lang="ru-RU" sz="2400" dirty="0" err="1"/>
              <a:t>bmab</a:t>
            </a:r>
            <a:r>
              <a:rPr lang="ru-RU" sz="2400" dirty="0"/>
              <a:t>; II – </a:t>
            </a:r>
            <a:r>
              <a:rPr lang="ru-RU" sz="2400" dirty="0" err="1"/>
              <a:t>anba</a:t>
            </a:r>
            <a:r>
              <a:rPr lang="ru-RU" sz="2400" dirty="0"/>
              <a:t>; III – </a:t>
            </a:r>
            <a:r>
              <a:rPr lang="ru-RU" sz="2400" dirty="0" err="1"/>
              <a:t>manbm</a:t>
            </a:r>
            <a:r>
              <a:rPr lang="ru-RU" sz="2400" dirty="0"/>
              <a:t>, на схеме стрелкой показывают направление обхода контура.</a:t>
            </a:r>
          </a:p>
          <a:p>
            <a:pPr>
              <a:buFont typeface="Arial" charset="0"/>
              <a:buChar char="•"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2850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b="1"/>
              <a:t>Выбор направлений </a:t>
            </a:r>
            <a:r>
              <a:rPr lang="en-US" altLang="ru-RU" sz="3600" b="1"/>
              <a:t>E, U, I</a:t>
            </a:r>
            <a:endParaRPr lang="ru-RU" altLang="ru-RU" sz="3600" b="1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46607" y="1417833"/>
            <a:ext cx="10191964" cy="5208997"/>
          </a:xfrm>
        </p:spPr>
        <p:txBody>
          <a:bodyPr>
            <a:normAutofit fontScale="62500" lnSpcReduction="20000"/>
          </a:bodyPr>
          <a:lstStyle/>
          <a:p>
            <a:pPr>
              <a:buFont typeface="Arial" charset="0"/>
              <a:buChar char="•"/>
              <a:defRPr/>
            </a:pPr>
            <a:r>
              <a:rPr lang="ru-RU" sz="3800" b="1" dirty="0"/>
              <a:t>Условные положительные направления ЭДС источников питания, токов  во всех ветвях, напряжений между узлами и на зажимах элементов цепи необходимо задать для правильной записи уравнений, описывающих процессы в электрической цепи или ее элементах. На схеме (рис. 1.2) стрелками укажем положительные направления ЭДС, напряжений и токов:</a:t>
            </a:r>
          </a:p>
          <a:p>
            <a:pPr>
              <a:buFont typeface="Arial" charset="0"/>
              <a:buChar char="•"/>
              <a:defRPr/>
            </a:pPr>
            <a:r>
              <a:rPr lang="ru-RU" sz="3800" b="1" dirty="0"/>
              <a:t>а) для ЭДС источников – произвольно, но при этом следует учитывать, что полюс (зажим источника), к которому направлена стрелка, имеет более высокий потенциал по отношению к другому полюсу;</a:t>
            </a:r>
          </a:p>
          <a:p>
            <a:pPr>
              <a:buFont typeface="Arial" charset="0"/>
              <a:buChar char="•"/>
              <a:defRPr/>
            </a:pPr>
            <a:r>
              <a:rPr lang="ru-RU" sz="3800" b="1" dirty="0"/>
              <a:t>б) для токов в ветвях, содержащих источники ЭДС – совпадающими с направлением ЭДС; во всех других ветвях произвольно;</a:t>
            </a:r>
          </a:p>
          <a:p>
            <a:pPr>
              <a:buFont typeface="Arial" charset="0"/>
              <a:buChar char="•"/>
              <a:defRPr/>
            </a:pPr>
            <a:r>
              <a:rPr lang="ru-RU" sz="3800" b="1" dirty="0"/>
              <a:t>в) для напряжений – совпадающими с направлением тока в ветви или элемента цепи.</a:t>
            </a:r>
          </a:p>
          <a:p>
            <a:pPr>
              <a:buFont typeface="Arial" charset="0"/>
              <a:buChar char="•"/>
              <a:defRPr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127906085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</TotalTime>
  <Words>683</Words>
  <Application>Microsoft Office PowerPoint</Application>
  <PresentationFormat>Широкоэкранный</PresentationFormat>
  <Paragraphs>41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Легкий дым</vt:lpstr>
      <vt:lpstr> Тема: Электрические цепи постоянного тока. </vt:lpstr>
      <vt:lpstr>Основные понятия и определения.</vt:lpstr>
      <vt:lpstr>Пример электрической цепи</vt:lpstr>
      <vt:lpstr>Источник  электрической энергии</vt:lpstr>
      <vt:lpstr>Потребители электрической энергии</vt:lpstr>
      <vt:lpstr>Постоянный электрический ток</vt:lpstr>
      <vt:lpstr>Пример электрической цепи, представленной с использованием УГО </vt:lpstr>
      <vt:lpstr>Элементы электрической цепи и её топология</vt:lpstr>
      <vt:lpstr>Выбор направлений E, U, I</vt:lpstr>
      <vt:lpstr>Линейные и нелинейные электрические цепи</vt:lpstr>
      <vt:lpstr>Основные законы цепей постоянного тока </vt:lpstr>
      <vt:lpstr> Основные законы цепей постоянного тока 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Электрические цепи постоянного тока.</dc:title>
  <dc:creator>muhinleha31@mail.ru</dc:creator>
  <cp:lastModifiedBy>muhinleha31@mail.ru</cp:lastModifiedBy>
  <cp:revision>2</cp:revision>
  <dcterms:created xsi:type="dcterms:W3CDTF">2021-09-06T17:26:12Z</dcterms:created>
  <dcterms:modified xsi:type="dcterms:W3CDTF">2021-09-06T17:38:04Z</dcterms:modified>
</cp:coreProperties>
</file>