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48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EA21-A091-4D85-9FDD-BF68E5337805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91F8-E7C9-4E2D-9A74-198DCBAA9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271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EA21-A091-4D85-9FDD-BF68E5337805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91F8-E7C9-4E2D-9A74-198DCBAA9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456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EA21-A091-4D85-9FDD-BF68E5337805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91F8-E7C9-4E2D-9A74-198DCBAA9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40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EA21-A091-4D85-9FDD-BF68E5337805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91F8-E7C9-4E2D-9A74-198DCBAA9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005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EA21-A091-4D85-9FDD-BF68E5337805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91F8-E7C9-4E2D-9A74-198DCBAA9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336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EA21-A091-4D85-9FDD-BF68E5337805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91F8-E7C9-4E2D-9A74-198DCBAA9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926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EA21-A091-4D85-9FDD-BF68E5337805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91F8-E7C9-4E2D-9A74-198DCBAA9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73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EA21-A091-4D85-9FDD-BF68E5337805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91F8-E7C9-4E2D-9A74-198DCBAA9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063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EA21-A091-4D85-9FDD-BF68E5337805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91F8-E7C9-4E2D-9A74-198DCBAA9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420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EA21-A091-4D85-9FDD-BF68E5337805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91F8-E7C9-4E2D-9A74-198DCBAA9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63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EA21-A091-4D85-9FDD-BF68E5337805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91F8-E7C9-4E2D-9A74-198DCBAA9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16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8EA21-A091-4D85-9FDD-BF68E5337805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191F8-E7C9-4E2D-9A74-198DCBAA9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790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Происхождение, породы сельскохозяйственных животных  и  птиц, их классификация.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2713780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К </a:t>
            </a:r>
            <a:r>
              <a:rPr lang="ru-RU" b="1" dirty="0"/>
              <a:t>древним</a:t>
            </a:r>
            <a:r>
              <a:rPr lang="ru-RU" dirty="0"/>
              <a:t> П.Н. Кулешов относил породы восточных лошадей (арабскую, </a:t>
            </a:r>
            <a:r>
              <a:rPr lang="ru-RU" dirty="0" err="1"/>
              <a:t>варварийскую</a:t>
            </a:r>
            <a:r>
              <a:rPr lang="ru-RU" dirty="0"/>
              <a:t>) и бельгийскую, а также </a:t>
            </a:r>
            <a:r>
              <a:rPr lang="ru-RU" dirty="0" err="1"/>
              <a:t>староголландскую</a:t>
            </a:r>
            <a:r>
              <a:rPr lang="ru-RU" dirty="0"/>
              <a:t> породу крупного рогатого скота, мериносовых и каракульских овец, китайских и неаполитанских свиней. </a:t>
            </a: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8504" y="1920251"/>
            <a:ext cx="4316349" cy="3733059"/>
          </a:xfrm>
        </p:spPr>
      </p:pic>
    </p:spTree>
    <p:extLst>
      <p:ext uri="{BB962C8B-B14F-4D97-AF65-F5344CB8AC3E}">
        <p14:creationId xmlns:p14="http://schemas.microsoft.com/office/powerpoint/2010/main" val="1088332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К </a:t>
            </a:r>
            <a:r>
              <a:rPr lang="ru-RU" b="1" dirty="0"/>
              <a:t>универсальным</a:t>
            </a:r>
            <a:r>
              <a:rPr lang="ru-RU" dirty="0"/>
              <a:t> (возникшим из древних пород) - некоторые современные заводские породы, известные во всем мире: чистокровную верховую породу лошадей, голландскую и </a:t>
            </a:r>
            <a:r>
              <a:rPr lang="ru-RU" dirty="0" err="1"/>
              <a:t>шортгорскую</a:t>
            </a:r>
            <a:r>
              <a:rPr lang="ru-RU" dirty="0"/>
              <a:t> породы крупного рогатого скота, такие породы овец, как рамбулье, </a:t>
            </a:r>
            <a:r>
              <a:rPr lang="ru-RU" dirty="0" err="1"/>
              <a:t>соутдаунская</a:t>
            </a:r>
            <a:r>
              <a:rPr lang="ru-RU" dirty="0"/>
              <a:t>, </a:t>
            </a:r>
            <a:r>
              <a:rPr lang="ru-RU" dirty="0" err="1"/>
              <a:t>лейстерская</a:t>
            </a:r>
            <a:r>
              <a:rPr lang="ru-RU" dirty="0"/>
              <a:t>, </a:t>
            </a:r>
            <a:r>
              <a:rPr lang="ru-RU" dirty="0" err="1"/>
              <a:t>шропширская</a:t>
            </a:r>
            <a:r>
              <a:rPr lang="ru-RU" dirty="0"/>
              <a:t>, </a:t>
            </a:r>
            <a:r>
              <a:rPr lang="ru-RU" dirty="0" err="1"/>
              <a:t>линкольнская</a:t>
            </a:r>
            <a:r>
              <a:rPr lang="ru-RU" dirty="0"/>
              <a:t>, а также крупную белую и </a:t>
            </a:r>
            <a:r>
              <a:rPr lang="ru-RU" dirty="0" err="1"/>
              <a:t>беркширскую</a:t>
            </a:r>
            <a:r>
              <a:rPr lang="ru-RU" dirty="0"/>
              <a:t> породы свиней.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5587" y="2477294"/>
            <a:ext cx="4314825" cy="3048000"/>
          </a:xfrm>
        </p:spPr>
      </p:pic>
    </p:spTree>
    <p:extLst>
      <p:ext uri="{BB962C8B-B14F-4D97-AF65-F5344CB8AC3E}">
        <p14:creationId xmlns:p14="http://schemas.microsoft.com/office/powerpoint/2010/main" val="2493232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К </a:t>
            </a:r>
            <a:r>
              <a:rPr lang="ru-RU" b="1" dirty="0"/>
              <a:t>улучшенным</a:t>
            </a:r>
            <a:r>
              <a:rPr lang="ru-RU" dirty="0"/>
              <a:t> - породы смешанного происхождения, полученные в результате улучшения местных пород универсальными (орловский и американский рысаки, першеронская, </a:t>
            </a:r>
            <a:r>
              <a:rPr lang="ru-RU" dirty="0" err="1"/>
              <a:t>шайрская</a:t>
            </a:r>
            <a:r>
              <a:rPr lang="ru-RU" dirty="0"/>
              <a:t> породы лошадей; холмогорская, </a:t>
            </a:r>
            <a:r>
              <a:rPr lang="ru-RU" dirty="0" err="1"/>
              <a:t>тагильская</a:t>
            </a:r>
            <a:r>
              <a:rPr lang="ru-RU" dirty="0"/>
              <a:t>, красная </a:t>
            </a:r>
            <a:r>
              <a:rPr lang="ru-RU" dirty="0" err="1"/>
              <a:t>горбатовская</a:t>
            </a:r>
            <a:r>
              <a:rPr lang="ru-RU" dirty="0"/>
              <a:t>, остфризская, герефордская, швицкая, симментальская породы крупного рогатого скота; породы овец ромни-марш, </a:t>
            </a:r>
            <a:r>
              <a:rPr lang="ru-RU" dirty="0" err="1"/>
              <a:t>суффольская</a:t>
            </a:r>
            <a:r>
              <a:rPr lang="ru-RU" dirty="0"/>
              <a:t>, </a:t>
            </a:r>
            <a:r>
              <a:rPr lang="ru-RU" dirty="0" err="1"/>
              <a:t>шевиотская</a:t>
            </a:r>
            <a:r>
              <a:rPr lang="ru-RU" dirty="0"/>
              <a:t>, </a:t>
            </a:r>
            <a:r>
              <a:rPr lang="ru-RU" dirty="0" err="1"/>
              <a:t>корридельская</a:t>
            </a:r>
            <a:r>
              <a:rPr lang="ru-RU" dirty="0"/>
              <a:t> и </a:t>
            </a:r>
            <a:r>
              <a:rPr lang="ru-RU" dirty="0" err="1"/>
              <a:t>темворская</a:t>
            </a:r>
            <a:r>
              <a:rPr lang="ru-RU" dirty="0"/>
              <a:t>; польско-китайская, </a:t>
            </a:r>
            <a:r>
              <a:rPr lang="ru-RU" dirty="0" err="1"/>
              <a:t>честерская</a:t>
            </a:r>
            <a:r>
              <a:rPr lang="ru-RU" dirty="0"/>
              <a:t>, датская породы свиней).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150311"/>
            <a:ext cx="5181600" cy="3701965"/>
          </a:xfrm>
        </p:spPr>
      </p:pic>
      <p:sp>
        <p:nvSpPr>
          <p:cNvPr id="6" name="Прямоугольник 5"/>
          <p:cNvSpPr/>
          <p:nvPr/>
        </p:nvSpPr>
        <p:spPr>
          <a:xfrm>
            <a:off x="7298186" y="5942567"/>
            <a:ext cx="28466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Честерская</a:t>
            </a:r>
            <a:r>
              <a:rPr lang="ru-RU" dirty="0" smtClean="0"/>
              <a:t> порода свиней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3165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К </a:t>
            </a:r>
            <a:r>
              <a:rPr lang="ru-RU" b="1" dirty="0"/>
              <a:t>туземным</a:t>
            </a:r>
            <a:r>
              <a:rPr lang="ru-RU" dirty="0"/>
              <a:t>, или </a:t>
            </a:r>
            <a:r>
              <a:rPr lang="ru-RU" b="1" dirty="0"/>
              <a:t>аборигенным</a:t>
            </a:r>
            <a:r>
              <a:rPr lang="ru-RU" dirty="0"/>
              <a:t>, - местные неулучшенные, обычно малопродуктивные породы Европы, Азии и Африки, представляющие, однако, благодаря хорошей приспособленности к местным, часто неблагоприятным для завозных пород условиям определенную ценность (киргизская, кабардинская, финская породы лошадей; ярославская, серая украинская, астраханская, киргизская породы крупного рогатого скота; романовская, тушинская, </a:t>
            </a:r>
            <a:r>
              <a:rPr lang="ru-RU" dirty="0" err="1"/>
              <a:t>цигайская</a:t>
            </a:r>
            <a:r>
              <a:rPr lang="ru-RU" dirty="0"/>
              <a:t> породы овец; </a:t>
            </a:r>
            <a:r>
              <a:rPr lang="ru-RU" dirty="0" err="1"/>
              <a:t>балконская</a:t>
            </a:r>
            <a:r>
              <a:rPr lang="ru-RU" dirty="0"/>
              <a:t>, ганноверская породы свиней) из группы местных неулучшенных давно перешли в группу улучшенных и даже универсальных.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952" y="2020601"/>
            <a:ext cx="5181600" cy="2816798"/>
          </a:xfrm>
        </p:spPr>
      </p:pic>
      <p:sp>
        <p:nvSpPr>
          <p:cNvPr id="6" name="Прямоугольник 5"/>
          <p:cNvSpPr/>
          <p:nvPr/>
        </p:nvSpPr>
        <p:spPr>
          <a:xfrm>
            <a:off x="7537847" y="4982646"/>
            <a:ext cx="2533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Цигайская</a:t>
            </a:r>
            <a:r>
              <a:rPr lang="ru-RU" dirty="0" smtClean="0"/>
              <a:t> породы овец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9258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ru-RU" b="1" i="1" dirty="0"/>
              <a:t>Животные аборигенных пород</a:t>
            </a:r>
            <a:r>
              <a:rPr lang="ru-RU" dirty="0"/>
              <a:t> характеризуются универсальной продуктивностью, необычайной выносливостью, крепостью телосложения, а также меньшей изменчивостью хозяйственно-полезных признаков. </a:t>
            </a:r>
            <a:r>
              <a:rPr lang="ru-RU" b="1" i="1" dirty="0"/>
              <a:t>Заводские</a:t>
            </a:r>
            <a:r>
              <a:rPr lang="ru-RU" dirty="0"/>
              <a:t>, или </a:t>
            </a:r>
            <a:r>
              <a:rPr lang="ru-RU" b="1" i="1" dirty="0"/>
              <a:t>культурные породы</a:t>
            </a:r>
            <a:r>
              <a:rPr lang="ru-RU" dirty="0"/>
              <a:t>, являются продуктом огромного человеческого труда.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848" y="2290032"/>
            <a:ext cx="4572000" cy="3038475"/>
          </a:xfrm>
        </p:spPr>
      </p:pic>
    </p:spTree>
    <p:extLst>
      <p:ext uri="{BB962C8B-B14F-4D97-AF65-F5344CB8AC3E}">
        <p14:creationId xmlns:p14="http://schemas.microsoft.com/office/powerpoint/2010/main" val="2349591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современной зоотехнии породы животных подразделяются по характеру продуктивности на: специализированные; комбинированные (двойной продуктивности).</a:t>
            </a:r>
          </a:p>
        </p:txBody>
      </p:sp>
    </p:spTree>
    <p:extLst>
      <p:ext uri="{BB962C8B-B14F-4D97-AF65-F5344CB8AC3E}">
        <p14:creationId xmlns:p14="http://schemas.microsoft.com/office/powerpoint/2010/main" val="21789242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Крупный рогатый скот</a:t>
            </a:r>
            <a:r>
              <a:rPr lang="ru-RU" dirty="0"/>
              <a:t> - молочный (специализированный), молочно-мясной (комбинированный), мясной (специализированный). </a:t>
            </a:r>
            <a:r>
              <a:rPr lang="ru-RU" b="1" dirty="0"/>
              <a:t>Лошади</a:t>
            </a:r>
            <a:r>
              <a:rPr lang="ru-RU" dirty="0"/>
              <a:t> - верховые (специализированный), </a:t>
            </a:r>
            <a:r>
              <a:rPr lang="ru-RU" dirty="0" err="1"/>
              <a:t>верховоупряжные</a:t>
            </a:r>
            <a:r>
              <a:rPr lang="ru-RU" dirty="0"/>
              <a:t>, рысистые (специализированный), тяжеловозные (специализированный). </a:t>
            </a:r>
            <a:r>
              <a:rPr lang="ru-RU" b="1" dirty="0"/>
              <a:t>Свиньи</a:t>
            </a:r>
            <a:r>
              <a:rPr lang="ru-RU" dirty="0"/>
              <a:t> - сальные (специализированный), мясные (специализированный), беконные (специализированный), мясо-сальные (комбинированный). </a:t>
            </a:r>
            <a:r>
              <a:rPr lang="ru-RU" b="1" dirty="0"/>
              <a:t>Овцы</a:t>
            </a:r>
            <a:r>
              <a:rPr lang="ru-RU" dirty="0"/>
              <a:t> - тонкорунные (специализированный), полутонкорунные (специализированный), </a:t>
            </a:r>
            <a:r>
              <a:rPr lang="ru-RU" dirty="0" err="1"/>
              <a:t>полугрубошертсные</a:t>
            </a:r>
            <a:r>
              <a:rPr lang="ru-RU" dirty="0"/>
              <a:t> (специализированный), шерстные (специализированный), шубные (специализированный), смушковые (специализированный).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4052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Породы животных также классифицируются и </a:t>
            </a:r>
            <a:r>
              <a:rPr lang="ru-RU" b="1" dirty="0"/>
              <a:t>по месту их происхождения</a:t>
            </a:r>
            <a:r>
              <a:rPr lang="ru-RU" dirty="0"/>
              <a:t> (по географическому принципу). Поскольку происхождение тех или иных пород связано с очагами расселения племен первобытного человека, выделяют девять центров происхождения крупного рогатого скота (шесть европейских и три азиатских). В связи с широким применением воспроизводительного и другого скрещиваний при создании новых пород, классификация по месту их происхождения в настоящее время утратила свое значение.</a:t>
            </a:r>
          </a:p>
        </p:txBody>
      </p:sp>
    </p:spTree>
    <p:extLst>
      <p:ext uri="{BB962C8B-B14F-4D97-AF65-F5344CB8AC3E}">
        <p14:creationId xmlns:p14="http://schemas.microsoft.com/office/powerpoint/2010/main" val="2111171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Структура породы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Породы</a:t>
            </a:r>
            <a:r>
              <a:rPr lang="ru-RU" dirty="0" smtClean="0"/>
              <a:t> </a:t>
            </a:r>
            <a:r>
              <a:rPr lang="ru-RU" dirty="0"/>
              <a:t>представляют собой группы животных, сходных по морфологическим, физиологическим и хозяйственным признакам. Однако не все животные в составе породы одинаковы. При индивидуальном изучении животных культурных (заводских) пород обнаруживается, что порода распадается на качественно разнородные группы, имеющие конституциональные и хозяйственные особенности. В породе группы принято называть: породная группа, внутрипородный зональный тип, заводской тип, заводская линия, семейства.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05251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Породная группа</a:t>
            </a:r>
            <a:r>
              <a:rPr lang="ru-RU" dirty="0"/>
              <a:t> - группа животных, созданная в результате творческой деятельности человека в определенных хозяйственных и природных условиях путем коренного улучшения заводского типа одной породы при чистопородном разведении, или при скрещивании с другими породами (видами) животных, обладающая хозяйственной и племенной ценностью, поддерживаемой отбором, подбором и соответствующим воспитанием, определенной специфичностью в морфологических, физиологических, продуктивных и иных хозяйственно полезных свойствах, отличающих ее от других породных групп и существующих пород того же вида, приспособленностью к условиям зоны разведения, имеющая определенную генеалогическую структуру, но недостаточно многочисленная для длительного разведения «в себе».</a:t>
            </a:r>
          </a:p>
        </p:txBody>
      </p:sp>
    </p:spTree>
    <p:extLst>
      <p:ext uri="{BB962C8B-B14F-4D97-AF65-F5344CB8AC3E}">
        <p14:creationId xmlns:p14="http://schemas.microsoft.com/office/powerpoint/2010/main" val="3774322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/>
              <a:t>Вопросы: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1.1</a:t>
            </a:r>
            <a:r>
              <a:rPr lang="ru-RU" b="1" i="1" dirty="0"/>
              <a:t>. Понятие о породе.</a:t>
            </a:r>
            <a:endParaRPr lang="ru-RU" dirty="0"/>
          </a:p>
          <a:p>
            <a:r>
              <a:rPr lang="ru-RU" b="1" i="1" dirty="0"/>
              <a:t>1.2. Классификация пород.</a:t>
            </a:r>
            <a:endParaRPr lang="ru-RU" dirty="0"/>
          </a:p>
          <a:p>
            <a:r>
              <a:rPr lang="ru-RU" b="1" i="1" dirty="0"/>
              <a:t>1.3. Структура породы.</a:t>
            </a:r>
            <a:endParaRPr lang="ru-RU" dirty="0"/>
          </a:p>
          <a:p>
            <a:r>
              <a:rPr lang="ru-RU" b="1" i="1" dirty="0"/>
              <a:t>1.4. Акклиматизация пород.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24510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Внутрипородный (зональный) тип</a:t>
            </a:r>
            <a:r>
              <a:rPr lang="ru-RU" dirty="0"/>
              <a:t> - группа животных, являющаяся частью породы, созданная творческой деятельностью человека в конкретных хозяйственных и природных условиях, </a:t>
            </a:r>
            <a:r>
              <a:rPr lang="ru-RU" b="1" i="1" dirty="0"/>
              <a:t>имеющая</a:t>
            </a:r>
            <a:r>
              <a:rPr lang="ru-RU" dirty="0"/>
              <a:t> кроме общих для данной породы свойств и </a:t>
            </a:r>
            <a:r>
              <a:rPr lang="ru-RU" b="1" i="1" dirty="0"/>
              <a:t>некоторые свои достоверные специфические особенности</a:t>
            </a:r>
            <a:r>
              <a:rPr lang="ru-RU" dirty="0"/>
              <a:t> в направлении продуктивности, характере телосложения и конституции, лучшей приспособленности к условиям зоны распространения, устойчивости к заболеваниям и другим неблагоприятным факторам внешней среды, характеризующаяся высокой экономической эффективностью или действительной ценностью.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27575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Заводской тип</a:t>
            </a:r>
            <a:r>
              <a:rPr lang="ru-RU" dirty="0"/>
              <a:t> - ограниченная группа животных, являющаяся частью породы, </a:t>
            </a:r>
            <a:r>
              <a:rPr lang="ru-RU" b="1" i="1" dirty="0"/>
              <a:t>созданная в племенном заводе</a:t>
            </a:r>
            <a:r>
              <a:rPr lang="ru-RU" dirty="0"/>
              <a:t> (племхозе) и его «дочерних» хозяйствах в итоге длительной творческой деятельности селекционеров при разведении животных по линиям и кроссам сочетающихся заводских линий, в результате чего у животных выработана стойко передающаяся по наследству специфичность в морфологических, физиологических, продуктивных и других хозяйственно полезных свойствах, </a:t>
            </a:r>
            <a:r>
              <a:rPr lang="ru-RU" b="1" i="1" dirty="0"/>
              <a:t>присущих животным данного племенного завода</a:t>
            </a:r>
            <a:r>
              <a:rPr lang="ru-RU" dirty="0"/>
              <a:t> (племхоза) и составляющих новый тип (марку) завода.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28631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Заводская линия</a:t>
            </a:r>
            <a:r>
              <a:rPr lang="ru-RU" dirty="0"/>
              <a:t> - группа высокопродуктивных племенных животных, имеющих качественное своеобразие, </a:t>
            </a:r>
            <a:r>
              <a:rPr lang="ru-RU" b="1" i="1" dirty="0"/>
              <a:t>ведущих начало от одного или нескольких выдающихся в породе родоначальников</a:t>
            </a:r>
            <a:r>
              <a:rPr lang="ru-RU" dirty="0"/>
              <a:t>, стойко унаследовавших тип телосложения, биологические и хозяйственно полезные свойства, которые поддерживают и развивают в линии целеустремленной племенной работой в направлении их улучшения на протяжении трех и более поколений. В заводскую линию включают всех животных, соответствующих требованиям стандарта (типа) линии и задачам племенной работы с нею, которые связаны с родоначальником (родоначальниками) как через его мужских, так и женских потомков. </a:t>
            </a:r>
          </a:p>
        </p:txBody>
      </p:sp>
    </p:spTree>
    <p:extLst>
      <p:ext uri="{BB962C8B-B14F-4D97-AF65-F5344CB8AC3E}">
        <p14:creationId xmlns:p14="http://schemas.microsoft.com/office/powerpoint/2010/main" val="28592968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Семейство</a:t>
            </a:r>
            <a:r>
              <a:rPr lang="ru-RU" dirty="0"/>
              <a:t> - группа высокопродуктивных животных в породе, породной группе, внутрипородном (зональном) типе, заводском типе, заводской линии, </a:t>
            </a:r>
            <a:r>
              <a:rPr lang="ru-RU" b="1" i="1" dirty="0"/>
              <a:t>состоящая из женского потомства ряда поколений</a:t>
            </a:r>
            <a:r>
              <a:rPr lang="ru-RU" dirty="0"/>
              <a:t> (дочери, внучки, правнучки и т. д.) </a:t>
            </a:r>
            <a:r>
              <a:rPr lang="ru-RU" b="1" i="1" dirty="0"/>
              <a:t>выдающейся в породе родоначальницы</a:t>
            </a:r>
            <a:r>
              <a:rPr lang="ru-RU" dirty="0"/>
              <a:t>, сходного с ней по специфичности в морфологических, физиологических, продуктивных и других хозяйственно полезных свойствах и созданного целеустремленной племенной работой. В селекционной работе с птицей под семейством понимается </a:t>
            </a:r>
            <a:r>
              <a:rPr lang="ru-RU" b="1" i="1" dirty="0"/>
              <a:t>группа самок</a:t>
            </a:r>
            <a:r>
              <a:rPr lang="ru-RU" dirty="0"/>
              <a:t> и подобранный к ним для спаривания в селекционном гнезде самец и их потомство.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70238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Контрольные вопросы: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Дайте </a:t>
            </a:r>
            <a:r>
              <a:rPr lang="ru-RU" dirty="0"/>
              <a:t>определение понятия породы. </a:t>
            </a:r>
          </a:p>
          <a:p>
            <a:pPr lvl="0"/>
            <a:r>
              <a:rPr lang="ru-RU" dirty="0"/>
              <a:t>Какие факторы влияют на образование пород?</a:t>
            </a:r>
          </a:p>
          <a:p>
            <a:pPr lvl="0"/>
            <a:r>
              <a:rPr lang="ru-RU" dirty="0"/>
              <a:t>По каким показателям определяют породы широкого ареала распространения, межзональные, зональные, локальные?</a:t>
            </a:r>
          </a:p>
          <a:p>
            <a:pPr lvl="0"/>
            <a:r>
              <a:rPr lang="ru-RU" dirty="0"/>
              <a:t>Перечислите классификации пород по Ч. Дарвину, П.Н. Кулешову, по количеству и качеству человеческого труда, затраченного на их создания, по характеру продуктивности (производственная классификация). </a:t>
            </a:r>
          </a:p>
          <a:p>
            <a:pPr lvl="0"/>
            <a:r>
              <a:rPr lang="ru-RU" dirty="0"/>
              <a:t>Дайте характеристику структуре породы и отдельных ее составляющих групп.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3011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Понятие о породе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Порода </a:t>
            </a:r>
            <a:r>
              <a:rPr lang="ru-RU" dirty="0"/>
              <a:t>- понятие историко-зоотехническое, а не чисто биологическое. Ее следует понимать как сложную систему, созданную и поддерживаемую планомерной деятельностью человека в определенных хозяйственных и природных условиях. Деятельность человека направлена при этом не только на поддержание породы на достигнутом уровне, но и на дальнейшее ее улучшение. С изменением социально-экономических условий и целей, ради которых разводится порода, с изменением техники разведения меняется и сама порода, но все под тем же воздействием человеческого труда - отбора, подбора и направленного выращивания ремонтного молодняка.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5930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Понятие о породе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 законе Российской Федерации «О селекционных достижениях» (1993 г.) дается такое определение: «</a:t>
            </a:r>
            <a:r>
              <a:rPr lang="ru-RU" b="1" i="1" dirty="0"/>
              <a:t>Порода - группа животных, которая независимо от </a:t>
            </a:r>
            <a:r>
              <a:rPr lang="ru-RU" b="1" i="1" dirty="0" err="1"/>
              <a:t>охраноспособности</a:t>
            </a:r>
            <a:r>
              <a:rPr lang="ru-RU" b="1" i="1" dirty="0"/>
              <a:t> обладает генетически обусловленными биологическими и морфологическими свойствами и признаками, причем некоторые из них специфичны для данной группы и отличают ее от других групп животных. Порода может быть представлена женской или мужской особью или племенным материалом. Охраняемыми категориями породы являются тип, кросс линий. Численность породы обусловлена многими факторами: ее ценностью по хозяйственно-биологическим признакам; приспособленностью к зоне разведения, качеством производителей; плодовитостью маток и т.д.</a:t>
            </a:r>
            <a:r>
              <a:rPr lang="ru-RU" dirty="0"/>
              <a:t>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8342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Породы широкого ареала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75488" y="1690688"/>
            <a:ext cx="5544312" cy="44862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Породы широкого ареала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имеют огромное поголовье (десятки миллионов голов) и распространены по всему земному шару. Так, черно-пеструю породу крупного рогатого скота и ее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отродья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разводят на всех континентах. Огромная численность, большая внутрипородная изменчивость, высокий генетический потенциал позволяют успешно вести дальнейшее совершенствование этой породы. К породам с широким ареалом относятся черно-пестрая и симментальская (крупный рогатый скот), крупная белая (свиньи).</a:t>
            </a:r>
          </a:p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6208" y="1690688"/>
            <a:ext cx="5352288" cy="3568192"/>
          </a:xfrm>
        </p:spPr>
      </p:pic>
      <p:sp>
        <p:nvSpPr>
          <p:cNvPr id="8" name="Прямоугольник 7"/>
          <p:cNvSpPr/>
          <p:nvPr/>
        </p:nvSpPr>
        <p:spPr>
          <a:xfrm>
            <a:off x="8196705" y="5258880"/>
            <a:ext cx="1631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Черно-пестрая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4919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Породы межзональные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Породы межзональные</a:t>
            </a:r>
            <a:r>
              <a:rPr lang="ru-RU" dirty="0"/>
              <a:t> распространены в ряде различных почвенно-климатических и экономических зон. Поголовье этих пород несколько меньше, чем в первой группе. К ним следует отнести швицкую, красную степную породы, орловского рысака, английскую чистокровную лошадь, прекос, </a:t>
            </a:r>
            <a:r>
              <a:rPr lang="ru-RU" dirty="0" err="1"/>
              <a:t>цигайскую</a:t>
            </a:r>
            <a:r>
              <a:rPr lang="ru-RU" dirty="0"/>
              <a:t> овцу и др.</a:t>
            </a:r>
          </a:p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977" y="1825625"/>
            <a:ext cx="4786312" cy="3570209"/>
          </a:xfrm>
        </p:spPr>
      </p:pic>
    </p:spTree>
    <p:extLst>
      <p:ext uri="{BB962C8B-B14F-4D97-AF65-F5344CB8AC3E}">
        <p14:creationId xmlns:p14="http://schemas.microsoft.com/office/powerpoint/2010/main" val="4288417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Породы зональные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распространены </a:t>
            </a:r>
            <a:r>
              <a:rPr lang="ru-RU" dirty="0"/>
              <a:t>в одной зоне. Например, </a:t>
            </a:r>
            <a:r>
              <a:rPr lang="ru-RU" dirty="0" err="1"/>
              <a:t>бестужевский</a:t>
            </a:r>
            <a:r>
              <a:rPr lang="ru-RU" dirty="0"/>
              <a:t> скот является основной плановой породой для Среднего Поволжья. Его разводят в 135 районах Ульяновской, Самарской областей, Татарстане и Башкортостане. Эта группа пород включает также украинскую степную белую, северокавказскую породы свиней, казахскую тонкорунную, ставропольскую породы овец, ахалтекинскую породу лошадей и др.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4808" y="1974374"/>
            <a:ext cx="4248150" cy="3432848"/>
          </a:xfrm>
        </p:spPr>
      </p:pic>
      <p:sp>
        <p:nvSpPr>
          <p:cNvPr id="6" name="Прямоугольник 5"/>
          <p:cNvSpPr/>
          <p:nvPr/>
        </p:nvSpPr>
        <p:spPr>
          <a:xfrm>
            <a:off x="6942212" y="5506242"/>
            <a:ext cx="24462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К</a:t>
            </a:r>
            <a:r>
              <a:rPr lang="ru-RU" dirty="0" smtClean="0"/>
              <a:t>азахская тонкорунная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8507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Локальные породы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dirty="0"/>
              <a:t>Локальные породы</a:t>
            </a:r>
            <a:r>
              <a:rPr lang="ru-RU" dirty="0"/>
              <a:t> местного значения обычно занимают область или край. Местное значение имеют якутский скот, породы крупного рогатого скота Кавказа, карабахская, </a:t>
            </a:r>
            <a:r>
              <a:rPr lang="ru-RU" dirty="0" err="1"/>
              <a:t>печерская</a:t>
            </a:r>
            <a:r>
              <a:rPr lang="ru-RU" dirty="0"/>
              <a:t>, вятская лошадь, романовская овца и др.</a:t>
            </a:r>
          </a:p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008" y="1937798"/>
            <a:ext cx="4572000" cy="3048000"/>
          </a:xfrm>
        </p:spPr>
      </p:pic>
      <p:sp>
        <p:nvSpPr>
          <p:cNvPr id="8" name="Прямоугольник 7"/>
          <p:cNvSpPr/>
          <p:nvPr/>
        </p:nvSpPr>
        <p:spPr>
          <a:xfrm>
            <a:off x="7769165" y="5048242"/>
            <a:ext cx="1735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В</a:t>
            </a:r>
            <a:r>
              <a:rPr lang="ru-RU" dirty="0" smtClean="0"/>
              <a:t>ятская лошадь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853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Классификация пород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Известно </a:t>
            </a:r>
            <a:r>
              <a:rPr lang="ru-RU" dirty="0"/>
              <a:t>несколько различных классификаций пород животных, в основу каждой из них положен свой принцип. Первая попытка дать научную классификацию пород животных принадлежит Ч. Дарвину. Он различал породы: естественные (примитивные), сложившиеся под влиянием естественного и бессознательного искусственного отбора; искусственные (заводские), созданные методическим искусственным отбором; переходные занимают промежуточное положение между естественными и заводскими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1464" y="966628"/>
            <a:ext cx="3510343" cy="4622674"/>
          </a:xfrm>
        </p:spPr>
      </p:pic>
    </p:spTree>
    <p:extLst>
      <p:ext uri="{BB962C8B-B14F-4D97-AF65-F5344CB8AC3E}">
        <p14:creationId xmlns:p14="http://schemas.microsoft.com/office/powerpoint/2010/main" val="803765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1538</Words>
  <Application>Microsoft Office PowerPoint</Application>
  <PresentationFormat>Широкоэкранный</PresentationFormat>
  <Paragraphs>47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Тема Office</vt:lpstr>
      <vt:lpstr>Тема: Происхождение, породы сельскохозяйственных животных  и  птиц, их классификация. </vt:lpstr>
      <vt:lpstr>Вопросы: </vt:lpstr>
      <vt:lpstr>Понятие о породе </vt:lpstr>
      <vt:lpstr>Понятие о породе </vt:lpstr>
      <vt:lpstr>Породы широкого ареала</vt:lpstr>
      <vt:lpstr>Породы межзональные</vt:lpstr>
      <vt:lpstr>Породы зональные</vt:lpstr>
      <vt:lpstr>Локальные породы</vt:lpstr>
      <vt:lpstr>Классификация пород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породы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Контрольные вопросы: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Происхождение, породы сельскохозяйственных животных  и  птиц, их классификация. </dc:title>
  <dc:creator>User</dc:creator>
  <cp:lastModifiedBy>User</cp:lastModifiedBy>
  <cp:revision>3</cp:revision>
  <dcterms:created xsi:type="dcterms:W3CDTF">2020-09-09T16:03:24Z</dcterms:created>
  <dcterms:modified xsi:type="dcterms:W3CDTF">2020-09-09T16:29:00Z</dcterms:modified>
</cp:coreProperties>
</file>