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802"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42869AA-CD72-4E9F-9DCE-DBF0127E986E}" type="datetimeFigureOut">
              <a:rPr lang="ru-RU" smtClean="0"/>
              <a:t>31.10.2020</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65460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42869AA-CD72-4E9F-9DCE-DBF0127E986E}" type="datetimeFigureOut">
              <a:rPr lang="ru-RU" smtClean="0"/>
              <a:t>31.10.2020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434366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42869AA-CD72-4E9F-9DCE-DBF0127E986E}"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3280416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42869AA-CD72-4E9F-9DCE-DBF0127E986E}"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778559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42869AA-CD72-4E9F-9DCE-DBF0127E986E}"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3725499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42869AA-CD72-4E9F-9DCE-DBF0127E986E}" type="datetimeFigureOut">
              <a:rPr lang="ru-RU" smtClean="0"/>
              <a:t>31.10.2020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11115394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42869AA-CD72-4E9F-9DCE-DBF0127E986E}" type="datetimeFigureOut">
              <a:rPr lang="ru-RU" smtClean="0"/>
              <a:t>31.10.2020</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2926807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242869AA-CD72-4E9F-9DCE-DBF0127E986E}"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4286332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242869AA-CD72-4E9F-9DCE-DBF0127E986E}"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4244528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42869AA-CD72-4E9F-9DCE-DBF0127E986E}"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2844513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42869AA-CD72-4E9F-9DCE-DBF0127E986E}" type="datetimeFigureOut">
              <a:rPr lang="ru-RU" smtClean="0"/>
              <a:t>31.10.2020</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2918341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42869AA-CD72-4E9F-9DCE-DBF0127E986E}" type="datetimeFigureOut">
              <a:rPr lang="ru-RU" smtClean="0"/>
              <a:t>31.10.2020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1258170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42869AA-CD72-4E9F-9DCE-DBF0127E986E}" type="datetimeFigureOut">
              <a:rPr lang="ru-RU" smtClean="0"/>
              <a:t>31.10.2020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168802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42869AA-CD72-4E9F-9DCE-DBF0127E986E}" type="datetimeFigureOut">
              <a:rPr lang="ru-RU" smtClean="0"/>
              <a:t>31.10.2020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214448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2869AA-CD72-4E9F-9DCE-DBF0127E986E}" type="datetimeFigureOut">
              <a:rPr lang="ru-RU" smtClean="0"/>
              <a:t>31.10.2020</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97339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42869AA-CD72-4E9F-9DCE-DBF0127E986E}" type="datetimeFigureOut">
              <a:rPr lang="ru-RU" smtClean="0"/>
              <a:t>31.10.2020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2910299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smtClean="0"/>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42869AA-CD72-4E9F-9DCE-DBF0127E986E}" type="datetimeFigureOut">
              <a:rPr lang="ru-RU" smtClean="0"/>
              <a:t>31.10.2020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25AD80-55E7-4BF0-8257-3549D7FFD819}" type="slidenum">
              <a:rPr lang="ru-RU" smtClean="0"/>
              <a:t>‹#›</a:t>
            </a:fld>
            <a:endParaRPr lang="ru-RU"/>
          </a:p>
        </p:txBody>
      </p:sp>
    </p:spTree>
    <p:extLst>
      <p:ext uri="{BB962C8B-B14F-4D97-AF65-F5344CB8AC3E}">
        <p14:creationId xmlns:p14="http://schemas.microsoft.com/office/powerpoint/2010/main" val="290943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42869AA-CD72-4E9F-9DCE-DBF0127E986E}" type="datetimeFigureOut">
              <a:rPr lang="ru-RU" smtClean="0"/>
              <a:t>31.10.2020</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125AD80-55E7-4BF0-8257-3549D7FFD819}" type="slidenum">
              <a:rPr lang="ru-RU" smtClean="0"/>
              <a:t>‹#›</a:t>
            </a:fld>
            <a:endParaRPr lang="ru-RU"/>
          </a:p>
        </p:txBody>
      </p:sp>
    </p:spTree>
    <p:extLst>
      <p:ext uri="{BB962C8B-B14F-4D97-AF65-F5344CB8AC3E}">
        <p14:creationId xmlns:p14="http://schemas.microsoft.com/office/powerpoint/2010/main" val="4142358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24037" y="2991940"/>
            <a:ext cx="9144000" cy="2387600"/>
          </a:xfrm>
        </p:spPr>
        <p:txBody>
          <a:bodyPr>
            <a:normAutofit fontScale="90000"/>
          </a:bodyPr>
          <a:lstStyle/>
          <a:p>
            <a:r>
              <a:rPr lang="ru-RU" dirty="0"/>
              <a:t>Профилактические мероприятия и оказание первой ветеринарной помощи сельскохозяйственным животным.</a:t>
            </a: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972566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2.3 Измерение температуры тела животного.</a:t>
            </a:r>
            <a:br>
              <a:rPr lang="ru-RU" dirty="0"/>
            </a:br>
            <a:endParaRPr lang="ru-RU" dirty="0"/>
          </a:p>
        </p:txBody>
      </p:sp>
      <p:sp>
        <p:nvSpPr>
          <p:cNvPr id="3" name="Объект 2"/>
          <p:cNvSpPr>
            <a:spLocks noGrp="1"/>
          </p:cNvSpPr>
          <p:nvPr>
            <p:ph idx="1"/>
          </p:nvPr>
        </p:nvSpPr>
        <p:spPr/>
        <p:txBody>
          <a:bodyPr>
            <a:normAutofit/>
          </a:bodyPr>
          <a:lstStyle/>
          <a:p>
            <a:r>
              <a:rPr lang="ru-RU" dirty="0" smtClean="0"/>
              <a:t>Температуру </a:t>
            </a:r>
            <a:r>
              <a:rPr lang="ru-RU" dirty="0"/>
              <a:t>тела у кошки или собаки измеряют ветеринарным или медицинским термометром в прямой кишке. Учитывая важность этого показателя для ветеринарного врача, постарайтесь приучить животное к этой не самой приятной процедуре с самого раннего возраста. Предварительно вымытый и продезинфицированный термометр встряхните, убедитесь, что ртуть спустилась до нижней отметки, смажьте термометр вазелином или любым косметическим кремом, затем, осторожно вращая, аккуратно введите его в прямую кишку на глубину около 1-1,5 см., при этом следует поддерживать животное под живот, чтобы она не присаживалась, в противном случае термометр может сломаться. </a:t>
            </a:r>
            <a:endParaRPr lang="ru-RU" dirty="0"/>
          </a:p>
        </p:txBody>
      </p:sp>
    </p:spTree>
    <p:extLst>
      <p:ext uri="{BB962C8B-B14F-4D97-AF65-F5344CB8AC3E}">
        <p14:creationId xmlns:p14="http://schemas.microsoft.com/office/powerpoint/2010/main" val="407479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3. Дача ветеринарных препаратов.</a:t>
            </a:r>
            <a:br>
              <a:rPr lang="ru-RU" dirty="0"/>
            </a:br>
            <a:endParaRPr lang="ru-RU" dirty="0"/>
          </a:p>
        </p:txBody>
      </p:sp>
      <p:sp>
        <p:nvSpPr>
          <p:cNvPr id="3" name="Объект 2"/>
          <p:cNvSpPr>
            <a:spLocks noGrp="1"/>
          </p:cNvSpPr>
          <p:nvPr>
            <p:ph idx="1"/>
          </p:nvPr>
        </p:nvSpPr>
        <p:spPr/>
        <p:txBody>
          <a:bodyPr>
            <a:normAutofit lnSpcReduction="10000"/>
          </a:bodyPr>
          <a:lstStyle/>
          <a:p>
            <a:r>
              <a:rPr lang="ru-RU" sz="3200" dirty="0" smtClean="0"/>
              <a:t>Немногие </a:t>
            </a:r>
            <a:r>
              <a:rPr lang="ru-RU" sz="3200" dirty="0"/>
              <a:t>животные добровольно принимают лекарства, а кошки - тем более не исключение. Постарайтесь запастись терпением, а лучше попытаться приучить своего любимица к этой процедуре, пока он еще не повзрослел.</a:t>
            </a:r>
          </a:p>
          <a:p>
            <a:endParaRPr lang="ru-RU" dirty="0"/>
          </a:p>
        </p:txBody>
      </p:sp>
    </p:spTree>
    <p:extLst>
      <p:ext uri="{BB962C8B-B14F-4D97-AF65-F5344CB8AC3E}">
        <p14:creationId xmlns:p14="http://schemas.microsoft.com/office/powerpoint/2010/main" val="3304139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3.1 Как давать ветеринарные препараты внутрь.</a:t>
            </a:r>
            <a:br>
              <a:rPr lang="ru-RU" dirty="0"/>
            </a:br>
            <a:endParaRPr lang="ru-RU" dirty="0"/>
          </a:p>
        </p:txBody>
      </p:sp>
      <p:sp>
        <p:nvSpPr>
          <p:cNvPr id="3" name="Объект 2"/>
          <p:cNvSpPr>
            <a:spLocks noGrp="1"/>
          </p:cNvSpPr>
          <p:nvPr>
            <p:ph idx="1"/>
          </p:nvPr>
        </p:nvSpPr>
        <p:spPr/>
        <p:txBody>
          <a:bodyPr/>
          <a:lstStyle/>
          <a:p>
            <a:r>
              <a:rPr lang="ru-RU" dirty="0" smtClean="0"/>
              <a:t>Как </a:t>
            </a:r>
            <a:r>
              <a:rPr lang="ru-RU" dirty="0"/>
              <a:t>правило, таким способом дачи лекарств пользуются, по указанию ветеринарных врачей, сами владельцы домашних животных. Помните, однако, что кошки и некоторые собаки своенравны, и вряд ли добровольно согласятся принимать лекарства - поэтому старайтесь приучить их к этой процедуре с малолетства. Не забывайте после дачи лекарств поощрять животное ласковыми словами и погладить ее.</a:t>
            </a:r>
          </a:p>
          <a:p>
            <a:endParaRPr lang="ru-RU" dirty="0"/>
          </a:p>
        </p:txBody>
      </p:sp>
    </p:spTree>
    <p:extLst>
      <p:ext uri="{BB962C8B-B14F-4D97-AF65-F5344CB8AC3E}">
        <p14:creationId xmlns:p14="http://schemas.microsoft.com/office/powerpoint/2010/main" val="3166220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2167" y="945093"/>
            <a:ext cx="8761413" cy="706964"/>
          </a:xfrm>
        </p:spPr>
        <p:txBody>
          <a:bodyPr/>
          <a:lstStyle/>
          <a:p>
            <a:r>
              <a:rPr lang="ru-RU" dirty="0"/>
              <a:t>3.2 Твердые ветеринарные препараты (пилюли, таблетки, драже, капсулы).</a:t>
            </a:r>
          </a:p>
        </p:txBody>
      </p:sp>
      <p:sp>
        <p:nvSpPr>
          <p:cNvPr id="3" name="Объект 2"/>
          <p:cNvSpPr>
            <a:spLocks noGrp="1"/>
          </p:cNvSpPr>
          <p:nvPr>
            <p:ph idx="1"/>
          </p:nvPr>
        </p:nvSpPr>
        <p:spPr/>
        <p:txBody>
          <a:bodyPr/>
          <a:lstStyle/>
          <a:p>
            <a:r>
              <a:rPr lang="ru-RU" dirty="0" smtClean="0"/>
              <a:t>Все </a:t>
            </a:r>
            <a:r>
              <a:rPr lang="ru-RU" dirty="0"/>
              <a:t>эти лекарства можно давать животному непосредственно с любимым лакомством (например, с мясом). При необходимости дачи лекарства отдельно, сначала ласково поговорите с животным, успокойте ее, фиксируйте "хваткой старшего", потом, удерживая одной рукой верхнюю челюсть, запрокиньте ему голову носом вверх, легонько, но уверенно зажмите двумя пальцами ухо - при этом животное сама приоткроет рот, - и положите таблетку или пилюлю, стараясь попасть на корень языка. </a:t>
            </a:r>
            <a:endParaRPr lang="ru-RU" dirty="0"/>
          </a:p>
        </p:txBody>
      </p:sp>
    </p:spTree>
    <p:extLst>
      <p:ext uri="{BB962C8B-B14F-4D97-AF65-F5344CB8AC3E}">
        <p14:creationId xmlns:p14="http://schemas.microsoft.com/office/powerpoint/2010/main" val="1689223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3.3 Сыпучие ветеринарные препараты (порошки).</a:t>
            </a:r>
            <a:br>
              <a:rPr lang="ru-RU" dirty="0"/>
            </a:br>
            <a:endParaRPr lang="ru-RU" dirty="0"/>
          </a:p>
        </p:txBody>
      </p:sp>
      <p:sp>
        <p:nvSpPr>
          <p:cNvPr id="3" name="Объект 2"/>
          <p:cNvSpPr>
            <a:spLocks noGrp="1"/>
          </p:cNvSpPr>
          <p:nvPr>
            <p:ph idx="1"/>
          </p:nvPr>
        </p:nvSpPr>
        <p:spPr/>
        <p:txBody>
          <a:bodyPr>
            <a:normAutofit lnSpcReduction="10000"/>
          </a:bodyPr>
          <a:lstStyle/>
          <a:p>
            <a:r>
              <a:rPr lang="ru-RU" sz="2800" dirty="0" smtClean="0"/>
              <a:t>Повторите </a:t>
            </a:r>
            <a:r>
              <a:rPr lang="ru-RU" sz="2800" dirty="0"/>
              <a:t>те же действия, что и в первом случае, с той лишь разницей, что порошок следует сначала высыпать на язык, а затем дать животному воду. Кроме того, порошки можно сначала смешать с водой и разболтать, либо смешать со сливочным маслом и медом, и намазать эту смесь на язык, губы или зубы.</a:t>
            </a:r>
          </a:p>
          <a:p>
            <a:endParaRPr lang="ru-RU" dirty="0"/>
          </a:p>
        </p:txBody>
      </p:sp>
    </p:spTree>
    <p:extLst>
      <p:ext uri="{BB962C8B-B14F-4D97-AF65-F5344CB8AC3E}">
        <p14:creationId xmlns:p14="http://schemas.microsoft.com/office/powerpoint/2010/main" val="1447583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2179" y="1145118"/>
            <a:ext cx="8761413" cy="706964"/>
          </a:xfrm>
        </p:spPr>
        <p:txBody>
          <a:bodyPr/>
          <a:lstStyle/>
          <a:p>
            <a:r>
              <a:rPr lang="ru-RU" dirty="0"/>
              <a:t>3.4 Жидкие ветеринарные препараты (растворы, настойки, отвары).</a:t>
            </a:r>
            <a:br>
              <a:rPr lang="ru-RU" dirty="0"/>
            </a:br>
            <a:endParaRPr lang="ru-RU" dirty="0"/>
          </a:p>
        </p:txBody>
      </p:sp>
      <p:sp>
        <p:nvSpPr>
          <p:cNvPr id="3" name="Объект 2"/>
          <p:cNvSpPr>
            <a:spLocks noGrp="1"/>
          </p:cNvSpPr>
          <p:nvPr>
            <p:ph idx="1"/>
          </p:nvPr>
        </p:nvSpPr>
        <p:spPr/>
        <p:txBody>
          <a:bodyPr>
            <a:normAutofit lnSpcReduction="10000"/>
          </a:bodyPr>
          <a:lstStyle/>
          <a:p>
            <a:r>
              <a:rPr lang="ru-RU" sz="2400" dirty="0" smtClean="0"/>
              <a:t>Удерживайте </a:t>
            </a:r>
            <a:r>
              <a:rPr lang="ru-RU" sz="2400" dirty="0"/>
              <a:t>верхнюю челюсть так же, как в предыдущих случаях, но старайтесь, чтобы голова животного находилась в горизонтальном положении. Затем, держа одной рукой челюсть, другой оттяните щеку и вылейте лекарство из шприца в "мешок", образовавшийся при оттягивании угла рта в месте схождения верхней и нижней челюстей. Закройте рот и поглаживайте шею по направлению к пищеводу, пока кошка не проглотит лекарство. Поощрите животное.</a:t>
            </a:r>
          </a:p>
          <a:p>
            <a:endParaRPr lang="ru-RU" dirty="0"/>
          </a:p>
        </p:txBody>
      </p:sp>
    </p:spTree>
    <p:extLst>
      <p:ext uri="{BB962C8B-B14F-4D97-AF65-F5344CB8AC3E}">
        <p14:creationId xmlns:p14="http://schemas.microsoft.com/office/powerpoint/2010/main" val="41247999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Как применять глазные ветеринарные лекарства.</a:t>
            </a:r>
            <a:br>
              <a:rPr lang="ru-RU" dirty="0"/>
            </a:br>
            <a:endParaRPr lang="ru-RU" dirty="0"/>
          </a:p>
        </p:txBody>
      </p:sp>
      <p:sp>
        <p:nvSpPr>
          <p:cNvPr id="3" name="Объект 2"/>
          <p:cNvSpPr>
            <a:spLocks noGrp="1"/>
          </p:cNvSpPr>
          <p:nvPr>
            <p:ph idx="1"/>
          </p:nvPr>
        </p:nvSpPr>
        <p:spPr>
          <a:xfrm>
            <a:off x="328614" y="2386013"/>
            <a:ext cx="11501436" cy="4329112"/>
          </a:xfrm>
        </p:spPr>
        <p:txBody>
          <a:bodyPr>
            <a:normAutofit/>
          </a:bodyPr>
          <a:lstStyle/>
          <a:p>
            <a:r>
              <a:rPr lang="ru-RU" dirty="0" smtClean="0"/>
              <a:t>Глазные </a:t>
            </a:r>
            <a:r>
              <a:rPr lang="ru-RU" dirty="0"/>
              <a:t>лекарства подразделяются на капли и мази. Главное при их применении - убедиться, что они попадают в нужное место. С кошкой и собакой, как до процедуры, так и во время ее следует обращаться как можно ласковее, разговаривать спокойным, увещевающим голосом.</a:t>
            </a:r>
          </a:p>
          <a:p>
            <a:r>
              <a:rPr lang="ru-RU" dirty="0"/>
              <a:t>Чтобы закапать глазные капли, прежде всего, вымойте пипетку и руки. Потом с помощью ватного тампона, смоченного в теплой воде, удалите из глаза все следы гноя и иных выделений. Затем пальцем закройте верхнее веко, легонько оттяните нижнее веко, закапайте одну каплю препарата (если капать больше, лекарство может вытечь) в складку слизистой оболочки ближе к внутреннему углу глаза и отпустите веко. Слегка потрите веко над глазным яблоком, чтобы лекарство распределилось более равномерно. Затем, при необходимости, повторите процедуру. По окончании - поощрите кошку или собаку, дайте ей лакомство. Следите, чтобы закапываемое лекарство не было слишком холодным - если оно взято из холодильника, то следует перед употреблением некоторое время согревать его, хотя бы зажав в кулаке. То же самое относится и к ушным препаратам.</a:t>
            </a:r>
          </a:p>
          <a:p>
            <a:endParaRPr lang="ru-RU" dirty="0"/>
          </a:p>
        </p:txBody>
      </p:sp>
    </p:spTree>
    <p:extLst>
      <p:ext uri="{BB962C8B-B14F-4D97-AF65-F5344CB8AC3E}">
        <p14:creationId xmlns:p14="http://schemas.microsoft.com/office/powerpoint/2010/main" val="3740985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5. Как вводить ветеринарные препараты ректально</a:t>
            </a:r>
            <a:br>
              <a:rPr lang="ru-RU" dirty="0"/>
            </a:br>
            <a:endParaRPr lang="ru-RU" dirty="0"/>
          </a:p>
        </p:txBody>
      </p:sp>
      <p:sp>
        <p:nvSpPr>
          <p:cNvPr id="3" name="Объект 2"/>
          <p:cNvSpPr>
            <a:spLocks noGrp="1"/>
          </p:cNvSpPr>
          <p:nvPr>
            <p:ph idx="1"/>
          </p:nvPr>
        </p:nvSpPr>
        <p:spPr/>
        <p:txBody>
          <a:bodyPr>
            <a:normAutofit fontScale="92500" lnSpcReduction="10000"/>
          </a:bodyPr>
          <a:lstStyle/>
          <a:p>
            <a:r>
              <a:rPr lang="ru-RU" sz="3200" dirty="0" smtClean="0"/>
              <a:t>Некоторые </a:t>
            </a:r>
            <a:r>
              <a:rPr lang="ru-RU" sz="3200" dirty="0"/>
              <a:t>лекарства эффективны при введении непосредственно в прямую кишку, где они быстро всасываются и поступают в систему воротной вены. Ввести их животному совсем не сложно. Обычно ректально лекарства вводят в виде свечей (</a:t>
            </a:r>
            <a:r>
              <a:rPr lang="ru-RU" sz="3200" dirty="0" err="1"/>
              <a:t>суппозитариев</a:t>
            </a:r>
            <a:r>
              <a:rPr lang="ru-RU" sz="3200" dirty="0"/>
              <a:t>) или с микроклизмой.</a:t>
            </a:r>
          </a:p>
          <a:p>
            <a:endParaRPr lang="ru-RU" dirty="0"/>
          </a:p>
        </p:txBody>
      </p:sp>
    </p:spTree>
    <p:extLst>
      <p:ext uri="{BB962C8B-B14F-4D97-AF65-F5344CB8AC3E}">
        <p14:creationId xmlns:p14="http://schemas.microsoft.com/office/powerpoint/2010/main" val="1744483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l" defTabSz="457200" rtl="0">
              <a:spcBef>
                <a:spcPct val="0"/>
              </a:spcBef>
            </a:pPr>
            <a:r>
              <a:rPr lang="en-US" sz="4000" dirty="0">
                <a:solidFill>
                  <a:schemeClr val="bg1"/>
                </a:solidFill>
                <a:latin typeface="Times New Roman" panose="02020603050405020304" pitchFamily="18" charset="0"/>
                <a:cs typeface="Times New Roman" panose="02020603050405020304" pitchFamily="18" charset="0"/>
              </a:rPr>
              <a:t>6. </a:t>
            </a:r>
            <a:r>
              <a:rPr lang="en-US" sz="4000" dirty="0" err="1">
                <a:solidFill>
                  <a:schemeClr val="bg1"/>
                </a:solidFill>
                <a:latin typeface="Times New Roman" panose="02020603050405020304" pitchFamily="18" charset="0"/>
                <a:cs typeface="Times New Roman" panose="02020603050405020304" pitchFamily="18" charset="0"/>
              </a:rPr>
              <a:t>Как</a:t>
            </a:r>
            <a:r>
              <a:rPr lang="en-US" sz="4000" dirty="0">
                <a:solidFill>
                  <a:schemeClr val="bg1"/>
                </a:solidFill>
                <a:latin typeface="Times New Roman" panose="02020603050405020304" pitchFamily="18" charset="0"/>
                <a:cs typeface="Times New Roman" panose="02020603050405020304" pitchFamily="18" charset="0"/>
              </a:rPr>
              <a:t> </a:t>
            </a:r>
            <a:r>
              <a:rPr lang="en-US" sz="4000" dirty="0" err="1">
                <a:solidFill>
                  <a:schemeClr val="bg1"/>
                </a:solidFill>
                <a:latin typeface="Times New Roman" panose="02020603050405020304" pitchFamily="18" charset="0"/>
                <a:cs typeface="Times New Roman" panose="02020603050405020304" pitchFamily="18" charset="0"/>
              </a:rPr>
              <a:t>делать</a:t>
            </a:r>
            <a:r>
              <a:rPr lang="en-US" sz="4000" dirty="0">
                <a:solidFill>
                  <a:schemeClr val="bg1"/>
                </a:solidFill>
                <a:latin typeface="Times New Roman" panose="02020603050405020304" pitchFamily="18" charset="0"/>
                <a:cs typeface="Times New Roman" panose="02020603050405020304" pitchFamily="18" charset="0"/>
              </a:rPr>
              <a:t> </a:t>
            </a:r>
            <a:r>
              <a:rPr lang="en-US" sz="4000" dirty="0" err="1">
                <a:solidFill>
                  <a:schemeClr val="bg1"/>
                </a:solidFill>
                <a:latin typeface="Times New Roman" panose="02020603050405020304" pitchFamily="18" charset="0"/>
                <a:cs typeface="Times New Roman" panose="02020603050405020304" pitchFamily="18" charset="0"/>
              </a:rPr>
              <a:t>инъекции</a:t>
            </a:r>
            <a:r>
              <a:rPr lang="en-US" sz="4000" dirty="0">
                <a:solidFill>
                  <a:schemeClr val="bg1"/>
                </a:solidFill>
                <a:latin typeface="Times New Roman" panose="02020603050405020304" pitchFamily="18" charset="0"/>
                <a:cs typeface="Times New Roman" panose="02020603050405020304" pitchFamily="18" charset="0"/>
              </a:rPr>
              <a:t> </a:t>
            </a:r>
            <a:r>
              <a:rPr lang="en-US" sz="4000" dirty="0" err="1">
                <a:solidFill>
                  <a:schemeClr val="bg1"/>
                </a:solidFill>
                <a:latin typeface="Times New Roman" panose="02020603050405020304" pitchFamily="18" charset="0"/>
                <a:cs typeface="Times New Roman" panose="02020603050405020304" pitchFamily="18" charset="0"/>
              </a:rPr>
              <a:t>животным</a:t>
            </a:r>
            <a:r>
              <a:rPr lang="en-US" sz="4000" dirty="0">
                <a:solidFill>
                  <a:schemeClr val="bg1"/>
                </a:solidFill>
                <a:latin typeface="Times New Roman" panose="02020603050405020304" pitchFamily="18" charset="0"/>
                <a:cs typeface="Times New Roman" panose="02020603050405020304" pitchFamily="18" charset="0"/>
              </a:rPr>
              <a:t>.</a:t>
            </a:r>
            <a:r>
              <a:rPr lang="ru-RU" sz="1400" dirty="0"/>
              <a:t/>
            </a:r>
            <a:br>
              <a:rPr lang="ru-RU" sz="1400" dirty="0"/>
            </a:br>
            <a:endParaRPr lang="ru-RU" dirty="0"/>
          </a:p>
        </p:txBody>
      </p:sp>
      <p:sp>
        <p:nvSpPr>
          <p:cNvPr id="3" name="Объект 2"/>
          <p:cNvSpPr>
            <a:spLocks noGrp="1"/>
          </p:cNvSpPr>
          <p:nvPr>
            <p:ph idx="1"/>
          </p:nvPr>
        </p:nvSpPr>
        <p:spPr/>
        <p:txBody>
          <a:bodyPr/>
          <a:lstStyle/>
          <a:p>
            <a:r>
              <a:rPr lang="ru-RU" dirty="0" smtClean="0"/>
              <a:t>Правильно </a:t>
            </a:r>
            <a:r>
              <a:rPr lang="ru-RU" dirty="0"/>
              <a:t>делать инъекции может научиться любой, поверьте - это совсем не сложно. Лучше овладеть этими навыками как можно раньше, поскольку необходимость в этом виде помощи может возникнуть неожиданно. Чаще всего животному вводят физиологический раствор, глюкозу, противовирусные средства или, например, делают инъекции инсулина для лечения сахарного диабета. Ветеринарный врач может также прописать инъекции для лечения. На самом деле, делать инъекции очень просто - как правило, это даже гораздо легче, чем давать своевольной кошке лекарство через рот.</a:t>
            </a:r>
            <a:endParaRPr lang="ru-RU" sz="1600" dirty="0"/>
          </a:p>
          <a:p>
            <a:endParaRPr lang="ru-RU" dirty="0"/>
          </a:p>
        </p:txBody>
      </p:sp>
    </p:spTree>
    <p:extLst>
      <p:ext uri="{BB962C8B-B14F-4D97-AF65-F5344CB8AC3E}">
        <p14:creationId xmlns:p14="http://schemas.microsoft.com/office/powerpoint/2010/main" val="40694251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Контрольные вопросы:</a:t>
            </a:r>
            <a:br>
              <a:rPr lang="ru-RU" dirty="0"/>
            </a:br>
            <a:endParaRPr lang="ru-RU" dirty="0"/>
          </a:p>
        </p:txBody>
      </p:sp>
      <p:sp>
        <p:nvSpPr>
          <p:cNvPr id="3" name="Объект 2"/>
          <p:cNvSpPr>
            <a:spLocks noGrp="1"/>
          </p:cNvSpPr>
          <p:nvPr>
            <p:ph idx="1"/>
          </p:nvPr>
        </p:nvSpPr>
        <p:spPr/>
        <p:txBody>
          <a:bodyPr/>
          <a:lstStyle/>
          <a:p>
            <a:pPr lvl="0"/>
            <a:r>
              <a:rPr lang="ru-RU" dirty="0" smtClean="0"/>
              <a:t>Кровотечения </a:t>
            </a:r>
            <a:r>
              <a:rPr lang="ru-RU" dirty="0"/>
              <a:t>– это?</a:t>
            </a:r>
          </a:p>
          <a:p>
            <a:pPr lvl="0"/>
            <a:r>
              <a:rPr lang="ru-RU" dirty="0"/>
              <a:t>Перечислите способы остановки кровотечения у животных</a:t>
            </a:r>
          </a:p>
          <a:p>
            <a:pPr lvl="0"/>
            <a:r>
              <a:rPr lang="ru-RU" dirty="0"/>
              <a:t>Как происходит дача ветеринарных препаратов.</a:t>
            </a:r>
          </a:p>
          <a:p>
            <a:pPr lvl="0"/>
            <a:r>
              <a:rPr lang="ru-RU" dirty="0"/>
              <a:t>Как применять глазные ветеринарные лекарства?</a:t>
            </a:r>
          </a:p>
          <a:p>
            <a:pPr lvl="0"/>
            <a:r>
              <a:rPr lang="ru-RU" dirty="0"/>
              <a:t>Как вводить ветеринарные препараты ректально?</a:t>
            </a:r>
          </a:p>
          <a:p>
            <a:pPr lvl="0"/>
            <a:r>
              <a:rPr lang="ru-RU" dirty="0"/>
              <a:t>Как делать инъекции животным?</a:t>
            </a:r>
          </a:p>
          <a:p>
            <a:endParaRPr lang="ru-RU" dirty="0"/>
          </a:p>
        </p:txBody>
      </p:sp>
    </p:spTree>
    <p:extLst>
      <p:ext uri="{BB962C8B-B14F-4D97-AF65-F5344CB8AC3E}">
        <p14:creationId xmlns:p14="http://schemas.microsoft.com/office/powerpoint/2010/main" val="2683465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 лекции:</a:t>
            </a:r>
            <a:endParaRPr lang="ru-RU" dirty="0"/>
          </a:p>
        </p:txBody>
      </p:sp>
      <p:sp>
        <p:nvSpPr>
          <p:cNvPr id="3" name="Объект 2"/>
          <p:cNvSpPr>
            <a:spLocks noGrp="1"/>
          </p:cNvSpPr>
          <p:nvPr>
            <p:ph idx="1"/>
          </p:nvPr>
        </p:nvSpPr>
        <p:spPr/>
        <p:txBody>
          <a:bodyPr/>
          <a:lstStyle/>
          <a:p>
            <a:pPr lvl="0"/>
            <a:r>
              <a:rPr lang="ru-RU" dirty="0"/>
              <a:t>Кровотечения и способы остановки их у животных</a:t>
            </a:r>
          </a:p>
          <a:p>
            <a:pPr lvl="0"/>
            <a:r>
              <a:rPr lang="ru-RU" dirty="0"/>
              <a:t>Дача ветеринарных препаратов.</a:t>
            </a:r>
          </a:p>
          <a:p>
            <a:pPr lvl="0"/>
            <a:r>
              <a:rPr lang="ru-RU" dirty="0"/>
              <a:t>Как применять глазные ветеринарные лекарства.</a:t>
            </a:r>
          </a:p>
          <a:p>
            <a:pPr lvl="0"/>
            <a:r>
              <a:rPr lang="ru-RU" dirty="0"/>
              <a:t>Как вводить ветеринарные препараты ректально</a:t>
            </a:r>
          </a:p>
          <a:p>
            <a:pPr lvl="0"/>
            <a:r>
              <a:rPr lang="ru-RU" dirty="0"/>
              <a:t>Как делать инъекции животным.</a:t>
            </a:r>
          </a:p>
          <a:p>
            <a:endParaRPr lang="ru-RU" dirty="0"/>
          </a:p>
        </p:txBody>
      </p:sp>
    </p:spTree>
    <p:extLst>
      <p:ext uri="{BB962C8B-B14F-4D97-AF65-F5344CB8AC3E}">
        <p14:creationId xmlns:p14="http://schemas.microsoft.com/office/powerpoint/2010/main" val="3234719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69267" y="1230843"/>
            <a:ext cx="8761413" cy="706964"/>
          </a:xfrm>
        </p:spPr>
        <p:txBody>
          <a:bodyPr/>
          <a:lstStyle/>
          <a:p>
            <a:r>
              <a:rPr lang="ru-RU" dirty="0"/>
              <a:t>Кровотечения и способы остановки их у животных</a:t>
            </a:r>
            <a:br>
              <a:rPr lang="ru-RU" dirty="0"/>
            </a:br>
            <a:endParaRPr lang="ru-RU" dirty="0"/>
          </a:p>
        </p:txBody>
      </p:sp>
      <p:sp>
        <p:nvSpPr>
          <p:cNvPr id="3" name="Объект 2"/>
          <p:cNvSpPr>
            <a:spLocks noGrp="1"/>
          </p:cNvSpPr>
          <p:nvPr>
            <p:ph idx="1"/>
          </p:nvPr>
        </p:nvSpPr>
        <p:spPr/>
        <p:txBody>
          <a:bodyPr>
            <a:normAutofit/>
          </a:bodyPr>
          <a:lstStyle/>
          <a:p>
            <a:r>
              <a:rPr lang="ru-RU" sz="2800" b="1" i="1" dirty="0"/>
              <a:t>Кровотечения подразделяют на артериальные, венозные и капиллярные.</a:t>
            </a:r>
            <a:r>
              <a:rPr lang="ru-RU" sz="2800" dirty="0"/>
              <a:t>  </a:t>
            </a:r>
            <a:r>
              <a:rPr lang="ru-RU" sz="2800" b="1" i="1" dirty="0"/>
              <a:t>Для остановки кровотечения применяют: а) давящую повязку; б) жгут; в) прижимание сосуда пальцами; г) перевязку торчащего конца разорванного сосуда.</a:t>
            </a:r>
            <a:r>
              <a:rPr lang="ru-RU" sz="2800" dirty="0"/>
              <a:t> </a:t>
            </a:r>
            <a:endParaRPr lang="ru-RU" sz="2800" dirty="0"/>
          </a:p>
        </p:txBody>
      </p:sp>
    </p:spTree>
    <p:extLst>
      <p:ext uri="{BB962C8B-B14F-4D97-AF65-F5344CB8AC3E}">
        <p14:creationId xmlns:p14="http://schemas.microsoft.com/office/powerpoint/2010/main" val="2006320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1.1 Наложение жгута животным.</a:t>
            </a:r>
            <a:br>
              <a:rPr lang="ru-RU" dirty="0"/>
            </a:br>
            <a:endParaRPr lang="ru-RU" dirty="0"/>
          </a:p>
        </p:txBody>
      </p:sp>
      <p:sp>
        <p:nvSpPr>
          <p:cNvPr id="3" name="Объект 2"/>
          <p:cNvSpPr>
            <a:spLocks noGrp="1"/>
          </p:cNvSpPr>
          <p:nvPr>
            <p:ph idx="1"/>
          </p:nvPr>
        </p:nvSpPr>
        <p:spPr/>
        <p:txBody>
          <a:bodyPr>
            <a:normAutofit/>
          </a:bodyPr>
          <a:lstStyle/>
          <a:p>
            <a:r>
              <a:rPr lang="ru-RU" sz="2400" b="1" i="1" dirty="0" smtClean="0">
                <a:solidFill>
                  <a:schemeClr val="tx1"/>
                </a:solidFill>
              </a:rPr>
              <a:t>Жгут </a:t>
            </a:r>
            <a:r>
              <a:rPr lang="ru-RU" sz="2400" b="1" i="1" dirty="0">
                <a:solidFill>
                  <a:schemeClr val="tx1"/>
                </a:solidFill>
              </a:rPr>
              <a:t>накладывают при сильных венозных и артериальных кровотечениях на конечностях и хвосте животного. </a:t>
            </a:r>
            <a:r>
              <a:rPr lang="ru-RU" sz="2400" dirty="0">
                <a:solidFill>
                  <a:schemeClr val="tx1"/>
                </a:solidFill>
              </a:rPr>
              <a:t>В качестве жгута используют отрезок тонкого резинового шланга, резиновый или обычный бинт, тесьму, носовой платок и т.п. Помните, что жгут всегда накладывают выше места кровотечения. Сила натяжения жгута должна быть достаточной, чтобы остановить кровотечение, но не чрезмерно велика, чтобы не вызвать боль. </a:t>
            </a:r>
            <a:endParaRPr lang="ru-RU" sz="2400" dirty="0">
              <a:solidFill>
                <a:schemeClr val="tx1"/>
              </a:solidFill>
            </a:endParaRPr>
          </a:p>
        </p:txBody>
      </p:sp>
    </p:spTree>
    <p:extLst>
      <p:ext uri="{BB962C8B-B14F-4D97-AF65-F5344CB8AC3E}">
        <p14:creationId xmlns:p14="http://schemas.microsoft.com/office/powerpoint/2010/main" val="2707059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l" defTabSz="457200" rtl="0">
              <a:spcBef>
                <a:spcPct val="0"/>
              </a:spcBef>
            </a:pPr>
            <a:r>
              <a:rPr lang="en-US" sz="3200" i="1" dirty="0" err="1">
                <a:solidFill>
                  <a:schemeClr val="bg1"/>
                </a:solidFill>
                <a:latin typeface="Arial Black" panose="020B0A04020102020204" pitchFamily="34" charset="0"/>
              </a:rPr>
              <a:t>Кишечное</a:t>
            </a:r>
            <a:r>
              <a:rPr lang="en-US" sz="3200" i="1" dirty="0">
                <a:solidFill>
                  <a:schemeClr val="bg1"/>
                </a:solidFill>
                <a:latin typeface="Arial Black" panose="020B0A04020102020204" pitchFamily="34" charset="0"/>
              </a:rPr>
              <a:t> </a:t>
            </a:r>
            <a:r>
              <a:rPr lang="en-US" sz="3200" i="1" dirty="0" err="1">
                <a:solidFill>
                  <a:schemeClr val="bg1"/>
                </a:solidFill>
                <a:latin typeface="Arial Black" panose="020B0A04020102020204" pitchFamily="34" charset="0"/>
              </a:rPr>
              <a:t>кровотечение</a:t>
            </a:r>
            <a:r>
              <a:rPr lang="en-US" sz="3200" i="1" dirty="0">
                <a:solidFill>
                  <a:schemeClr val="bg1"/>
                </a:solidFill>
                <a:latin typeface="Arial Black" panose="020B0A04020102020204" pitchFamily="34" charset="0"/>
              </a:rPr>
              <a:t> у животных.</a:t>
            </a:r>
            <a:r>
              <a:rPr lang="ru-RU" sz="1600" dirty="0"/>
              <a:t/>
            </a:r>
            <a:br>
              <a:rPr lang="ru-RU" sz="1600" dirty="0"/>
            </a:br>
            <a:endParaRPr lang="ru-RU" dirty="0">
              <a:solidFill>
                <a:schemeClr val="bg1"/>
              </a:solidFill>
            </a:endParaRPr>
          </a:p>
        </p:txBody>
      </p:sp>
      <p:sp>
        <p:nvSpPr>
          <p:cNvPr id="3" name="Объект 2"/>
          <p:cNvSpPr>
            <a:spLocks noGrp="1"/>
          </p:cNvSpPr>
          <p:nvPr>
            <p:ph idx="1"/>
          </p:nvPr>
        </p:nvSpPr>
        <p:spPr/>
        <p:txBody>
          <a:bodyPr/>
          <a:lstStyle/>
          <a:p>
            <a:r>
              <a:rPr lang="ru-RU" dirty="0" smtClean="0"/>
              <a:t>Заглатывание </a:t>
            </a:r>
            <a:r>
              <a:rPr lang="ru-RU" dirty="0"/>
              <a:t>острых инородных предметов, а также некоторые заболевания кишечника могут сопровождаться кишечным кровотечением. О небольшом кровотечении можно судить по дегтеобразным фекалиям. При обильном кровотечении кошка или собака испражняется часто - кал при этом темного цвета. В таких случаях животное необходимо содержать в покое.</a:t>
            </a:r>
            <a:endParaRPr lang="ru-RU" sz="1600" dirty="0"/>
          </a:p>
          <a:p>
            <a:endParaRPr lang="ru-RU" dirty="0"/>
          </a:p>
        </p:txBody>
      </p:sp>
    </p:spTree>
    <p:extLst>
      <p:ext uri="{BB962C8B-B14F-4D97-AF65-F5344CB8AC3E}">
        <p14:creationId xmlns:p14="http://schemas.microsoft.com/office/powerpoint/2010/main" val="2624807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1.3 Легочное кровотечение у животных.</a:t>
            </a:r>
            <a:br>
              <a:rPr lang="ru-RU" dirty="0"/>
            </a:br>
            <a:endParaRPr lang="ru-RU" dirty="0"/>
          </a:p>
        </p:txBody>
      </p:sp>
      <p:sp>
        <p:nvSpPr>
          <p:cNvPr id="3" name="Объект 2"/>
          <p:cNvSpPr>
            <a:spLocks noGrp="1"/>
          </p:cNvSpPr>
          <p:nvPr>
            <p:ph idx="1"/>
          </p:nvPr>
        </p:nvSpPr>
        <p:spPr/>
        <p:txBody>
          <a:bodyPr>
            <a:normAutofit lnSpcReduction="10000"/>
          </a:bodyPr>
          <a:lstStyle/>
          <a:p>
            <a:r>
              <a:rPr lang="ru-RU" sz="2400" dirty="0" smtClean="0"/>
              <a:t>При </a:t>
            </a:r>
            <a:r>
              <a:rPr lang="ru-RU" sz="2400" dirty="0"/>
              <a:t>ударе по касательной движущимся средством (автомобиль, мотоцикл, велосипед), падения с большой высоты, а также при некоторых хронических заболеваниях у кошек и собак может наблюдаться кровотечение изо рта и носа, иногда наряду с кровавым кашлем. Животное необходимо содержать в покое, дать лекарство, прекращающее кашель (например, бромгексин или </a:t>
            </a:r>
            <a:r>
              <a:rPr lang="ru-RU" sz="2400" dirty="0" err="1"/>
              <a:t>либексин</a:t>
            </a:r>
            <a:r>
              <a:rPr lang="ru-RU" sz="2400" dirty="0"/>
              <a:t>), после чего срочно доставить к ветврачу. Поить можно только холодной водой.</a:t>
            </a:r>
          </a:p>
          <a:p>
            <a:endParaRPr lang="ru-RU" dirty="0"/>
          </a:p>
        </p:txBody>
      </p:sp>
    </p:spTree>
    <p:extLst>
      <p:ext uri="{BB962C8B-B14F-4D97-AF65-F5344CB8AC3E}">
        <p14:creationId xmlns:p14="http://schemas.microsoft.com/office/powerpoint/2010/main" val="3070551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2. Наложение шины или лубка животному.</a:t>
            </a:r>
            <a:br>
              <a:rPr lang="ru-RU" dirty="0"/>
            </a:br>
            <a:endParaRPr lang="ru-RU" dirty="0"/>
          </a:p>
        </p:txBody>
      </p:sp>
      <p:sp>
        <p:nvSpPr>
          <p:cNvPr id="3" name="Объект 2"/>
          <p:cNvSpPr>
            <a:spLocks noGrp="1"/>
          </p:cNvSpPr>
          <p:nvPr>
            <p:ph idx="1"/>
          </p:nvPr>
        </p:nvSpPr>
        <p:spPr/>
        <p:txBody>
          <a:bodyPr>
            <a:noAutofit/>
          </a:bodyPr>
          <a:lstStyle/>
          <a:p>
            <a:r>
              <a:rPr lang="ru-RU" sz="3200" dirty="0" smtClean="0">
                <a:latin typeface="Times New Roman" panose="02020603050405020304" pitchFamily="18" charset="0"/>
                <a:cs typeface="Times New Roman" panose="02020603050405020304" pitchFamily="18" charset="0"/>
              </a:rPr>
              <a:t>Шину </a:t>
            </a:r>
            <a:r>
              <a:rPr lang="ru-RU" sz="3200" dirty="0">
                <a:latin typeface="Times New Roman" panose="02020603050405020304" pitchFamily="18" charset="0"/>
                <a:cs typeface="Times New Roman" panose="02020603050405020304" pitchFamily="18" charset="0"/>
              </a:rPr>
              <a:t>накладывают обычно при переломе конечностей. Беспокойной кошке удачно наложить шину практически невозможно. Животное дергается, пытаясь сбросить мешающий предмет, а это может привести к дальнейшей </a:t>
            </a:r>
            <a:r>
              <a:rPr lang="ru-RU" sz="3200" dirty="0" err="1">
                <a:latin typeface="Times New Roman" panose="02020603050405020304" pitchFamily="18" charset="0"/>
                <a:cs typeface="Times New Roman" panose="02020603050405020304" pitchFamily="18" charset="0"/>
              </a:rPr>
              <a:t>травматизации</a:t>
            </a:r>
            <a:r>
              <a:rPr lang="ru-RU" sz="3200" dirty="0">
                <a:latin typeface="Times New Roman" panose="02020603050405020304" pitchFamily="18" charset="0"/>
                <a:cs typeface="Times New Roman" panose="02020603050405020304" pitchFamily="18" charset="0"/>
              </a:rPr>
              <a:t> сломанной конечности.</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27127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2.1 Наложение шины на переднюю конечность животного.</a:t>
            </a:r>
            <a:br>
              <a:rPr lang="ru-RU" dirty="0"/>
            </a:br>
            <a:endParaRPr lang="ru-RU" dirty="0"/>
          </a:p>
        </p:txBody>
      </p:sp>
      <p:sp>
        <p:nvSpPr>
          <p:cNvPr id="3" name="Объект 2"/>
          <p:cNvSpPr>
            <a:spLocks noGrp="1"/>
          </p:cNvSpPr>
          <p:nvPr>
            <p:ph idx="1"/>
          </p:nvPr>
        </p:nvSpPr>
        <p:spPr/>
        <p:txBody>
          <a:bodyPr>
            <a:normAutofit fontScale="92500" lnSpcReduction="10000"/>
          </a:bodyPr>
          <a:lstStyle/>
          <a:p>
            <a:r>
              <a:rPr lang="ru-RU" sz="2400" dirty="0" smtClean="0"/>
              <a:t>Обвязав </a:t>
            </a:r>
            <a:r>
              <a:rPr lang="ru-RU" sz="2400" dirty="0"/>
              <a:t>концы "трико" на туловище кошки, вырежьте в нужном месте отверстие и осторожно просуньте в него поврежденную конечность. В качестве шины можно использовать прямую палку, линейку или хотя бы карандаш, которые нужно обмотать бинтом, чтобы не повредить мягкие ткани. Шина крепко прибинтовывается подручным материалом: галстуком, платком, поясом, веревкой. Лучше всего использовать для этой цели эластичный бинт. Оказав первую помощь, доставьте кошку или собаку в ветлечебницу.</a:t>
            </a:r>
          </a:p>
          <a:p>
            <a:endParaRPr lang="ru-RU" dirty="0"/>
          </a:p>
        </p:txBody>
      </p:sp>
    </p:spTree>
    <p:extLst>
      <p:ext uri="{BB962C8B-B14F-4D97-AF65-F5344CB8AC3E}">
        <p14:creationId xmlns:p14="http://schemas.microsoft.com/office/powerpoint/2010/main" val="2948256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2.2 Наложение шины на заднюю конечность животного</a:t>
            </a:r>
            <a:br>
              <a:rPr lang="ru-RU" dirty="0"/>
            </a:br>
            <a:endParaRPr lang="ru-RU" dirty="0"/>
          </a:p>
        </p:txBody>
      </p:sp>
      <p:sp>
        <p:nvSpPr>
          <p:cNvPr id="3" name="Объект 2"/>
          <p:cNvSpPr>
            <a:spLocks noGrp="1"/>
          </p:cNvSpPr>
          <p:nvPr>
            <p:ph idx="1"/>
          </p:nvPr>
        </p:nvSpPr>
        <p:spPr/>
        <p:txBody>
          <a:bodyPr>
            <a:normAutofit/>
          </a:bodyPr>
          <a:lstStyle/>
          <a:p>
            <a:r>
              <a:rPr lang="ru-RU" sz="2400" dirty="0" smtClean="0"/>
              <a:t>Повреждение </a:t>
            </a:r>
            <a:r>
              <a:rPr lang="ru-RU" sz="2400" dirty="0"/>
              <a:t>задней конечности диагностируется легко - она "висит". Возможно образование гематомы. Задняя конечность иммобилизуется совершенно аналогичным образом, как и передняя. Помните только, что при переломах бедренной кости, одну шину следует наложить с внутренней, а вторую - с наружной поверхности задней конечности. Оказав первую помощь, доставьте кошку в ветлечебницу.</a:t>
            </a:r>
            <a:endParaRPr lang="ru-RU" sz="2400" dirty="0"/>
          </a:p>
        </p:txBody>
      </p:sp>
    </p:spTree>
    <p:extLst>
      <p:ext uri="{BB962C8B-B14F-4D97-AF65-F5344CB8AC3E}">
        <p14:creationId xmlns:p14="http://schemas.microsoft.com/office/powerpoint/2010/main" val="40542390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Ион (конференц-зал)">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Ион (конференц-зал)">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конференц-зал)">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123</TotalTime>
  <Words>1318</Words>
  <Application>Microsoft Office PowerPoint</Application>
  <PresentationFormat>Широкоэкранный</PresentationFormat>
  <Paragraphs>47</Paragraphs>
  <Slides>19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19</vt:i4>
      </vt:variant>
    </vt:vector>
  </HeadingPairs>
  <TitlesOfParts>
    <vt:vector size="25" baseType="lpstr">
      <vt:lpstr>Arial</vt:lpstr>
      <vt:lpstr>Arial Black</vt:lpstr>
      <vt:lpstr>Century Gothic</vt:lpstr>
      <vt:lpstr>Times New Roman</vt:lpstr>
      <vt:lpstr>Wingdings 3</vt:lpstr>
      <vt:lpstr>Ион (конференц-зал)</vt:lpstr>
      <vt:lpstr>Профилактические мероприятия и оказание первой ветеринарной помощи сельскохозяйственным животным.</vt:lpstr>
      <vt:lpstr>Вопросы лекции:</vt:lpstr>
      <vt:lpstr>Кровотечения и способы остановки их у животных </vt:lpstr>
      <vt:lpstr>1.1 Наложение жгута животным. </vt:lpstr>
      <vt:lpstr>Кишечное кровотечение у животных. </vt:lpstr>
      <vt:lpstr>1.3 Легочное кровотечение у животных. </vt:lpstr>
      <vt:lpstr>2. Наложение шины или лубка животному. </vt:lpstr>
      <vt:lpstr>2.1 Наложение шины на переднюю конечность животного. </vt:lpstr>
      <vt:lpstr>2.2 Наложение шины на заднюю конечность животного </vt:lpstr>
      <vt:lpstr>2.3 Измерение температуры тела животного. </vt:lpstr>
      <vt:lpstr>3. Дача ветеринарных препаратов. </vt:lpstr>
      <vt:lpstr>3.1 Как давать ветеринарные препараты внутрь. </vt:lpstr>
      <vt:lpstr>3.2 Твердые ветеринарные препараты (пилюли, таблетки, драже, капсулы).</vt:lpstr>
      <vt:lpstr>3.3 Сыпучие ветеринарные препараты (порошки). </vt:lpstr>
      <vt:lpstr>3.4 Жидкие ветеринарные препараты (растворы, настойки, отвары). </vt:lpstr>
      <vt:lpstr>Как применять глазные ветеринарные лекарства. </vt:lpstr>
      <vt:lpstr>5. Как вводить ветеринарные препараты ректально </vt:lpstr>
      <vt:lpstr>6. Как делать инъекции животным. </vt:lpstr>
      <vt:lpstr>Контрольные вопросы: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Профилактические мероприятия и оказание первой ветеринарной помощи сельскохозяйственным животным.</dc:title>
  <dc:creator>User</dc:creator>
  <cp:lastModifiedBy>User</cp:lastModifiedBy>
  <cp:revision>3</cp:revision>
  <dcterms:created xsi:type="dcterms:W3CDTF">2020-10-31T05:31:11Z</dcterms:created>
  <dcterms:modified xsi:type="dcterms:W3CDTF">2020-10-31T07:34:21Z</dcterms:modified>
</cp:coreProperties>
</file>