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5" r:id="rId3"/>
    <p:sldId id="299" r:id="rId4"/>
    <p:sldId id="257" r:id="rId5"/>
    <p:sldId id="282" r:id="rId6"/>
    <p:sldId id="285" r:id="rId7"/>
    <p:sldId id="258" r:id="rId8"/>
    <p:sldId id="300" r:id="rId9"/>
    <p:sldId id="259" r:id="rId10"/>
    <p:sldId id="260" r:id="rId11"/>
    <p:sldId id="262" r:id="rId12"/>
    <p:sldId id="261" r:id="rId13"/>
    <p:sldId id="263" r:id="rId14"/>
    <p:sldId id="264" r:id="rId15"/>
    <p:sldId id="265" r:id="rId16"/>
    <p:sldId id="301" r:id="rId17"/>
    <p:sldId id="280" r:id="rId18"/>
    <p:sldId id="266" r:id="rId19"/>
    <p:sldId id="281" r:id="rId20"/>
    <p:sldId id="267" r:id="rId21"/>
    <p:sldId id="268" r:id="rId22"/>
    <p:sldId id="302" r:id="rId23"/>
    <p:sldId id="269" r:id="rId24"/>
    <p:sldId id="270" r:id="rId25"/>
    <p:sldId id="271" r:id="rId26"/>
    <p:sldId id="272" r:id="rId27"/>
    <p:sldId id="273" r:id="rId28"/>
    <p:sldId id="274" r:id="rId29"/>
    <p:sldId id="275" r:id="rId30"/>
    <p:sldId id="276" r:id="rId31"/>
    <p:sldId id="277" r:id="rId32"/>
    <p:sldId id="303" r:id="rId33"/>
    <p:sldId id="278" r:id="rId34"/>
    <p:sldId id="279" r:id="rId35"/>
    <p:sldId id="283" r:id="rId36"/>
    <p:sldId id="284" r:id="rId37"/>
    <p:sldId id="289" r:id="rId38"/>
    <p:sldId id="290" r:id="rId39"/>
    <p:sldId id="291" r:id="rId40"/>
    <p:sldId id="292" r:id="rId41"/>
    <p:sldId id="293" r:id="rId42"/>
    <p:sldId id="294" r:id="rId43"/>
    <p:sldId id="295" r:id="rId44"/>
    <p:sldId id="296" r:id="rId45"/>
    <p:sldId id="297" r:id="rId46"/>
    <p:sldId id="298" r:id="rId47"/>
    <p:sldId id="304" r:id="rId48"/>
    <p:sldId id="306"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04.09.2021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B106E36-FD25-4E2D-B0AA-010F637433A0}" type="datetimeFigureOut">
              <a:rPr lang="ru-RU" smtClean="0"/>
              <a:pPr/>
              <a:t>04.09.2021</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84984"/>
            <a:ext cx="7520940" cy="548640"/>
          </a:xfrm>
        </p:spPr>
        <p:txBody>
          <a:bodyPr>
            <a:normAutofit fontScale="90000"/>
          </a:bodyPr>
          <a:lstStyle/>
          <a:p>
            <a:pPr algn="ct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a:latin typeface="Times New Roman" pitchFamily="18" charset="0"/>
                <a:cs typeface="Times New Roman" pitchFamily="18" charset="0"/>
              </a:rPr>
              <a:t/>
            </a:r>
            <a:br>
              <a:rPr lang="ru-RU" sz="4400" dirty="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ОГАПОУ «Губкинский горно-политехнический колледж»</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4400" b="1" dirty="0" smtClean="0">
                <a:latin typeface="Times New Roman" pitchFamily="18" charset="0"/>
                <a:cs typeface="Times New Roman" pitchFamily="18" charset="0"/>
              </a:rPr>
              <a:t>ОСНОВЫ ЭЛЕКТРОБЕЗОПАСНОСТИ</a:t>
            </a: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a:latin typeface="Times New Roman" pitchFamily="18" charset="0"/>
                <a:cs typeface="Times New Roman" pitchFamily="18" charset="0"/>
              </a:rPr>
              <a:t/>
            </a:r>
            <a:br>
              <a:rPr lang="ru-RU" sz="4400" dirty="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a:latin typeface="Times New Roman" pitchFamily="18" charset="0"/>
                <a:cs typeface="Times New Roman" pitchFamily="18" charset="0"/>
              </a:rPr>
              <a:t/>
            </a:r>
            <a:br>
              <a:rPr lang="ru-RU" sz="4400" dirty="0">
                <a:latin typeface="Times New Roman" pitchFamily="18" charset="0"/>
                <a:cs typeface="Times New Roman" pitchFamily="18" charset="0"/>
              </a:rPr>
            </a:br>
            <a:r>
              <a:rPr lang="ru-RU" sz="2700" dirty="0" smtClean="0">
                <a:latin typeface="Times New Roman" pitchFamily="18" charset="0"/>
                <a:cs typeface="Times New Roman" pitchFamily="18" charset="0"/>
              </a:rPr>
              <a:t>преподаватель Новикова Л. А.</a:t>
            </a:r>
            <a:br>
              <a:rPr lang="ru-RU" sz="2700" dirty="0" smtClean="0">
                <a:latin typeface="Times New Roman" pitchFamily="18" charset="0"/>
                <a:cs typeface="Times New Roman" pitchFamily="18" charset="0"/>
              </a:rPr>
            </a:br>
            <a:r>
              <a:rPr lang="ru-RU" sz="4400" dirty="0">
                <a:latin typeface="Times New Roman" pitchFamily="18" charset="0"/>
                <a:cs typeface="Times New Roman" pitchFamily="18" charset="0"/>
              </a:rPr>
              <a:t/>
            </a:r>
            <a:br>
              <a:rPr lang="ru-RU" sz="4400" dirty="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a:latin typeface="Times New Roman" pitchFamily="18" charset="0"/>
                <a:cs typeface="Times New Roman" pitchFamily="18" charset="0"/>
              </a:rPr>
              <a:t/>
            </a:r>
            <a:br>
              <a:rPr lang="ru-RU" sz="4400" dirty="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772400" cy="432048"/>
          </a:xfrm>
        </p:spPr>
        <p:txBody>
          <a:bodyPr>
            <a:normAutofit fontScale="90000"/>
          </a:bodyPr>
          <a:lstStyle/>
          <a:p>
            <a:pPr algn="ctr"/>
            <a:r>
              <a:rPr lang="ru-RU" sz="2400" b="1" dirty="0">
                <a:effectLst>
                  <a:outerShdw blurRad="38100" dist="38100" dir="2700000" algn="tl">
                    <a:srgbClr val="000000">
                      <a:alpha val="43137"/>
                    </a:srgbClr>
                  </a:outerShdw>
                </a:effectLst>
                <a:latin typeface="Times New Roman" pitchFamily="18" charset="0"/>
                <a:cs typeface="Times New Roman" pitchFamily="18" charset="0"/>
              </a:rPr>
              <a:t>Факторы, определяющие исход поражения </a:t>
            </a:r>
          </a:p>
        </p:txBody>
      </p:sp>
      <p:sp>
        <p:nvSpPr>
          <p:cNvPr id="3" name="Прямоугольник 2"/>
          <p:cNvSpPr/>
          <p:nvPr/>
        </p:nvSpPr>
        <p:spPr>
          <a:xfrm>
            <a:off x="431330" y="605528"/>
            <a:ext cx="8352928" cy="6494085"/>
          </a:xfrm>
          <a:prstGeom prst="rect">
            <a:avLst/>
          </a:prstGeom>
        </p:spPr>
        <p:txBody>
          <a:bodyPr wrap="square">
            <a:spAutoFit/>
          </a:bodyPr>
          <a:lstStyle/>
          <a:p>
            <a:r>
              <a:rPr lang="ru-RU" sz="2000" b="1" dirty="0">
                <a:effectLst>
                  <a:outerShdw blurRad="38100" dist="38100" dir="2700000" algn="tl">
                    <a:srgbClr val="000000">
                      <a:alpha val="43137"/>
                    </a:srgbClr>
                  </a:outerShdw>
                </a:effectLst>
                <a:latin typeface="Times New Roman" pitchFamily="18" charset="0"/>
                <a:cs typeface="Times New Roman" pitchFamily="18" charset="0"/>
              </a:rPr>
              <a:t>Электрический ток </a:t>
            </a:r>
            <a:r>
              <a:rPr lang="ru-RU" sz="2000" dirty="0">
                <a:latin typeface="Times New Roman" pitchFamily="18" charset="0"/>
                <a:cs typeface="Times New Roman" pitchFamily="18" charset="0"/>
              </a:rPr>
              <a:t>- очень опасный и коварный поражающий «недруг»: человек без приборов не способен заблаговременно обнаружить его наличие, поражение наступает внезапно. Более того, его отрицательное воздействие может проявиться не сразу: человек может погибнуть спустя несколько суток после электрического удара. </a:t>
            </a:r>
          </a:p>
          <a:p>
            <a:r>
              <a:rPr lang="ru-RU" sz="2000" dirty="0">
                <a:latin typeface="Times New Roman" pitchFamily="18" charset="0"/>
                <a:cs typeface="Times New Roman" pitchFamily="18" charset="0"/>
              </a:rPr>
              <a:t>Основными факторами, определяющими исход поражения, являются: величина тока и напряжения, продолжительность воздействия тока, сопротивление тела, петля («путь») тока, прерывистость тока, род тока и частота, прочие факторы. </a:t>
            </a:r>
            <a:endParaRPr lang="ru-RU" sz="2000" dirty="0" smtClean="0">
              <a:latin typeface="Times New Roman" pitchFamily="18" charset="0"/>
              <a:cs typeface="Times New Roman" pitchFamily="18" charset="0"/>
            </a:endParaRPr>
          </a:p>
          <a:p>
            <a:r>
              <a:rPr lang="ru-RU" sz="2000" b="1" dirty="0">
                <a:effectLst>
                  <a:outerShdw blurRad="38100" dist="38100" dir="2700000" algn="tl">
                    <a:srgbClr val="000000">
                      <a:alpha val="43137"/>
                    </a:srgbClr>
                  </a:outerShdw>
                </a:effectLst>
                <a:latin typeface="Times New Roman" pitchFamily="18" charset="0"/>
                <a:cs typeface="Times New Roman" pitchFamily="18" charset="0"/>
              </a:rPr>
              <a:t>Величина тока и напряжения. </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По степени физиологического воздействия можно выделить следующие токи: </a:t>
            </a:r>
          </a:p>
          <a:p>
            <a:r>
              <a:rPr lang="ru-RU" sz="1600" dirty="0">
                <a:latin typeface="Times New Roman" pitchFamily="18" charset="0"/>
                <a:cs typeface="Times New Roman" pitchFamily="18" charset="0"/>
              </a:rPr>
              <a:t>•	0,8-1,2 мА </a:t>
            </a:r>
            <a:r>
              <a:rPr lang="ru-RU" sz="1600" smtClean="0">
                <a:latin typeface="Times New Roman" pitchFamily="18" charset="0"/>
                <a:cs typeface="Times New Roman" pitchFamily="18" charset="0"/>
              </a:rPr>
              <a:t>(0,001А) - </a:t>
            </a:r>
            <a:r>
              <a:rPr lang="ru-RU" sz="1600" dirty="0">
                <a:latin typeface="Times New Roman" pitchFamily="18" charset="0"/>
                <a:cs typeface="Times New Roman" pitchFamily="18" charset="0"/>
              </a:rPr>
              <a:t>пороговый ощутимый ток (то есть то наименьшее значение тока, которое человек начинает ощущать); </a:t>
            </a:r>
          </a:p>
          <a:p>
            <a:r>
              <a:rPr lang="ru-RU" sz="1600" dirty="0">
                <a:latin typeface="Times New Roman" pitchFamily="18" charset="0"/>
                <a:cs typeface="Times New Roman" pitchFamily="18" charset="0"/>
              </a:rPr>
              <a:t>•	10-16 </a:t>
            </a:r>
            <a:r>
              <a:rPr lang="ru-RU" sz="1600" dirty="0" smtClean="0">
                <a:latin typeface="Times New Roman" pitchFamily="18" charset="0"/>
                <a:cs typeface="Times New Roman" pitchFamily="18" charset="0"/>
              </a:rPr>
              <a:t>мА(0,01А) </a:t>
            </a:r>
            <a:r>
              <a:rPr lang="ru-RU" sz="1600" dirty="0">
                <a:latin typeface="Times New Roman" pitchFamily="18" charset="0"/>
                <a:cs typeface="Times New Roman" pitchFamily="18" charset="0"/>
              </a:rPr>
              <a:t>- пороговый </a:t>
            </a:r>
            <a:r>
              <a:rPr lang="ru-RU" sz="1600" dirty="0" err="1">
                <a:latin typeface="Times New Roman" pitchFamily="18" charset="0"/>
                <a:cs typeface="Times New Roman" pitchFamily="18" charset="0"/>
              </a:rPr>
              <a:t>неотпускающий</a:t>
            </a:r>
            <a:r>
              <a:rPr lang="ru-RU" sz="1600" dirty="0">
                <a:latin typeface="Times New Roman" pitchFamily="18" charset="0"/>
                <a:cs typeface="Times New Roman" pitchFamily="18" charset="0"/>
              </a:rPr>
              <a:t> (приковывающий) ток, когда из-за судорожного сокращения рук человек самостоятельно не может освободиться от токоведущих частей; </a:t>
            </a:r>
          </a:p>
          <a:p>
            <a:r>
              <a:rPr lang="ru-RU" sz="1600" dirty="0">
                <a:latin typeface="Times New Roman" pitchFamily="18" charset="0"/>
                <a:cs typeface="Times New Roman" pitchFamily="18" charset="0"/>
              </a:rPr>
              <a:t>•	100 </a:t>
            </a:r>
            <a:r>
              <a:rPr lang="ru-RU" sz="1600" dirty="0" smtClean="0">
                <a:latin typeface="Times New Roman" pitchFamily="18" charset="0"/>
                <a:cs typeface="Times New Roman" pitchFamily="18" charset="0"/>
              </a:rPr>
              <a:t>мА (0,1А) </a:t>
            </a:r>
            <a:r>
              <a:rPr lang="ru-RU" sz="1600" dirty="0">
                <a:latin typeface="Times New Roman" pitchFamily="18" charset="0"/>
                <a:cs typeface="Times New Roman" pitchFamily="18" charset="0"/>
              </a:rPr>
              <a:t>- пороговый </a:t>
            </a:r>
            <a:r>
              <a:rPr lang="ru-RU" sz="1600" dirty="0" err="1">
                <a:latin typeface="Times New Roman" pitchFamily="18" charset="0"/>
                <a:cs typeface="Times New Roman" pitchFamily="18" charset="0"/>
              </a:rPr>
              <a:t>фибрилляционный</a:t>
            </a:r>
            <a:r>
              <a:rPr lang="ru-RU" sz="1600" dirty="0">
                <a:latin typeface="Times New Roman" pitchFamily="18" charset="0"/>
                <a:cs typeface="Times New Roman" pitchFamily="18" charset="0"/>
              </a:rPr>
              <a:t> ток; он является расчетным поражающим током. При этом необходимо иметь ввиду, что вероятность поражения таким током равна 0,5 при продолжительности его воздействия не менее 0,5 с. Указанные значения пороговых токов относятся к токам промышленной частоты при длительности протекания более 1 с. </a:t>
            </a: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6441" y="332656"/>
            <a:ext cx="8208912" cy="5909310"/>
          </a:xfrm>
          <a:prstGeom prst="rect">
            <a:avLst/>
          </a:prstGeom>
        </p:spPr>
        <p:txBody>
          <a:bodyPr wrap="square">
            <a:spAutoFit/>
          </a:bodyPr>
          <a:lstStyle/>
          <a:p>
            <a:r>
              <a:rPr lang="ru-RU" b="1" dirty="0" smtClean="0">
                <a:latin typeface="Times New Roman" pitchFamily="18" charset="0"/>
                <a:cs typeface="Times New Roman" pitchFamily="18" charset="0"/>
              </a:rPr>
              <a:t>Продолжительность воздействия тока. </a:t>
            </a:r>
          </a:p>
          <a:p>
            <a:r>
              <a:rPr lang="ru-RU" dirty="0" smtClean="0">
                <a:latin typeface="Times New Roman" pitchFamily="18" charset="0"/>
                <a:cs typeface="Times New Roman" pitchFamily="18" charset="0"/>
              </a:rPr>
              <a:t>Этот фактор имеет не только физиологическое, но и </a:t>
            </a:r>
            <a:r>
              <a:rPr lang="ru-RU" dirty="0" err="1" smtClean="0">
                <a:latin typeface="Times New Roman" pitchFamily="18" charset="0"/>
                <a:cs typeface="Times New Roman" pitchFamily="18" charset="0"/>
              </a:rPr>
              <a:t>прпрактическое</a:t>
            </a:r>
            <a:r>
              <a:rPr lang="ru-RU" dirty="0" smtClean="0">
                <a:latin typeface="Times New Roman" pitchFamily="18" charset="0"/>
                <a:cs typeface="Times New Roman" pitchFamily="18" charset="0"/>
              </a:rPr>
              <a:t> значение при проектировании устройств защитного отключения. Установлено, что поражение электрическим током возможно лишь в состоянии покоя сердца человека, когда отсутствуют сжатие (систола) или расслабление (диастола) желудочков сердца и предсердий. Поэтому при малом времени воздействие тока может не совпадать с фазой полного </a:t>
            </a:r>
            <a:r>
              <a:rPr lang="ru-RU" dirty="0" err="1" smtClean="0">
                <a:latin typeface="Times New Roman" pitchFamily="18" charset="0"/>
                <a:cs typeface="Times New Roman" pitchFamily="18" charset="0"/>
              </a:rPr>
              <a:t>расслабления.</a:t>
            </a:r>
            <a:r>
              <a:rPr lang="ru-RU" b="1" dirty="0" err="1" smtClean="0">
                <a:latin typeface="Times New Roman" pitchFamily="18" charset="0"/>
                <a:cs typeface="Times New Roman" pitchFamily="18" charset="0"/>
              </a:rPr>
              <a:t>Сопротивление</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тела. </a:t>
            </a:r>
            <a:r>
              <a:rPr lang="ru-RU" dirty="0">
                <a:latin typeface="Times New Roman" pitchFamily="18" charset="0"/>
                <a:cs typeface="Times New Roman" pitchFamily="18" charset="0"/>
              </a:rPr>
              <a:t>Величина непостоянная, зависит от конкретных условий, меняется в пределах от нескольких сотен Ом до нескольких </a:t>
            </a:r>
            <a:r>
              <a:rPr lang="ru-RU" dirty="0" err="1">
                <a:latin typeface="Times New Roman" pitchFamily="18" charset="0"/>
                <a:cs typeface="Times New Roman" pitchFamily="18" charset="0"/>
              </a:rPr>
              <a:t>мегаОм</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Примеров </a:t>
            </a:r>
            <a:r>
              <a:rPr lang="ru-RU" dirty="0">
                <a:latin typeface="Times New Roman" pitchFamily="18" charset="0"/>
                <a:cs typeface="Times New Roman" pitchFamily="18" charset="0"/>
              </a:rPr>
              <a:t>тому немало. Вот один из них. Рабочий опускает в электролитическую ванну средний и указательный </a:t>
            </a:r>
            <a:r>
              <a:rPr lang="ru-RU" dirty="0">
                <a:effectLst>
                  <a:outerShdw blurRad="38100" dist="38100" dir="2700000" algn="tl">
                    <a:srgbClr val="000000">
                      <a:alpha val="43137"/>
                    </a:srgbClr>
                  </a:outerShdw>
                </a:effectLst>
                <a:latin typeface="Times New Roman" pitchFamily="18" charset="0"/>
                <a:cs typeface="Times New Roman" pitchFamily="18" charset="0"/>
              </a:rPr>
              <a:t>пальцы</a:t>
            </a:r>
            <a:r>
              <a:rPr lang="ru-RU" dirty="0">
                <a:latin typeface="Times New Roman" pitchFamily="18" charset="0"/>
                <a:cs typeface="Times New Roman" pitchFamily="18" charset="0"/>
              </a:rPr>
              <a:t> руки и получает смертельный удар. Оказалось, что причиной гибели явился имевший место порез кожи на одном из пальцев. Эпидермис не оказал своего защитного действия и поражение произошло при явно безопасной петле тока. </a:t>
            </a:r>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Сопротивление тела не является постоянной величиной: в условиях повышенной влажности оно снижается в 12 раз, в воде - в 25 раз, резко снижает его принятие алкоголя. Зато во время сна оно возрастает в 15-17 раз. (Здесь, видимо, уместной была бы шутка о том, что всё-таки не следует спать на работе, чтобы уменьшить вероятность поражения током). В качестве расчётной величины во всех электротехнических расчётах по электробезопасности условно принято значение, равное 1000 Ом.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332656"/>
            <a:ext cx="8280920" cy="5755422"/>
          </a:xfrm>
          <a:prstGeom prst="rect">
            <a:avLst/>
          </a:prstGeom>
        </p:spPr>
        <p:txBody>
          <a:bodyPr wrap="square">
            <a:spAutoFit/>
          </a:bodyPr>
          <a:lstStyle/>
          <a:p>
            <a:r>
              <a:rPr lang="ru-RU" sz="1600" b="1" dirty="0">
                <a:solidFill>
                  <a:schemeClr val="bg1"/>
                </a:solidFill>
                <a:latin typeface="Times New Roman" pitchFamily="18" charset="0"/>
                <a:cs typeface="Times New Roman" pitchFamily="18" charset="0"/>
              </a:rPr>
              <a:t>Петля («путь») тока через тело человека. </a:t>
            </a:r>
            <a:endParaRPr lang="ru-RU" sz="1600" b="1" dirty="0" smtClean="0">
              <a:solidFill>
                <a:schemeClr val="bg1"/>
              </a:solidFill>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При </a:t>
            </a:r>
            <a:r>
              <a:rPr lang="ru-RU" sz="1600" dirty="0">
                <a:latin typeface="Times New Roman" pitchFamily="18" charset="0"/>
                <a:cs typeface="Times New Roman" pitchFamily="18" charset="0"/>
              </a:rPr>
              <a:t>расследовании несчастных случаев, связанных с воздействием электрического тока, прежде всего, выясняется, по какому пути протекал ток. Человек может коснуться токоведущих частей (или металлических нетоковедущих частей, которые могут оказаться под напряжением) самыми различными частями тела. Отсюда - многообразие возможных петель тока. Наиболее вероятными признаны следующие: «правая рука - ноги» (20% случаев поражения); «левая рука -ноги» (17%); «обе руки - ноги» (12%); «голова - ноги» (5%); «рука - рука» (40%); «нога - нога» (6%). Все петли, кроме последней, называются «большими», или «полными» петлями, ток захватывает область сердца, они наиболее опасны. В этих случаях через сердце протекает 8-12 процентов от полного значения тока. </a:t>
            </a:r>
          </a:p>
          <a:p>
            <a:r>
              <a:rPr lang="ru-RU" sz="1600" dirty="0">
                <a:latin typeface="Times New Roman" pitchFamily="18" charset="0"/>
                <a:cs typeface="Times New Roman" pitchFamily="18" charset="0"/>
              </a:rPr>
              <a:t>Петля «нога - нога» называется «малой», через сердце протекает всего 0,4 процента от полного тока. Эта петля в принципе малоопасная. Так в опытах к задним ногам собаки подавалось напряжение 1000 В </a:t>
            </a:r>
            <a:r>
              <a:rPr lang="ru-RU" sz="1600" dirty="0" err="1">
                <a:latin typeface="Times New Roman" pitchFamily="18" charset="0"/>
                <a:cs typeface="Times New Roman" pitchFamily="18" charset="0"/>
              </a:rPr>
              <a:t>в</a:t>
            </a:r>
            <a:r>
              <a:rPr lang="ru-RU" sz="1600" dirty="0">
                <a:latin typeface="Times New Roman" pitchFamily="18" charset="0"/>
                <a:cs typeface="Times New Roman" pitchFamily="18" charset="0"/>
              </a:rPr>
              <a:t> течение 12 с, и животное не погибало. Однако, вследствие «подкашивающего» действия тока, человек может упасть в потенциальном поле и тогда эта малоопасная петля превращается в любую опасную. </a:t>
            </a:r>
          </a:p>
          <a:p>
            <a:r>
              <a:rPr lang="ru-RU" sz="1600" dirty="0">
                <a:latin typeface="Times New Roman" pitchFamily="18" charset="0"/>
                <a:cs typeface="Times New Roman" pitchFamily="18" charset="0"/>
              </a:rPr>
              <a:t>И здесь уместно привести любопытный факт. На занятиях по электробезопасности на вопрос, каким образом может спастись человек, оказавшийся в потенциальном поле, наряду с правильными ответами (прыжки на одной или двух ногах, выход так называемым «гусиным» шагом) очень часто приводятся совершенно неприемлемые: «лечь на землю и катиться», «ползти» и т.п. </a:t>
            </a:r>
          </a:p>
          <a:p>
            <a:r>
              <a:rPr lang="ru-RU" sz="1600" dirty="0">
                <a:latin typeface="Times New Roman" pitchFamily="18" charset="0"/>
                <a:cs typeface="Times New Roman" pitchFamily="18" charset="0"/>
              </a:rPr>
              <a:t>И это при всей очевидности того, что опасность при этом может существенно возрасти, по сравнению с напряжением шага: человек может «вобрать» в себя разность потенциалов на длину тела.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 y="0"/>
            <a:ext cx="9141062"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853" y="116632"/>
            <a:ext cx="8136904" cy="461665"/>
          </a:xfrm>
          <a:prstGeom prst="rect">
            <a:avLst/>
          </a:prstGeom>
          <a:noFill/>
        </p:spPr>
        <p:txBody>
          <a:bodyPr wrap="square" rtlCol="0">
            <a:spAutoFit/>
          </a:bodyPr>
          <a:lstStyle/>
          <a:p>
            <a:r>
              <a:rPr lang="ru-RU" sz="2400" b="1" dirty="0">
                <a:solidFill>
                  <a:schemeClr val="bg1"/>
                </a:solidFill>
                <a:latin typeface="Times New Roman" pitchFamily="18" charset="0"/>
                <a:cs typeface="Times New Roman" pitchFamily="18" charset="0"/>
              </a:rPr>
              <a:t>Род тока и частота. </a:t>
            </a:r>
          </a:p>
        </p:txBody>
      </p:sp>
      <p:sp>
        <p:nvSpPr>
          <p:cNvPr id="3" name="Прямоугольник 2"/>
          <p:cNvSpPr/>
          <p:nvPr/>
        </p:nvSpPr>
        <p:spPr>
          <a:xfrm>
            <a:off x="161586" y="578297"/>
            <a:ext cx="8496944" cy="3139321"/>
          </a:xfrm>
          <a:prstGeom prst="rect">
            <a:avLst/>
          </a:prstGeom>
        </p:spPr>
        <p:txBody>
          <a:bodyPr wrap="square">
            <a:spAutoFit/>
          </a:bodyPr>
          <a:lstStyle/>
          <a:p>
            <a:r>
              <a:rPr lang="ru-RU" dirty="0">
                <a:latin typeface="Times New Roman" pitchFamily="18" charset="0"/>
                <a:cs typeface="Times New Roman" pitchFamily="18" charset="0"/>
              </a:rPr>
              <a:t>Влияние этого фактора на вероятность поражения проще всего пояснить с помощью графической зависимости, показанной на рисунке 1. По оси ординат отложены </a:t>
            </a:r>
            <a:r>
              <a:rPr lang="ru-RU" dirty="0" smtClean="0">
                <a:latin typeface="Times New Roman" pitchFamily="18" charset="0"/>
                <a:cs typeface="Times New Roman" pitchFamily="18" charset="0"/>
              </a:rPr>
              <a:t>относительные </a:t>
            </a:r>
            <a:r>
              <a:rPr lang="ru-RU" dirty="0">
                <a:latin typeface="Times New Roman" pitchFamily="18" charset="0"/>
                <a:cs typeface="Times New Roman" pitchFamily="18" charset="0"/>
              </a:rPr>
              <a:t>значения пороговых «поражающих» токов, по оси абсцисс - значения частоты в Гц.</a:t>
            </a:r>
          </a:p>
          <a:p>
            <a:r>
              <a:rPr lang="ru-RU" dirty="0">
                <a:latin typeface="Times New Roman" pitchFamily="18" charset="0"/>
                <a:cs typeface="Times New Roman" pitchFamily="18" charset="0"/>
              </a:rPr>
              <a:t>Из рисунка видно, что наиболее опасная частота для человека -70 Гц (физиологически: из-за резонансных явлений биополей с внешними электромагнитными полями).</a:t>
            </a:r>
          </a:p>
          <a:p>
            <a:r>
              <a:rPr lang="ru-RU" dirty="0" smtClean="0">
                <a:latin typeface="Times New Roman" pitchFamily="18" charset="0"/>
                <a:cs typeface="Times New Roman" pitchFamily="18" charset="0"/>
              </a:rPr>
              <a:t>Опасны </a:t>
            </a:r>
            <a:r>
              <a:rPr lang="ru-RU" dirty="0">
                <a:latin typeface="Times New Roman" pitchFamily="18" charset="0"/>
                <a:cs typeface="Times New Roman" pitchFamily="18" charset="0"/>
              </a:rPr>
              <a:t>переменные токи до 1 кГц; выше 50 кГц практически не опасны, и человек выдерживает длительное время ток в несколько А (физиологически: диполи тела человека не успевают «</a:t>
            </a:r>
            <a:r>
              <a:rPr lang="ru-RU" dirty="0" smtClean="0">
                <a:latin typeface="Times New Roman" pitchFamily="18" charset="0"/>
                <a:cs typeface="Times New Roman" pitchFamily="18" charset="0"/>
              </a:rPr>
              <a:t>переориентироваться</a:t>
            </a:r>
            <a:r>
              <a:rPr lang="ru-RU" dirty="0">
                <a:latin typeface="Times New Roman" pitchFamily="18" charset="0"/>
                <a:cs typeface="Times New Roman" pitchFamily="18" charset="0"/>
              </a:rPr>
              <a:t>» и в итоге организм не реагирует на такие воздействия).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429000"/>
            <a:ext cx="522007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0" y="3943171"/>
            <a:ext cx="3851920" cy="1631216"/>
          </a:xfrm>
          <a:prstGeom prst="rect">
            <a:avLst/>
          </a:prstGeom>
        </p:spPr>
        <p:txBody>
          <a:bodyPr wrap="square">
            <a:spAutoFit/>
          </a:bodyPr>
          <a:lstStyle/>
          <a:p>
            <a:r>
              <a:rPr lang="ru-RU" sz="2000" dirty="0">
                <a:latin typeface="Times New Roman" pitchFamily="18" charset="0"/>
                <a:cs typeface="Times New Roman" pitchFamily="18" charset="0"/>
              </a:rPr>
              <a:t>Постоянный ток в 4-6 раз менее опасен, чем переменный ток промышленной частоты (см. рис. 1 - значение тока при частоте, равной 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772400" cy="432048"/>
          </a:xfrm>
        </p:spPr>
        <p:txBody>
          <a:bodyPr/>
          <a:lstStyle/>
          <a:p>
            <a:r>
              <a:rPr lang="ru-RU" sz="2400" dirty="0">
                <a:latin typeface="Times New Roman" pitchFamily="18" charset="0"/>
                <a:cs typeface="Times New Roman" pitchFamily="18" charset="0"/>
              </a:rPr>
              <a:t>Прочие факторы</a:t>
            </a:r>
          </a:p>
        </p:txBody>
      </p:sp>
      <p:sp>
        <p:nvSpPr>
          <p:cNvPr id="3" name="Прямоугольник 2"/>
          <p:cNvSpPr/>
          <p:nvPr/>
        </p:nvSpPr>
        <p:spPr>
          <a:xfrm>
            <a:off x="179512" y="908720"/>
            <a:ext cx="8712968" cy="2246769"/>
          </a:xfrm>
          <a:prstGeom prst="rect">
            <a:avLst/>
          </a:prstGeom>
        </p:spPr>
        <p:txBody>
          <a:bodyPr wrap="square">
            <a:spAutoFit/>
          </a:bodyPr>
          <a:lstStyle/>
          <a:p>
            <a:r>
              <a:rPr lang="ru-RU" sz="2000" dirty="0">
                <a:latin typeface="Times New Roman" pitchFamily="18" charset="0"/>
                <a:cs typeface="Times New Roman" pitchFamily="18" charset="0"/>
              </a:rPr>
              <a:t>1.	Всё, что увеличивает темп работы сердца, способствует повышению вероятности поражения. К таким причинам следует отнести усталость, возбуждение, голод, жажду, испуг, принятие алкоголя, наркотиков, некоторых лекарств, курение, болезни и т.п. </a:t>
            </a:r>
          </a:p>
          <a:p>
            <a:r>
              <a:rPr lang="ru-RU" sz="2000" dirty="0">
                <a:latin typeface="Times New Roman" pitchFamily="18" charset="0"/>
                <a:cs typeface="Times New Roman" pitchFamily="18" charset="0"/>
              </a:rPr>
              <a:t>2.	«Готовность» к электрическому удару, т.е. психологические факторы. Здесь, естественно, не идёт речь о привыкании к опасности и грубых нарушениях мер безопасности при работе в электроустановках.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3103310"/>
            <a:ext cx="5508104" cy="375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7"/>
            <a:ext cx="5650992" cy="288032"/>
          </a:xfrm>
        </p:spPr>
        <p:txBody>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Контрольные вопросы:</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179512" y="1052736"/>
            <a:ext cx="8964488" cy="5184576"/>
          </a:xfrm>
        </p:spPr>
        <p:txBody>
          <a:bodyPr>
            <a:noAutofit/>
          </a:bodyPr>
          <a:lstStyle/>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Какое действие оказывает электрический ток проходя через тело человека?</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На сколько степеней делятся электрические удары?</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Какие факторы определяют исход поражения электрическим током?</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Назовите величину порогового </a:t>
            </a:r>
            <a:r>
              <a:rPr lang="ru-RU" sz="1800" dirty="0" err="1" smtClean="0">
                <a:effectLst>
                  <a:outerShdw blurRad="38100" dist="38100" dir="2700000" algn="tl">
                    <a:srgbClr val="000000">
                      <a:alpha val="43137"/>
                    </a:srgbClr>
                  </a:outerShdw>
                </a:effectLst>
                <a:latin typeface="Times New Roman" pitchFamily="18" charset="0"/>
                <a:cs typeface="Times New Roman" pitchFamily="18" charset="0"/>
              </a:rPr>
              <a:t>неотпускающего</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 тока?</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Какой путь протекания электрического тока через тело человека является наименее опасным?</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Какой ток является менее опасным: переменный или постоянный?</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Какие виды электротравм вы </a:t>
            </a:r>
            <a:r>
              <a:rPr lang="ru-RU" sz="1800" dirty="0" err="1" smtClean="0">
                <a:effectLst>
                  <a:outerShdw blurRad="38100" dist="38100" dir="2700000" algn="tl">
                    <a:srgbClr val="000000">
                      <a:alpha val="43137"/>
                    </a:srgbClr>
                  </a:outerShdw>
                </a:effectLst>
                <a:latin typeface="Times New Roman" pitchFamily="18" charset="0"/>
                <a:cs typeface="Times New Roman" pitchFamily="18" charset="0"/>
              </a:rPr>
              <a:t>помнте</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1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356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6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39552" y="260648"/>
            <a:ext cx="7772400" cy="906376"/>
          </a:xfrm>
        </p:spPr>
        <p:txBody>
          <a:bodyPr/>
          <a:lstStyle/>
          <a:p>
            <a:pPr algn="ctr"/>
            <a:r>
              <a:rPr lang="ru-RU" sz="2400" b="1" dirty="0">
                <a:latin typeface="Times New Roman" pitchFamily="18" charset="0"/>
                <a:cs typeface="Times New Roman" pitchFamily="18" charset="0"/>
              </a:rPr>
              <a:t>Классификация помещений (условий работ) по опасности поражения электрическим током</a:t>
            </a:r>
          </a:p>
        </p:txBody>
      </p:sp>
      <p:sp>
        <p:nvSpPr>
          <p:cNvPr id="2" name="Прямоугольник 1"/>
          <p:cNvSpPr/>
          <p:nvPr/>
        </p:nvSpPr>
        <p:spPr>
          <a:xfrm>
            <a:off x="179512" y="1124744"/>
            <a:ext cx="8640960" cy="1477328"/>
          </a:xfrm>
          <a:prstGeom prst="rect">
            <a:avLst/>
          </a:prstGeom>
        </p:spPr>
        <p:txBody>
          <a:bodyPr wrap="square">
            <a:spAutoFit/>
          </a:bodyPr>
          <a:lstStyle/>
          <a:p>
            <a:r>
              <a:rPr lang="ru-RU" dirty="0"/>
              <a:t>Существенное влияние на электробезопасность оказывает </a:t>
            </a:r>
            <a:r>
              <a:rPr lang="ru-RU" dirty="0" smtClean="0"/>
              <a:t>окружающая </a:t>
            </a:r>
            <a:r>
              <a:rPr lang="ru-RU" dirty="0"/>
              <a:t>среда производственных помещений. В отношении опасности поражения электрическим током ПУЭ различают:</a:t>
            </a:r>
          </a:p>
          <a:p>
            <a:r>
              <a:rPr lang="ru-RU" dirty="0"/>
              <a:t>1.	Помещения без повышенной опасности, в которых </a:t>
            </a:r>
            <a:r>
              <a:rPr lang="ru-RU" dirty="0" smtClean="0"/>
              <a:t>отсутствуют </a:t>
            </a:r>
            <a:r>
              <a:rPr lang="ru-RU" dirty="0"/>
              <a:t>условия, создающие повышенную или особую опасность;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2072"/>
            <a:ext cx="7704856" cy="42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97346"/>
            <a:ext cx="9144000" cy="4093428"/>
          </a:xfrm>
          <a:prstGeom prst="rect">
            <a:avLst/>
          </a:prstGeom>
        </p:spPr>
        <p:txBody>
          <a:bodyPr wrap="square">
            <a:spAutoFit/>
          </a:bodyPr>
          <a:lstStyle/>
          <a:p>
            <a:r>
              <a:rPr lang="ru-RU" sz="2000" dirty="0">
                <a:latin typeface="Times New Roman" pitchFamily="18" charset="0"/>
                <a:cs typeface="Times New Roman" pitchFamily="18" charset="0"/>
              </a:rPr>
              <a:t>2.	</a:t>
            </a:r>
            <a:r>
              <a:rPr lang="ru-RU" sz="2000" b="1" dirty="0">
                <a:latin typeface="Times New Roman" pitchFamily="18" charset="0"/>
                <a:cs typeface="Times New Roman" pitchFamily="18" charset="0"/>
              </a:rPr>
              <a:t>Помещения с повышенной опасностью</a:t>
            </a:r>
            <a:r>
              <a:rPr lang="ru-RU" sz="2000" dirty="0">
                <a:latin typeface="Times New Roman" pitchFamily="18" charset="0"/>
                <a:cs typeface="Times New Roman" pitchFamily="18" charset="0"/>
              </a:rPr>
              <a:t>, характеризующиеся </a:t>
            </a:r>
            <a:r>
              <a:rPr lang="ru-RU" sz="2000" dirty="0" smtClean="0">
                <a:latin typeface="Times New Roman" pitchFamily="18" charset="0"/>
                <a:cs typeface="Times New Roman" pitchFamily="18" charset="0"/>
              </a:rPr>
              <a:t>наличием </a:t>
            </a:r>
            <a:r>
              <a:rPr lang="ru-RU" sz="2000" dirty="0">
                <a:latin typeface="Times New Roman" pitchFamily="18" charset="0"/>
                <a:cs typeface="Times New Roman" pitchFamily="18" charset="0"/>
              </a:rPr>
              <a:t>одного из следующих условий, создающих повышенную опасность: </a:t>
            </a:r>
          </a:p>
          <a:p>
            <a:r>
              <a:rPr lang="ru-RU" sz="2000" dirty="0">
                <a:latin typeface="Times New Roman" pitchFamily="18" charset="0"/>
                <a:cs typeface="Times New Roman" pitchFamily="18" charset="0"/>
              </a:rPr>
              <a:t>а) сырости (относительная влажность воздуха длительно превышает 75%) или токопроводящей пыли (оседающей на проводах, проникающей внутрь машин, аппаратов и т.п.);</a:t>
            </a:r>
          </a:p>
          <a:p>
            <a:r>
              <a:rPr lang="ru-RU" sz="2000" dirty="0">
                <a:latin typeface="Times New Roman" pitchFamily="18" charset="0"/>
                <a:cs typeface="Times New Roman" pitchFamily="18" charset="0"/>
              </a:rPr>
              <a:t>б) токопроводящих полов (металлические, земляные, </a:t>
            </a:r>
            <a:r>
              <a:rPr lang="ru-RU" sz="2000" dirty="0" smtClean="0">
                <a:latin typeface="Times New Roman" pitchFamily="18" charset="0"/>
                <a:cs typeface="Times New Roman" pitchFamily="18" charset="0"/>
              </a:rPr>
              <a:t>железобетонные</a:t>
            </a:r>
            <a:r>
              <a:rPr lang="ru-RU" sz="2000" dirty="0">
                <a:latin typeface="Times New Roman" pitchFamily="18" charset="0"/>
                <a:cs typeface="Times New Roman" pitchFamily="18" charset="0"/>
              </a:rPr>
              <a:t>, кирпичные и т.п.);</a:t>
            </a:r>
          </a:p>
          <a:p>
            <a:r>
              <a:rPr lang="ru-RU" sz="2000" dirty="0">
                <a:latin typeface="Times New Roman" pitchFamily="18" charset="0"/>
                <a:cs typeface="Times New Roman" pitchFamily="18" charset="0"/>
              </a:rPr>
              <a:t>в) высокой температуры (длительно превышает +35град. С); </a:t>
            </a:r>
          </a:p>
          <a:p>
            <a:r>
              <a:rPr lang="ru-RU" sz="2000" dirty="0">
                <a:latin typeface="Times New Roman" pitchFamily="18" charset="0"/>
                <a:cs typeface="Times New Roman" pitchFamily="18" charset="0"/>
              </a:rPr>
              <a:t>г) возможности одновременного прикосновения человека к имеющим соединение с землёй металлоконструкциям зданий</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технологическим аппаратам и т.п.,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одной стороны, и к металлическим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корпусам </a:t>
            </a:r>
            <a:r>
              <a:rPr lang="ru-RU" sz="2000" dirty="0">
                <a:latin typeface="Times New Roman" pitchFamily="18" charset="0"/>
                <a:cs typeface="Times New Roman" pitchFamily="18" charset="0"/>
              </a:rPr>
              <a:t>электрооборудования - с другой;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192" y="2965251"/>
            <a:ext cx="4200808" cy="389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18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38" y="67445"/>
            <a:ext cx="7520940" cy="2804380"/>
          </a:xfrm>
        </p:spPr>
        <p:txBody>
          <a:bodyPr/>
          <a:lstStyle/>
          <a:p>
            <a:r>
              <a:rPr lang="ru-RU" dirty="0" smtClean="0"/>
              <a:t>Аннотация</a:t>
            </a:r>
            <a:br>
              <a:rPr lang="ru-RU" dirty="0" smtClean="0"/>
            </a:br>
            <a:r>
              <a:rPr lang="ru-RU" sz="1200" dirty="0" smtClean="0"/>
              <a:t>в условиях научно-технического прогресса расширяется область применения электрической энергии , как на производстве, так и в повседневной жизни. С каждым днем </a:t>
            </a:r>
            <a:r>
              <a:rPr lang="ru-RU" sz="1200" dirty="0"/>
              <a:t>появляются </a:t>
            </a:r>
            <a:r>
              <a:rPr lang="ru-RU" sz="1200" dirty="0" smtClean="0"/>
              <a:t>новые электроприборы и электроустановки на производстве. Невозможно представить современную жизнь без огромного количества электроприборов. В связи с этим правила электробезопасности приобретают особое значение в повседневной жизни людей.</a:t>
            </a:r>
            <a:endParaRPr lang="ru-RU"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721" y="2397112"/>
            <a:ext cx="66675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26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7819"/>
            <a:ext cx="8928992" cy="2554545"/>
          </a:xfrm>
          <a:prstGeom prst="rect">
            <a:avLst/>
          </a:prstGeom>
        </p:spPr>
        <p:txBody>
          <a:bodyPr wrap="square">
            <a:spAutoFit/>
          </a:bodyPr>
          <a:lstStyle/>
          <a:p>
            <a:r>
              <a:rPr lang="ru-RU" sz="2000" dirty="0">
                <a:latin typeface="Times New Roman" pitchFamily="18" charset="0"/>
                <a:cs typeface="Times New Roman" pitchFamily="18" charset="0"/>
              </a:rPr>
              <a:t>3.	</a:t>
            </a:r>
            <a:r>
              <a:rPr lang="ru-RU" sz="2000" b="1" dirty="0">
                <a:latin typeface="Times New Roman" pitchFamily="18" charset="0"/>
                <a:cs typeface="Times New Roman" pitchFamily="18" charset="0"/>
              </a:rPr>
              <a:t>Особо опасные помещения</a:t>
            </a:r>
            <a:r>
              <a:rPr lang="ru-RU" sz="2000" dirty="0">
                <a:latin typeface="Times New Roman" pitchFamily="18" charset="0"/>
                <a:cs typeface="Times New Roman" pitchFamily="18" charset="0"/>
              </a:rPr>
              <a:t>, характеризующиеся наличием следующих условий, создающих особую опасность: </a:t>
            </a:r>
          </a:p>
          <a:p>
            <a:r>
              <a:rPr lang="ru-RU" sz="2000" dirty="0">
                <a:latin typeface="Times New Roman" pitchFamily="18" charset="0"/>
                <a:cs typeface="Times New Roman" pitchFamily="18" charset="0"/>
              </a:rPr>
              <a:t>а) особой сырости (относительная влажность близка к 100%; потолок, стены, пол, предметы покрыты влагой); </a:t>
            </a:r>
          </a:p>
          <a:p>
            <a:r>
              <a:rPr lang="ru-RU" sz="2000" dirty="0">
                <a:latin typeface="Times New Roman" pitchFamily="18" charset="0"/>
                <a:cs typeface="Times New Roman" pitchFamily="18" charset="0"/>
              </a:rPr>
              <a:t>б) химически активной или органической среды (длительно содержатся агрессивные пары, газы, жидкости, образуются отложения или плесень, разрушающие изоляцию и токоведущие части); </a:t>
            </a:r>
          </a:p>
          <a:p>
            <a:r>
              <a:rPr lang="ru-RU" sz="2000" dirty="0">
                <a:latin typeface="Times New Roman" pitchFamily="18" charset="0"/>
                <a:cs typeface="Times New Roman" pitchFamily="18" charset="0"/>
              </a:rPr>
              <a:t>в) одновременно двух или более условий повышенной опасности.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6192688" cy="300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11560" y="2636912"/>
            <a:ext cx="7772400" cy="1362456"/>
          </a:xfrm>
        </p:spPr>
        <p:txBody>
          <a:bodyPr/>
          <a:lstStyle/>
          <a:p>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2" name="Прямоугольник 1"/>
          <p:cNvSpPr/>
          <p:nvPr/>
        </p:nvSpPr>
        <p:spPr>
          <a:xfrm>
            <a:off x="-19844" y="29694"/>
            <a:ext cx="9144000" cy="5632311"/>
          </a:xfrm>
          <a:prstGeom prst="rect">
            <a:avLst/>
          </a:prstGeom>
        </p:spPr>
        <p:txBody>
          <a:bodyPr wrap="square">
            <a:spAutoFit/>
          </a:bodyPr>
          <a:lstStyle/>
          <a:p>
            <a:pPr marL="457200" indent="-457200">
              <a:buAutoNum type="arabicPeriod" startAt="4"/>
            </a:pPr>
            <a:r>
              <a:rPr lang="ru-RU" sz="2000" dirty="0" smtClean="0">
                <a:latin typeface="Times New Roman" pitchFamily="18" charset="0"/>
                <a:cs typeface="Times New Roman" pitchFamily="18" charset="0"/>
              </a:rPr>
              <a:t>Территории </a:t>
            </a:r>
            <a:r>
              <a:rPr lang="ru-RU" sz="2000" dirty="0">
                <a:latin typeface="Times New Roman" pitchFamily="18" charset="0"/>
                <a:cs typeface="Times New Roman" pitchFamily="18" charset="0"/>
              </a:rPr>
              <a:t>размещения наружных электроустановок (на открытом воздухе, под навесом, за сетчатыми ограждениями) - приравниваются к особо опасным помещениям;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5.	В ряде нормативных документов выделяются в отдельную группу работы в особо неблагоприятных условиях (в сосудах, аппаратах, котлах и др. металлических ёмкостях с ограниченной возможностью перемещения и выхода оператора). Опасность </a:t>
            </a:r>
            <a:r>
              <a:rPr lang="ru-RU" sz="2000" dirty="0" err="1">
                <a:latin typeface="Times New Roman" pitchFamily="18" charset="0"/>
                <a:cs typeface="Times New Roman" pitchFamily="18" charset="0"/>
              </a:rPr>
              <a:t>электропоражения</a:t>
            </a:r>
            <a:r>
              <a:rPr lang="ru-RU" sz="2000" dirty="0">
                <a:latin typeface="Times New Roman" pitchFamily="18" charset="0"/>
                <a:cs typeface="Times New Roman" pitchFamily="18" charset="0"/>
              </a:rPr>
              <a:t>, а значит, и требования безопасности в этих условиях выше, чем в особо опасных помещениях.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Условия производства работ предъявляют определённые требования к питанию таких потребителей, </a:t>
            </a:r>
            <a:r>
              <a:rPr lang="ru-RU" sz="2000" dirty="0" smtClean="0">
                <a:latin typeface="Times New Roman" pitchFamily="18" charset="0"/>
                <a:cs typeface="Times New Roman" pitchFamily="18" charset="0"/>
              </a:rPr>
              <a:t>как</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электроинструмент, </a:t>
            </a:r>
            <a:r>
              <a:rPr lang="ru-RU" sz="2000" dirty="0" smtClean="0">
                <a:latin typeface="Times New Roman" pitchFamily="18" charset="0"/>
                <a:cs typeface="Times New Roman" pitchFamily="18" charset="0"/>
              </a:rPr>
              <a:t>светильники </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местного </a:t>
            </a:r>
            <a:r>
              <a:rPr lang="ru-RU" sz="2000" dirty="0">
                <a:latin typeface="Times New Roman" pitchFamily="18" charset="0"/>
                <a:cs typeface="Times New Roman" pitchFamily="18" charset="0"/>
              </a:rPr>
              <a:t>освещения,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переносные </a:t>
            </a:r>
            <a:r>
              <a:rPr lang="ru-RU" sz="2000" dirty="0">
                <a:latin typeface="Times New Roman" pitchFamily="18" charset="0"/>
                <a:cs typeface="Times New Roman" pitchFamily="18" charset="0"/>
              </a:rPr>
              <a:t>светильники.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В </a:t>
            </a:r>
            <a:r>
              <a:rPr lang="ru-RU" sz="2000" dirty="0">
                <a:latin typeface="Times New Roman" pitchFamily="18" charset="0"/>
                <a:cs typeface="Times New Roman" pitchFamily="18" charset="0"/>
              </a:rPr>
              <a:t>помещениях с повышенной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опасностью </a:t>
            </a:r>
            <a:r>
              <a:rPr lang="ru-RU" sz="2000" dirty="0">
                <a:latin typeface="Times New Roman" pitchFamily="18" charset="0"/>
                <a:cs typeface="Times New Roman" pitchFamily="18" charset="0"/>
              </a:rPr>
              <a:t>и особо опасных они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должны </a:t>
            </a:r>
            <a:r>
              <a:rPr lang="ru-RU" sz="2000" dirty="0">
                <a:latin typeface="Times New Roman" pitchFamily="18" charset="0"/>
                <a:cs typeface="Times New Roman" pitchFamily="18" charset="0"/>
              </a:rPr>
              <a:t>питаться от напряжения не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более </a:t>
            </a:r>
            <a:r>
              <a:rPr lang="ru-RU" sz="2000" dirty="0">
                <a:latin typeface="Times New Roman" pitchFamily="18" charset="0"/>
                <a:cs typeface="Times New Roman" pitchFamily="18" charset="0"/>
              </a:rPr>
              <a:t>50 В, в особо </a:t>
            </a:r>
            <a:r>
              <a:rPr lang="ru-RU" sz="2000" dirty="0" smtClean="0">
                <a:latin typeface="Times New Roman" pitchFamily="18" charset="0"/>
                <a:cs typeface="Times New Roman" pitchFamily="18" charset="0"/>
              </a:rPr>
              <a:t>неблагоприятных</a:t>
            </a:r>
          </a:p>
          <a:p>
            <a:r>
              <a:rPr lang="ru-RU" sz="2000" dirty="0" smtClean="0">
                <a:latin typeface="Times New Roman" pitchFamily="18" charset="0"/>
                <a:cs typeface="Times New Roman" pitchFamily="18" charset="0"/>
              </a:rPr>
              <a:t>       условиях </a:t>
            </a:r>
            <a:r>
              <a:rPr lang="ru-RU" sz="2000" dirty="0">
                <a:latin typeface="Times New Roman" pitchFamily="18" charset="0"/>
                <a:cs typeface="Times New Roman" pitchFamily="18" charset="0"/>
              </a:rPr>
              <a:t>- не более 12В.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906" y="2800350"/>
            <a:ext cx="42862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5650992" cy="764704"/>
          </a:xfrm>
        </p:spPr>
        <p:txBody>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Контрольные вопросы:</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28600" y="980728"/>
            <a:ext cx="9115400" cy="5760640"/>
          </a:xfrm>
        </p:spPr>
        <p:txBody>
          <a:bodyPr>
            <a:noAutofit/>
          </a:bodyPr>
          <a:lstStyle/>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 разделяются электроустановки по условиям электробезопасности?</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Охарактеризуйте помещения без повышенной опасности.</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Какие характеристики относятся к помещениям с повышенной опасностью?</a:t>
            </a:r>
          </a:p>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Перечислите характеристики особо опасных помещений.</a:t>
            </a:r>
          </a:p>
          <a:p>
            <a:endParaRPr lang="ru-RU" sz="1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1666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7044"/>
            <a:ext cx="8784976" cy="400110"/>
          </a:xfrm>
          <a:prstGeom prst="rect">
            <a:avLst/>
          </a:prstGeom>
        </p:spPr>
        <p:txBody>
          <a:bodyPr wrap="square">
            <a:spAutoFit/>
          </a:bodyPr>
          <a:lstStyle/>
          <a:p>
            <a:pPr algn="ctr"/>
            <a:r>
              <a:rPr lang="ru-RU" sz="2000" b="1" dirty="0">
                <a:latin typeface="Times New Roman" pitchFamily="18" charset="0"/>
                <a:cs typeface="Times New Roman" pitchFamily="18" charset="0"/>
              </a:rPr>
              <a:t>Средства защиты, используемые в электроустановках </a:t>
            </a:r>
            <a:endParaRPr lang="ru-RU" sz="2000" b="1" dirty="0" smtClean="0">
              <a:latin typeface="Times New Roman" pitchFamily="18" charset="0"/>
              <a:cs typeface="Times New Roman" pitchFamily="18" charset="0"/>
            </a:endParaRPr>
          </a:p>
        </p:txBody>
      </p:sp>
      <p:sp>
        <p:nvSpPr>
          <p:cNvPr id="3" name="Прямоугольник 2"/>
          <p:cNvSpPr/>
          <p:nvPr/>
        </p:nvSpPr>
        <p:spPr>
          <a:xfrm>
            <a:off x="251520" y="316739"/>
            <a:ext cx="8784976" cy="6555641"/>
          </a:xfrm>
          <a:prstGeom prst="rect">
            <a:avLst/>
          </a:prstGeom>
        </p:spPr>
        <p:txBody>
          <a:bodyPr wrap="square">
            <a:spAutoFit/>
          </a:bodyPr>
          <a:lstStyle/>
          <a:p>
            <a:r>
              <a:rPr lang="ru-RU" sz="2000" b="1" dirty="0">
                <a:latin typeface="Times New Roman" pitchFamily="18" charset="0"/>
                <a:cs typeface="Times New Roman" pitchFamily="18" charset="0"/>
              </a:rPr>
              <a:t>К основным электрозащитным средствам для работы в электроустановках напряжением выше 1000 В относятся</a:t>
            </a:r>
            <a:r>
              <a:rPr lang="ru-RU" sz="2000" dirty="0">
                <a:latin typeface="Times New Roman" pitchFamily="18" charset="0"/>
                <a:cs typeface="Times New Roman" pitchFamily="18" charset="0"/>
              </a:rPr>
              <a:t>: электроизмерительные клещи, указатели напряжения, указатели напряжения для </a:t>
            </a:r>
            <a:r>
              <a:rPr lang="ru-RU" sz="2000" dirty="0" err="1">
                <a:latin typeface="Times New Roman" pitchFamily="18" charset="0"/>
                <a:cs typeface="Times New Roman" pitchFamily="18" charset="0"/>
              </a:rPr>
              <a:t>фазировки</a:t>
            </a:r>
            <a:r>
              <a:rPr lang="ru-RU" sz="2000" dirty="0">
                <a:latin typeface="Times New Roman" pitchFamily="18" charset="0"/>
                <a:cs typeface="Times New Roman" pitchFamily="18" charset="0"/>
              </a:rPr>
              <a:t>; изолирующие устройства и приспособления для работ на воздушных линиях с непосредственным прикосновением к токоведущим частям (изолирующие лестницы, площадки, канаты, корзины телескопических вышек и т.д.). </a:t>
            </a:r>
          </a:p>
          <a:p>
            <a:r>
              <a:rPr lang="ru-RU" sz="2000" b="1" dirty="0">
                <a:latin typeface="Times New Roman" pitchFamily="18" charset="0"/>
                <a:cs typeface="Times New Roman" pitchFamily="18" charset="0"/>
              </a:rPr>
              <a:t>К дополнительным электрозащитным средствам, применяемым в электроустановках напряжением выше 1000 </a:t>
            </a:r>
            <a:r>
              <a:rPr lang="ru-RU" sz="2000" b="1" dirty="0" smtClean="0">
                <a:latin typeface="Times New Roman" pitchFamily="18" charset="0"/>
                <a:cs typeface="Times New Roman" pitchFamily="18" charset="0"/>
              </a:rPr>
              <a:t>В </a:t>
            </a:r>
            <a:r>
              <a:rPr lang="ru-RU" sz="2000" b="1" dirty="0">
                <a:latin typeface="Times New Roman" pitchFamily="18" charset="0"/>
                <a:cs typeface="Times New Roman" pitchFamily="18" charset="0"/>
              </a:rPr>
              <a:t>относятся</a:t>
            </a:r>
            <a:r>
              <a:rPr lang="ru-RU" sz="2000" dirty="0">
                <a:latin typeface="Times New Roman" pitchFamily="18" charset="0"/>
                <a:cs typeface="Times New Roman" pitchFamily="18" charset="0"/>
              </a:rPr>
              <a:t>: диэлектрические перчатки; диэлектрические боты; диэлектрические ковры, индивидуальные экранирующие комплекты; изолирующие подставки и накладки; переносные заземления, оградительные устройства; плакаты и знаки безопасности и т.д.). </a:t>
            </a:r>
          </a:p>
          <a:p>
            <a:r>
              <a:rPr lang="ru-RU" sz="2000" b="1" dirty="0">
                <a:latin typeface="Times New Roman" pitchFamily="18" charset="0"/>
                <a:cs typeface="Times New Roman" pitchFamily="18" charset="0"/>
              </a:rPr>
              <a:t>К основным электрозащитным средствам, применяемым в </a:t>
            </a:r>
            <a:r>
              <a:rPr lang="ru-RU" sz="2000" b="1" dirty="0" smtClean="0">
                <a:latin typeface="Times New Roman" pitchFamily="18" charset="0"/>
                <a:cs typeface="Times New Roman" pitchFamily="18" charset="0"/>
              </a:rPr>
              <a:t>электроустановках </a:t>
            </a:r>
            <a:r>
              <a:rPr lang="ru-RU" sz="2000" b="1" dirty="0">
                <a:latin typeface="Times New Roman" pitchFamily="18" charset="0"/>
                <a:cs typeface="Times New Roman" pitchFamily="18" charset="0"/>
              </a:rPr>
              <a:t>напряжением до 1000 </a:t>
            </a:r>
            <a:r>
              <a:rPr lang="ru-RU" sz="2000" b="1" dirty="0" smtClean="0">
                <a:latin typeface="Times New Roman" pitchFamily="18" charset="0"/>
                <a:cs typeface="Times New Roman" pitchFamily="18" charset="0"/>
              </a:rPr>
              <a:t>В </a:t>
            </a:r>
            <a:r>
              <a:rPr lang="ru-RU" sz="2000" b="1" dirty="0">
                <a:latin typeface="Times New Roman" pitchFamily="18" charset="0"/>
                <a:cs typeface="Times New Roman" pitchFamily="18" charset="0"/>
              </a:rPr>
              <a:t>относятся</a:t>
            </a:r>
            <a:r>
              <a:rPr lang="ru-RU" sz="2000" dirty="0">
                <a:latin typeface="Times New Roman" pitchFamily="18" charset="0"/>
                <a:cs typeface="Times New Roman" pitchFamily="18" charset="0"/>
              </a:rPr>
              <a:t>: изолирующие штанги; изолирующие и электроизмерительные клещи; указатели напряжения; диэлектрические перчатки; слесарно-монтажный инструмент с изолирующими рукоятками. </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В </a:t>
            </a:r>
            <a:r>
              <a:rPr lang="ru-RU" sz="2000" b="1" dirty="0">
                <a:latin typeface="Times New Roman" pitchFamily="18" charset="0"/>
                <a:cs typeface="Times New Roman" pitchFamily="18" charset="0"/>
              </a:rPr>
              <a:t>дополнительные электрозащитные средства в электроустановках до 1000 В включены</a:t>
            </a:r>
            <a:r>
              <a:rPr lang="ru-RU" sz="2000" dirty="0">
                <a:latin typeface="Times New Roman" pitchFamily="18" charset="0"/>
                <a:cs typeface="Times New Roman" pitchFamily="18" charset="0"/>
              </a:rPr>
              <a:t>: диэлектрические галоши; диэлектрические ковры; переносные заземления; изолирующие подставки и накладки; оградительные устройства; плакаты и знаки безопасности.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96" y="116632"/>
            <a:ext cx="9001000" cy="2554545"/>
          </a:xfrm>
          <a:prstGeom prst="rect">
            <a:avLst/>
          </a:prstGeom>
        </p:spPr>
        <p:txBody>
          <a:bodyPr wrap="square">
            <a:spAutoFit/>
          </a:bodyPr>
          <a:lstStyle/>
          <a:p>
            <a:r>
              <a:rPr lang="ru-RU" sz="2000" dirty="0">
                <a:latin typeface="Times New Roman" pitchFamily="18" charset="0"/>
                <a:cs typeface="Times New Roman" pitchFamily="18" charset="0"/>
              </a:rPr>
              <a:t>Ответственность за соответствующую организацию использования средств защиты возлагается на начальника цеха, службы, подстанции, участка сети, мастера участка, а в целом по предприятию - на главного инженера. Всем электрозащитным средствам, за исключением диэлектрических ковров, подставок, плакатов и знаков безопасности, должны быть присвоены инвентарные номера. Необходимо вести журналы учета и содержания средств защиты, которые должны проверяться один раз в шесть месяцев ответственным за состояние средств защиты. </a:t>
            </a:r>
          </a:p>
        </p:txBody>
      </p:sp>
      <p:sp>
        <p:nvSpPr>
          <p:cNvPr id="3" name="Прямоугольник 2"/>
          <p:cNvSpPr/>
          <p:nvPr/>
        </p:nvSpPr>
        <p:spPr>
          <a:xfrm>
            <a:off x="179512" y="2852936"/>
            <a:ext cx="8856984" cy="1938992"/>
          </a:xfrm>
          <a:prstGeom prst="rect">
            <a:avLst/>
          </a:prstGeom>
        </p:spPr>
        <p:txBody>
          <a:bodyPr wrap="square">
            <a:spAutoFit/>
          </a:bodyPr>
          <a:lstStyle/>
          <a:p>
            <a:r>
              <a:rPr lang="ru-RU" sz="2000" dirty="0">
                <a:latin typeface="Times New Roman" pitchFamily="18" charset="0"/>
                <a:cs typeface="Times New Roman" pitchFamily="18" charset="0"/>
              </a:rPr>
              <a:t>Средства защиты, кроме изолирующих поставок, диэлектрических ковров, переносных заземлений, ограждений, плакатов и знаков, подвергаются </a:t>
            </a:r>
            <a:r>
              <a:rPr lang="ru-RU" sz="2000" dirty="0" err="1">
                <a:latin typeface="Times New Roman" pitchFamily="18" charset="0"/>
                <a:cs typeface="Times New Roman" pitchFamily="18" charset="0"/>
              </a:rPr>
              <a:t>эксплутационным</a:t>
            </a:r>
            <a:r>
              <a:rPr lang="ru-RU" sz="2000" dirty="0">
                <a:latin typeface="Times New Roman" pitchFamily="18" charset="0"/>
                <a:cs typeface="Times New Roman" pitchFamily="18" charset="0"/>
              </a:rPr>
              <a:t> испытаниям (периодическим и внеочередным, проводимым после ремонта). После испытания на средствах защиты, кроме инструмента с изолирующими рукоятками и указателей напряжения до 1000 В, ставится штамп с указанием даты следующего испытания.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18" y="116632"/>
            <a:ext cx="9036496" cy="3477875"/>
          </a:xfrm>
          <a:prstGeom prst="rect">
            <a:avLst/>
          </a:prstGeom>
        </p:spPr>
        <p:txBody>
          <a:bodyPr wrap="square">
            <a:spAutoFit/>
          </a:bodyPr>
          <a:lstStyle/>
          <a:p>
            <a:r>
              <a:rPr lang="ru-RU" sz="2000" dirty="0">
                <a:latin typeface="Times New Roman" pitchFamily="18" charset="0"/>
                <a:cs typeface="Times New Roman" pitchFamily="18" charset="0"/>
              </a:rPr>
              <a:t>Плакаты и знаки безопасности применяются для предотвращения ошибочного включения коммутационных аппаратов; для предупреждения об опасности при приближении к токоведущим частям, находящимся под напряжением и т.п. Они делятся на: предупреждающие, запрещающие, предписывающие и указательные. </a:t>
            </a:r>
          </a:p>
          <a:p>
            <a:r>
              <a:rPr lang="ru-RU" sz="2000" dirty="0">
                <a:latin typeface="Times New Roman" pitchFamily="18" charset="0"/>
                <a:cs typeface="Times New Roman" pitchFamily="18" charset="0"/>
              </a:rPr>
              <a:t>По характеру применения плакаты и знаки подразделяются на постоянные и переносные. </a:t>
            </a:r>
          </a:p>
          <a:p>
            <a:r>
              <a:rPr lang="ru-RU" sz="2000" dirty="0">
                <a:latin typeface="Times New Roman" pitchFamily="18" charset="0"/>
                <a:cs typeface="Times New Roman" pitchFamily="18" charset="0"/>
              </a:rPr>
              <a:t>Постоянные плакаты и знаки, как правило, изготовляются из электроизоляционных материалов, а на бетонные и металлические поверхности наносятся красками с помощью трафаретов. Допускается установка металлических плакатов и знаков. Переносные плакаты следует изготовлять из электроизоляционных материалов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63"/>
            <a:ext cx="9143999" cy="684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00" y="19564"/>
            <a:ext cx="9117499" cy="707886"/>
          </a:xfrm>
          <a:prstGeom prst="rect">
            <a:avLst/>
          </a:prstGeom>
        </p:spPr>
        <p:txBody>
          <a:bodyPr wrap="square">
            <a:spAutoFit/>
          </a:bodyPr>
          <a:lstStyle/>
          <a:p>
            <a:r>
              <a:rPr lang="ru-RU" sz="2000" dirty="0">
                <a:latin typeface="Times New Roman" pitchFamily="18" charset="0"/>
                <a:cs typeface="Times New Roman" pitchFamily="18" charset="0"/>
              </a:rPr>
              <a:t>Остановимся более подробно на некоторых видах электрозащитных средств, применяемых в электроустановках напряжением до 1000 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0" y="727450"/>
            <a:ext cx="5859463"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0797" y="3368388"/>
            <a:ext cx="9117499" cy="3477875"/>
          </a:xfrm>
          <a:prstGeom prst="rect">
            <a:avLst/>
          </a:prstGeom>
        </p:spPr>
        <p:txBody>
          <a:bodyPr wrap="square">
            <a:spAutoFit/>
          </a:bodyPr>
          <a:lstStyle/>
          <a:p>
            <a:r>
              <a:rPr lang="ru-RU" sz="2000" dirty="0">
                <a:latin typeface="Times New Roman" pitchFamily="18" charset="0"/>
                <a:cs typeface="Times New Roman" pitchFamily="18" charset="0"/>
              </a:rPr>
              <a:t>Изолирующие клещи (рис. 3). Предназначены для замены трубчатых предохранителей типов ПР и НПН на токи 15...60 А. Установка и снятие предохранителей, как правило, производится при снятом напряжении. Допускается производить эти операции под напряжением, но без нагрузки; при этом необходимо пользоваться диэлектрическими перчатками и очками.</a:t>
            </a:r>
          </a:p>
          <a:p>
            <a:r>
              <a:rPr lang="ru-RU" sz="2000" dirty="0">
                <a:latin typeface="Times New Roman" pitchFamily="18" charset="0"/>
                <a:cs typeface="Times New Roman" pitchFamily="18" charset="0"/>
              </a:rPr>
              <a:t>Электроизмерительные клещи (рис. 4). Предназначены для измерения тока, напряжения и мощности без разрыва цепи. Клещи состоят из рабочей части (разъемный </a:t>
            </a:r>
            <a:r>
              <a:rPr lang="ru-RU" sz="2000" dirty="0" err="1">
                <a:latin typeface="Times New Roman" pitchFamily="18" charset="0"/>
                <a:cs typeface="Times New Roman" pitchFamily="18" charset="0"/>
              </a:rPr>
              <a:t>магнитопровод</a:t>
            </a:r>
            <a:r>
              <a:rPr lang="ru-RU" sz="2000" dirty="0">
                <a:latin typeface="Times New Roman" pitchFamily="18" charset="0"/>
                <a:cs typeface="Times New Roman" pitchFamily="18" charset="0"/>
              </a:rPr>
              <a:t>, обмотка, измерительный прибор) и корпуса, являющегося одновременно изолирующей частью с упором и рукояткой. В установках до 1000 В измерения клещами может производить одно лицо с группой не ниже III.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3"/>
            <a:ext cx="413385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33850" y="0"/>
            <a:ext cx="5010150" cy="1477328"/>
          </a:xfrm>
          <a:prstGeom prst="rect">
            <a:avLst/>
          </a:prstGeom>
        </p:spPr>
        <p:txBody>
          <a:bodyPr wrap="square">
            <a:spAutoFit/>
          </a:bodyPr>
          <a:lstStyle/>
          <a:p>
            <a:r>
              <a:rPr lang="ru-RU" dirty="0">
                <a:latin typeface="Times New Roman" pitchFamily="18" charset="0"/>
                <a:cs typeface="Times New Roman" pitchFamily="18" charset="0"/>
              </a:rPr>
              <a:t>Рис. 5. Двухполюсный указатель напряжения типа МИН-1:а-общий вид; б-принципиальная схема; 1-неоновая лампа; 2- шунтирующее сопротивление; 3-добавочное сопротивление; 4-корпус.</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8990"/>
            <a:ext cx="41338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34928" y="1556792"/>
            <a:ext cx="5009071" cy="1200329"/>
          </a:xfrm>
          <a:prstGeom prst="rect">
            <a:avLst/>
          </a:prstGeom>
        </p:spPr>
        <p:txBody>
          <a:bodyPr wrap="square">
            <a:spAutoFit/>
          </a:bodyPr>
          <a:lstStyle/>
          <a:p>
            <a:r>
              <a:rPr lang="ru-RU" dirty="0">
                <a:latin typeface="Times New Roman" pitchFamily="18" charset="0"/>
                <a:cs typeface="Times New Roman" pitchFamily="18" charset="0"/>
              </a:rPr>
              <a:t>Рис. 6. Однополюсный указатель напряжения типа </a:t>
            </a:r>
            <a:r>
              <a:rPr lang="ru-RU" dirty="0" smtClean="0">
                <a:latin typeface="Times New Roman" pitchFamily="18" charset="0"/>
                <a:cs typeface="Times New Roman" pitchFamily="18" charset="0"/>
              </a:rPr>
              <a:t>УНН-1: 1-корпус</a:t>
            </a:r>
            <a:r>
              <a:rPr lang="ru-RU" dirty="0">
                <a:latin typeface="Times New Roman" pitchFamily="18" charset="0"/>
                <a:cs typeface="Times New Roman" pitchFamily="18" charset="0"/>
              </a:rPr>
              <a:t>; 2-щуп; 3-пружина; 4-добавочное сопротивление; 5- неоновая лампа; 6-контактная втулка.</a:t>
            </a:r>
          </a:p>
        </p:txBody>
      </p:sp>
      <p:sp>
        <p:nvSpPr>
          <p:cNvPr id="7" name="Прямоугольник 6"/>
          <p:cNvSpPr/>
          <p:nvPr/>
        </p:nvSpPr>
        <p:spPr>
          <a:xfrm>
            <a:off x="0" y="2924944"/>
            <a:ext cx="9144000" cy="3693319"/>
          </a:xfrm>
          <a:prstGeom prst="rect">
            <a:avLst/>
          </a:prstGeom>
        </p:spPr>
        <p:txBody>
          <a:bodyPr wrap="square">
            <a:spAutoFit/>
          </a:bodyPr>
          <a:lstStyle/>
          <a:p>
            <a:r>
              <a:rPr lang="ru-RU" dirty="0">
                <a:latin typeface="Times New Roman" pitchFamily="18" charset="0"/>
                <a:cs typeface="Times New Roman" pitchFamily="18" charset="0"/>
              </a:rPr>
              <a:t>Указатели напряжения (рис. 5 и 6). Двухполюсные указатели, работающие по принципу протекания активного тока, предназначены для установок переменного и постоянного тока. Применение контрольных ламп для проверки отсутствия напряжения запрещается в связи с опасностью их взрыва при включении на линейное напряжение 380 В. Однополюсные указатели рекомендуется применять для определения фазного провода при подключении электросчётчиков, патронов, выключателей, предохранителей и т. п. При пользовании однополюсными указателями напряжения во избежание их неправильного показания применение диэлектрических перчаток запрещается. Проверять отсутствие напряжения нужно как между фазами, так и между каждой фазой и заземлённым корпусом или заземляющим (</a:t>
            </a:r>
            <a:r>
              <a:rPr lang="ru-RU" dirty="0" err="1">
                <a:latin typeface="Times New Roman" pitchFamily="18" charset="0"/>
                <a:cs typeface="Times New Roman" pitchFamily="18" charset="0"/>
              </a:rPr>
              <a:t>зануляющим</a:t>
            </a:r>
            <a:r>
              <a:rPr lang="ru-RU" dirty="0">
                <a:latin typeface="Times New Roman" pitchFamily="18" charset="0"/>
                <a:cs typeface="Times New Roman" pitchFamily="18" charset="0"/>
              </a:rPr>
              <a:t>) проводом. При этом используется двухполюсный указатель. Перед применением исправность указателя должна проверяться на токоведущих частях, заведомо находящихся под напряжением. В закрытых установках до 1000 В проверку отсутствия напряжения может производить одно лицо с группой не ниже III.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1720" cy="192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1988840"/>
            <a:ext cx="9144000" cy="4401205"/>
          </a:xfrm>
          <a:prstGeom prst="rect">
            <a:avLst/>
          </a:prstGeom>
        </p:spPr>
        <p:txBody>
          <a:bodyPr wrap="square">
            <a:spAutoFit/>
          </a:bodyPr>
          <a:lstStyle/>
          <a:p>
            <a:r>
              <a:rPr lang="ru-RU" sz="2000" dirty="0">
                <a:latin typeface="Times New Roman" pitchFamily="18" charset="0"/>
                <a:cs typeface="Times New Roman" pitchFamily="18" charset="0"/>
              </a:rPr>
              <a:t>Изолированный инструмент (Рис. 7), Это слесарно-монтажный инструмент с изолирующими рукоятками (ключи гаечные разводные, плоскогубцы, пассатижи, кусачки, отвёртки, монтёрские ножи и т. п.), применяемый для работы под напряжением до 1000 В </a:t>
            </a:r>
            <a:r>
              <a:rPr lang="ru-RU" sz="2000" dirty="0" err="1">
                <a:latin typeface="Times New Roman" pitchFamily="18" charset="0"/>
                <a:cs typeface="Times New Roman" pitchFamily="18" charset="0"/>
              </a:rPr>
              <a:t>в</a:t>
            </a:r>
            <a:r>
              <a:rPr lang="ru-RU" sz="2000" dirty="0">
                <a:latin typeface="Times New Roman" pitchFamily="18" charset="0"/>
                <a:cs typeface="Times New Roman" pitchFamily="18" charset="0"/>
              </a:rPr>
              <a:t> качестве основного электрозащитного средства. Изолирующие рукоятки должны быть выполнены в виде диэлектрических чехлов или </a:t>
            </a:r>
            <a:r>
              <a:rPr lang="ru-RU" sz="2000" dirty="0" err="1">
                <a:latin typeface="Times New Roman" pitchFamily="18" charset="0"/>
                <a:cs typeface="Times New Roman" pitchFamily="18" charset="0"/>
              </a:rPr>
              <a:t>неснимаемого</a:t>
            </a:r>
            <a:r>
              <a:rPr lang="ru-RU" sz="2000" dirty="0">
                <a:latin typeface="Times New Roman" pitchFamily="18" charset="0"/>
                <a:cs typeface="Times New Roman" pitchFamily="18" charset="0"/>
              </a:rPr>
              <a:t> покрытия из влагостойкого, масло-</a:t>
            </a:r>
            <a:r>
              <a:rPr lang="ru-RU" sz="2000" dirty="0" err="1">
                <a:latin typeface="Times New Roman" pitchFamily="18" charset="0"/>
                <a:cs typeface="Times New Roman" pitchFamily="18" charset="0"/>
              </a:rPr>
              <a:t>бензостойкого</a:t>
            </a:r>
            <a:r>
              <a:rPr lang="ru-RU" sz="2000" dirty="0">
                <a:latin typeface="Times New Roman" pitchFamily="18" charset="0"/>
                <a:cs typeface="Times New Roman" pitchFamily="18" charset="0"/>
              </a:rPr>
              <a:t>, нехрупкого, нескользкого (рифлёного) изоляционного материала. У отвёрток изолируется не только рукоятка, но и стержень на всю его длину. Изоляция должна покрывать всю рукоятку и иметь упор. Перед каждым применением инструмент должен быть осмотрен. Рукоятки не должны иметь раковин, трещин, сколов, вздутий, увлажнений и загрязнений. При работе с изолированным инструментом под напряжением необходимо применять дополнительные средства защиты (диэлектрические галоши, ковры, изолирующие подставки). Применение диэлектрических перчаток не требуется.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содержание</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Объект 4"/>
          <p:cNvSpPr>
            <a:spLocks noGrp="1"/>
          </p:cNvSpPr>
          <p:nvPr>
            <p:ph idx="1"/>
          </p:nvPr>
        </p:nvSpPr>
        <p:spPr>
          <a:xfrm>
            <a:off x="179512" y="908720"/>
            <a:ext cx="8928992" cy="5640740"/>
          </a:xfrm>
        </p:spPr>
        <p:txBody>
          <a:bodyPr>
            <a:normAutofit lnSpcReduction="10000"/>
          </a:bodyPr>
          <a:lstStyle/>
          <a:p>
            <a:pPr>
              <a:buAutoNum type="arabicPeriod"/>
            </a:pPr>
            <a:endParaRPr lang="ru-RU" sz="1900" dirty="0" smtClean="0">
              <a:latin typeface="Times New Roman" pitchFamily="18" charset="0"/>
              <a:cs typeface="Times New Roman" pitchFamily="18" charset="0"/>
            </a:endParaRPr>
          </a:p>
          <a:p>
            <a:pPr>
              <a:buAutoNum type="arabicPeriod"/>
            </a:pPr>
            <a:r>
              <a:rPr lang="ru-RU" sz="1900" dirty="0">
                <a:effectLst>
                  <a:outerShdw blurRad="38100" dist="38100" dir="2700000" algn="tl">
                    <a:srgbClr val="000000">
                      <a:alpha val="43137"/>
                    </a:srgbClr>
                  </a:outerShdw>
                </a:effectLst>
                <a:latin typeface="Times New Roman" pitchFamily="18" charset="0"/>
                <a:cs typeface="Times New Roman" pitchFamily="18" charset="0"/>
              </a:rPr>
              <a:t>ОБЩИЕ ТРЕБОВАНИЯ ЭЛЕКТРОБЕЗОПАСНОСТИ </a:t>
            </a:r>
            <a:endParaRPr lang="ru-RU" sz="19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ru-RU" sz="1900" dirty="0">
                <a:effectLst>
                  <a:outerShdw blurRad="38100" dist="38100" dir="2700000" algn="tl">
                    <a:srgbClr val="000000">
                      <a:alpha val="43137"/>
                    </a:srgbClr>
                  </a:outerShdw>
                </a:effectLst>
                <a:latin typeface="Times New Roman" pitchFamily="18" charset="0"/>
                <a:cs typeface="Times New Roman" pitchFamily="18" charset="0"/>
              </a:rPr>
              <a:t>*</a:t>
            </a:r>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Статистика </a:t>
            </a:r>
            <a:r>
              <a:rPr lang="ru-RU" sz="1900" dirty="0" err="1">
                <a:effectLst>
                  <a:outerShdw blurRad="38100" dist="38100" dir="2700000" algn="tl">
                    <a:srgbClr val="000000">
                      <a:alpha val="43137"/>
                    </a:srgbClr>
                  </a:outerShdw>
                </a:effectLst>
                <a:latin typeface="Times New Roman" pitchFamily="18" charset="0"/>
                <a:cs typeface="Times New Roman" pitchFamily="18" charset="0"/>
              </a:rPr>
              <a:t>электротравматизма</a:t>
            </a:r>
            <a:r>
              <a:rPr lang="ru-RU" sz="1900" dirty="0">
                <a:effectLst>
                  <a:outerShdw blurRad="38100" dist="38100" dir="2700000" algn="tl">
                    <a:srgbClr val="000000">
                      <a:alpha val="43137"/>
                    </a:srgbClr>
                  </a:outerShdw>
                </a:effectLst>
                <a:latin typeface="Times New Roman" pitchFamily="18" charset="0"/>
                <a:cs typeface="Times New Roman" pitchFamily="18" charset="0"/>
              </a:rPr>
              <a:t> </a:t>
            </a:r>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0"/>
            <a:r>
              <a:rPr lang="ru-RU" sz="1900" dirty="0">
                <a:effectLst>
                  <a:outerShdw blurRad="38100" dist="38100" dir="2700000" algn="tl">
                    <a:srgbClr val="000000">
                      <a:alpha val="43137"/>
                    </a:srgbClr>
                  </a:outerShdw>
                </a:effectLst>
                <a:latin typeface="Times New Roman" pitchFamily="18" charset="0"/>
                <a:cs typeface="Times New Roman" pitchFamily="18" charset="0"/>
              </a:rPr>
              <a:t>*</a:t>
            </a:r>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Основные термины  в электробезопасности.</a:t>
            </a: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2. Нормативно-техническая документация</a:t>
            </a: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3. Понятие </a:t>
            </a:r>
            <a:r>
              <a:rPr lang="ru-RU" sz="1900" dirty="0">
                <a:effectLst>
                  <a:outerShdw blurRad="38100" dist="38100" dir="2700000" algn="tl">
                    <a:srgbClr val="000000">
                      <a:alpha val="43137"/>
                    </a:srgbClr>
                  </a:outerShdw>
                </a:effectLst>
                <a:latin typeface="Times New Roman" pitchFamily="18" charset="0"/>
                <a:cs typeface="Times New Roman" pitchFamily="18" charset="0"/>
              </a:rPr>
              <a:t>об электробезопасности. </a:t>
            </a:r>
            <a:endParaRPr lang="ru-RU" sz="19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ru-RU" sz="1900" dirty="0">
                <a:effectLst>
                  <a:outerShdw blurRad="38100" dist="38100" dir="2700000" algn="tl">
                    <a:srgbClr val="000000">
                      <a:alpha val="43137"/>
                    </a:srgbClr>
                  </a:outerShdw>
                </a:effectLst>
                <a:latin typeface="Times New Roman" pitchFamily="18" charset="0"/>
                <a:cs typeface="Times New Roman" pitchFamily="18" charset="0"/>
              </a:rPr>
              <a:t>*</a:t>
            </a:r>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Электрические травмы</a:t>
            </a: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*Факторы</a:t>
            </a:r>
            <a:r>
              <a:rPr lang="ru-RU" sz="1900" dirty="0">
                <a:effectLst>
                  <a:outerShdw blurRad="38100" dist="38100" dir="2700000" algn="tl">
                    <a:srgbClr val="000000">
                      <a:alpha val="43137"/>
                    </a:srgbClr>
                  </a:outerShdw>
                </a:effectLst>
                <a:latin typeface="Times New Roman" pitchFamily="18" charset="0"/>
                <a:cs typeface="Times New Roman" pitchFamily="18" charset="0"/>
              </a:rPr>
              <a:t>, определяющие исход поражения </a:t>
            </a:r>
            <a:endParaRPr lang="ru-RU" sz="19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4. Классификация электроустановок</a:t>
            </a: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5. Средства </a:t>
            </a:r>
            <a:r>
              <a:rPr lang="ru-RU" sz="1900" dirty="0">
                <a:effectLst>
                  <a:outerShdw blurRad="38100" dist="38100" dir="2700000" algn="tl">
                    <a:srgbClr val="000000">
                      <a:alpha val="43137"/>
                    </a:srgbClr>
                  </a:outerShdw>
                </a:effectLst>
                <a:latin typeface="Times New Roman" pitchFamily="18" charset="0"/>
                <a:cs typeface="Times New Roman" pitchFamily="18" charset="0"/>
              </a:rPr>
              <a:t>защиты, используемые в электроустановках </a:t>
            </a:r>
            <a:endParaRPr lang="ru-RU" sz="19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ru-RU" sz="1900" dirty="0">
                <a:effectLst>
                  <a:outerShdw blurRad="38100" dist="38100" dir="2700000" algn="tl">
                    <a:srgbClr val="000000">
                      <a:alpha val="43137"/>
                    </a:srgbClr>
                  </a:outerShdw>
                </a:effectLst>
                <a:latin typeface="Times New Roman" pitchFamily="18" charset="0"/>
                <a:cs typeface="Times New Roman" pitchFamily="18" charset="0"/>
              </a:rPr>
              <a:t>6</a:t>
            </a:r>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 Организация безопасной эксплуатации электроустановок </a:t>
            </a: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*Ответственность </a:t>
            </a:r>
            <a:r>
              <a:rPr lang="ru-RU" sz="1900" dirty="0">
                <a:effectLst>
                  <a:outerShdw blurRad="38100" dist="38100" dir="2700000" algn="tl">
                    <a:srgbClr val="000000">
                      <a:alpha val="43137"/>
                    </a:srgbClr>
                  </a:outerShdw>
                </a:effectLst>
                <a:latin typeface="Times New Roman" pitchFamily="18" charset="0"/>
                <a:cs typeface="Times New Roman" pitchFamily="18" charset="0"/>
              </a:rPr>
              <a:t>за выполнение Правил эксплуатации электроустановок потребителей </a:t>
            </a:r>
            <a:endParaRPr lang="ru-RU" sz="19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*Требования </a:t>
            </a:r>
            <a:r>
              <a:rPr lang="ru-RU" sz="1900" dirty="0">
                <a:effectLst>
                  <a:outerShdw blurRad="38100" dist="38100" dir="2700000" algn="tl">
                    <a:srgbClr val="000000">
                      <a:alpha val="43137"/>
                    </a:srgbClr>
                  </a:outerShdw>
                </a:effectLst>
                <a:latin typeface="Times New Roman" pitchFamily="18" charset="0"/>
                <a:cs typeface="Times New Roman" pitchFamily="18" charset="0"/>
              </a:rPr>
              <a:t>к персоналу </a:t>
            </a:r>
          </a:p>
          <a:p>
            <a:pPr marL="0" indent="0"/>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*Производство </a:t>
            </a:r>
            <a:r>
              <a:rPr lang="ru-RU" sz="1900" dirty="0">
                <a:effectLst>
                  <a:outerShdw blurRad="38100" dist="38100" dir="2700000" algn="tl">
                    <a:srgbClr val="000000">
                      <a:alpha val="43137"/>
                    </a:srgbClr>
                  </a:outerShdw>
                </a:effectLst>
                <a:latin typeface="Times New Roman" pitchFamily="18" charset="0"/>
                <a:cs typeface="Times New Roman" pitchFamily="18" charset="0"/>
              </a:rPr>
              <a:t>работ </a:t>
            </a:r>
            <a:r>
              <a:rPr lang="ru-RU" sz="1900" dirty="0" smtClean="0">
                <a:effectLst>
                  <a:outerShdw blurRad="38100" dist="38100" dir="2700000" algn="tl">
                    <a:srgbClr val="000000">
                      <a:alpha val="43137"/>
                    </a:srgbClr>
                  </a:outerShdw>
                </a:effectLst>
                <a:latin typeface="Times New Roman" pitchFamily="18" charset="0"/>
                <a:cs typeface="Times New Roman" pitchFamily="18" charset="0"/>
              </a:rPr>
              <a:t> в электроустановках</a:t>
            </a:r>
            <a:endParaRPr lang="ru-RU" sz="1900" dirty="0">
              <a:effectLst>
                <a:outerShdw blurRad="38100" dist="38100" dir="2700000" algn="tl">
                  <a:srgbClr val="000000">
                    <a:alpha val="43137"/>
                  </a:srgbClr>
                </a:outerShdw>
              </a:effectLst>
              <a:latin typeface="Times New Roman" pitchFamily="18" charset="0"/>
              <a:cs typeface="Times New Roman" pitchFamily="18" charset="0"/>
            </a:endParaRPr>
          </a:p>
          <a:p>
            <a:pPr>
              <a:buAutoNum type="arabicPeriod"/>
            </a:pPr>
            <a:endParaRPr lang="ru-RU" dirty="0"/>
          </a:p>
          <a:p>
            <a:pPr>
              <a:buAutoNum type="arabicPeriod"/>
            </a:pPr>
            <a:endParaRPr lang="ru-RU" dirty="0"/>
          </a:p>
          <a:p>
            <a:pPr>
              <a:buAutoNum type="arabicPeriod"/>
            </a:pPr>
            <a:endParaRPr lang="ru-RU" dirty="0"/>
          </a:p>
          <a:p>
            <a:pPr>
              <a:buAutoNum type="arabicPeriod"/>
            </a:pPr>
            <a:endParaRPr lang="ru-RU" dirty="0" smtClean="0"/>
          </a:p>
          <a:p>
            <a:pPr>
              <a:buAutoNum type="arabicPeriod"/>
            </a:pPr>
            <a:endParaRPr lang="ru-RU" dirty="0"/>
          </a:p>
          <a:p>
            <a:endParaRPr lang="ru-RU" dirty="0"/>
          </a:p>
        </p:txBody>
      </p:sp>
    </p:spTree>
    <p:extLst>
      <p:ext uri="{BB962C8B-B14F-4D97-AF65-F5344CB8AC3E}">
        <p14:creationId xmlns:p14="http://schemas.microsoft.com/office/powerpoint/2010/main" val="397005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329" y="0"/>
            <a:ext cx="9144000" cy="707886"/>
          </a:xfrm>
          <a:prstGeom prst="rect">
            <a:avLst/>
          </a:prstGeom>
        </p:spPr>
        <p:txBody>
          <a:bodyPr wrap="square">
            <a:spAutoFit/>
          </a:bodyPr>
          <a:lstStyle/>
          <a:p>
            <a:r>
              <a:rPr lang="ru-RU" sz="2000" b="1" dirty="0">
                <a:latin typeface="Times New Roman" pitchFamily="18" charset="0"/>
                <a:cs typeface="Times New Roman" pitchFamily="18" charset="0"/>
              </a:rPr>
              <a:t>Рассмотренные выше электрозащитные средства являются основными для электроустановок до 1000 В.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6" y="707886"/>
            <a:ext cx="23225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2792948"/>
            <a:ext cx="9124214" cy="3785652"/>
          </a:xfrm>
          <a:prstGeom prst="rect">
            <a:avLst/>
          </a:prstGeom>
        </p:spPr>
        <p:txBody>
          <a:bodyPr wrap="square">
            <a:spAutoFit/>
          </a:bodyPr>
          <a:lstStyle/>
          <a:p>
            <a:r>
              <a:rPr lang="ru-RU" sz="2000" dirty="0">
                <a:latin typeface="Times New Roman" pitchFamily="18" charset="0"/>
                <a:cs typeface="Times New Roman" pitchFamily="18" charset="0"/>
              </a:rPr>
              <a:t>Переносные заземления (рис. 8 и 9). При отсутствии стационарных заземляющих ножей переносные заземления являются наиболее надёжным средством защиты при работе на отключённых токоведущих частях от ошибочно поданного или наведенного напряжения. При ошибочном включении электроустановки, токоведущие части которой замкнуты накоротко и заземлены, возникает трёхфазное короткое замыкание на землю, срабатывает защита (предохранители, автоматические выключатели), и установка быстро отключается. При затягивании процесса отключения безопасность работающих обеспечивается тем, что вблизи места наложения заземления фазные и линейные напряжения близки к нулю. Переносное заземление должно обладать электродинамической и термической стойкостью по отношению к возникшему току короткого замыкания , в связи с чем к нему предъявляются следующие требования: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9" y="0"/>
            <a:ext cx="9144000" cy="6463308"/>
          </a:xfrm>
          <a:prstGeom prst="rect">
            <a:avLst/>
          </a:prstGeom>
        </p:spPr>
        <p:txBody>
          <a:bodyPr wrap="square">
            <a:spAutoFit/>
          </a:bodyPr>
          <a:lstStyle/>
          <a:p>
            <a:r>
              <a:rPr lang="ru-RU" dirty="0">
                <a:latin typeface="Times New Roman" pitchFamily="18" charset="0"/>
                <a:cs typeface="Times New Roman" pitchFamily="18" charset="0"/>
              </a:rPr>
              <a:t>а) провода должны быть голыми, гибкими, многожильными, медными сечением не менее 25 мм2 в установках выше 1000 В и не менее 16 мм2 в установках до 1000 В.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б</a:t>
            </a:r>
            <a:r>
              <a:rPr lang="ru-RU" dirty="0">
                <a:latin typeface="Times New Roman" pitchFamily="18" charset="0"/>
                <a:cs typeface="Times New Roman" pitchFamily="18" charset="0"/>
              </a:rPr>
              <a:t>) зажимы для присоединения </a:t>
            </a:r>
            <a:r>
              <a:rPr lang="ru-RU" dirty="0" err="1">
                <a:latin typeface="Times New Roman" pitchFamily="18" charset="0"/>
                <a:cs typeface="Times New Roman" pitchFamily="18" charset="0"/>
              </a:rPr>
              <a:t>закорачивающих</a:t>
            </a:r>
            <a:r>
              <a:rPr lang="ru-RU" dirty="0">
                <a:latin typeface="Times New Roman" pitchFamily="18" charset="0"/>
                <a:cs typeface="Times New Roman" pitchFamily="18" charset="0"/>
              </a:rPr>
              <a:t> проводов к шинам (струбцины) должны иметь такую конструкцию, чтобы при прохождении тока </a:t>
            </a:r>
            <a:r>
              <a:rPr lang="ru-RU" dirty="0" err="1">
                <a:latin typeface="Times New Roman" pitchFamily="18" charset="0"/>
                <a:cs typeface="Times New Roman" pitchFamily="18" charset="0"/>
              </a:rPr>
              <a:t>к.з</a:t>
            </a:r>
            <a:r>
              <a:rPr lang="ru-RU" dirty="0">
                <a:latin typeface="Times New Roman" pitchFamily="18" charset="0"/>
                <a:cs typeface="Times New Roman" pitchFamily="18" charset="0"/>
              </a:rPr>
              <a:t>. заземление не могло быть сорвано с места электродинамическими силами.</a:t>
            </a:r>
          </a:p>
          <a:p>
            <a:r>
              <a:rPr lang="ru-RU" dirty="0">
                <a:latin typeface="Times New Roman" pitchFamily="18" charset="0"/>
                <a:cs typeface="Times New Roman" pitchFamily="18" charset="0"/>
              </a:rPr>
              <a:t>в) наконечник на проводе для заземления должен выполняться в виде струбцины или соответствовать конструкции зажима (барашка) на заземляющем проводе или конструкции.</a:t>
            </a:r>
          </a:p>
          <a:p>
            <a:r>
              <a:rPr lang="ru-RU" dirty="0">
                <a:latin typeface="Times New Roman" pitchFamily="18" charset="0"/>
                <a:cs typeface="Times New Roman" pitchFamily="18" charset="0"/>
              </a:rPr>
              <a:t>г) элементы переносного заземления должны быть соединены путём прессовки, сварки или болтами с предварительным лужением контактных поверхностей. Применение пайки запрещается.</a:t>
            </a:r>
          </a:p>
          <a:p>
            <a:r>
              <a:rPr lang="ru-RU" dirty="0">
                <a:latin typeface="Times New Roman" pitchFamily="18" charset="0"/>
                <a:cs typeface="Times New Roman" pitchFamily="18" charset="0"/>
              </a:rPr>
              <a:t>Переносные заземления накладываются на токоведущие части в установленных для этого местах, которые очищаются от краски и окаймляются чёрными полосами.</a:t>
            </a:r>
          </a:p>
          <a:p>
            <a:r>
              <a:rPr lang="ru-RU" dirty="0">
                <a:latin typeface="Times New Roman" pitchFamily="18" charset="0"/>
                <a:cs typeface="Times New Roman" pitchFamily="18" charset="0"/>
              </a:rPr>
              <a:t>Операция наложения заземления неразрывно связана с проверкой отсутствия напряжения. Переносное заземление сначала нужно присоединить к земле, а затем сразу после проверки отсутствия напряжения наложить на токоведущие части. Закреплять струбцины на токоведущих частях нужно с помощью специальной штанги или непосредственно руками в диэлектрических перчатках. Снимать переносные заземления нужно сначала с токоведущих частей, а затем отсоединять от земли.</a:t>
            </a:r>
          </a:p>
          <a:p>
            <a:r>
              <a:rPr lang="ru-RU" dirty="0">
                <a:latin typeface="Times New Roman" pitchFamily="18" charset="0"/>
                <a:cs typeface="Times New Roman" pitchFamily="18" charset="0"/>
              </a:rPr>
              <a:t>В электроустановках напряжением до 1000 В все операции по наложению и снятию переносных заземлений могут выполняться одним лицом с группой не ниже III</a:t>
            </a:r>
            <a:r>
              <a:rPr lang="ru-RU" dirty="0" smtClean="0">
                <a:latin typeface="Times New Roman" pitchFamily="18" charset="0"/>
                <a:cs typeface="Times New Roman" pitchFamily="18" charset="0"/>
              </a:rPr>
              <a:t>.</a:t>
            </a:r>
          </a:p>
          <a:p>
            <a:r>
              <a:rPr lang="ru-RU" dirty="0">
                <a:latin typeface="Times New Roman" pitchFamily="18" charset="0"/>
                <a:cs typeface="Times New Roman" pitchFamily="18" charset="0"/>
              </a:rPr>
              <a:t>Все переносные заземления должны быть пронумерованы. Должен быть строгий учёт всех наложенных заземлений.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7"/>
            <a:ext cx="5650992" cy="720080"/>
          </a:xfrm>
        </p:spPr>
        <p:txBody>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Контрольные вопросы:</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15348" y="1340768"/>
            <a:ext cx="9128651" cy="4608512"/>
          </a:xfrm>
        </p:spPr>
        <p:txBody>
          <a:bodyPr>
            <a:normAutofit/>
          </a:bodyPr>
          <a:lstStyle/>
          <a:p>
            <a:pPr marL="342900" indent="-34290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Какие средства защиты являются основными до 1000В?</a:t>
            </a:r>
          </a:p>
          <a:p>
            <a:pPr marL="342900" indent="-342900">
              <a:buFont typeface="Arial" pitchFamily="34" charset="0"/>
              <a:buAutoNum type="arabicPeriod"/>
            </a:pPr>
            <a:r>
              <a:rPr lang="ru-RU" sz="1800" dirty="0">
                <a:effectLst>
                  <a:outerShdw blurRad="38100" dist="38100" dir="2700000" algn="tl">
                    <a:srgbClr val="000000">
                      <a:alpha val="43137"/>
                    </a:srgbClr>
                  </a:outerShdw>
                </a:effectLst>
                <a:latin typeface="Times New Roman" pitchFamily="18" charset="0"/>
                <a:cs typeface="Times New Roman" pitchFamily="18" charset="0"/>
              </a:rPr>
              <a:t>Какие средства защиты являются основными </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выше </a:t>
            </a:r>
            <a:r>
              <a:rPr lang="ru-RU" sz="1800" dirty="0">
                <a:effectLst>
                  <a:outerShdw blurRad="38100" dist="38100" dir="2700000" algn="tl">
                    <a:srgbClr val="000000">
                      <a:alpha val="43137"/>
                    </a:srgbClr>
                  </a:outerShdw>
                </a:effectLst>
                <a:latin typeface="Times New Roman" pitchFamily="18" charset="0"/>
                <a:cs typeface="Times New Roman" pitchFamily="18" charset="0"/>
              </a:rPr>
              <a:t>1000В</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buFont typeface="Arial" pitchFamily="34" charset="0"/>
              <a:buAutoNum type="arabicPeriod"/>
            </a:pPr>
            <a:r>
              <a:rPr lang="ru-RU" sz="1800" dirty="0">
                <a:effectLst>
                  <a:outerShdw blurRad="38100" dist="38100" dir="2700000" algn="tl">
                    <a:srgbClr val="000000">
                      <a:alpha val="43137"/>
                    </a:srgbClr>
                  </a:outerShdw>
                </a:effectLst>
                <a:latin typeface="Times New Roman" pitchFamily="18" charset="0"/>
                <a:cs typeface="Times New Roman" pitchFamily="18" charset="0"/>
              </a:rPr>
              <a:t>Какие средства защиты являются </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дополнительными </a:t>
            </a:r>
            <a:r>
              <a:rPr lang="ru-RU" sz="1800" dirty="0">
                <a:effectLst>
                  <a:outerShdw blurRad="38100" dist="38100" dir="2700000" algn="tl">
                    <a:srgbClr val="000000">
                      <a:alpha val="43137"/>
                    </a:srgbClr>
                  </a:outerShdw>
                </a:effectLst>
                <a:latin typeface="Times New Roman" pitchFamily="18" charset="0"/>
                <a:cs typeface="Times New Roman" pitchFamily="18" charset="0"/>
              </a:rPr>
              <a:t>до 1000В</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buFont typeface="Arial" pitchFamily="34" charset="0"/>
              <a:buAutoNum type="arabicPeriod"/>
            </a:pPr>
            <a:r>
              <a:rPr lang="ru-RU" sz="1800" dirty="0">
                <a:effectLst>
                  <a:outerShdw blurRad="38100" dist="38100" dir="2700000" algn="tl">
                    <a:srgbClr val="000000">
                      <a:alpha val="43137"/>
                    </a:srgbClr>
                  </a:outerShdw>
                </a:effectLst>
                <a:latin typeface="Times New Roman" pitchFamily="18" charset="0"/>
                <a:cs typeface="Times New Roman" pitchFamily="18" charset="0"/>
              </a:rPr>
              <a:t>Какие средства защиты являются дополнительными </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выше </a:t>
            </a:r>
            <a:r>
              <a:rPr lang="ru-RU" sz="1800" dirty="0">
                <a:effectLst>
                  <a:outerShdw blurRad="38100" dist="38100" dir="2700000" algn="tl">
                    <a:srgbClr val="000000">
                      <a:alpha val="43137"/>
                    </a:srgbClr>
                  </a:outerShdw>
                </a:effectLst>
                <a:latin typeface="Times New Roman" pitchFamily="18" charset="0"/>
                <a:cs typeface="Times New Roman" pitchFamily="18" charset="0"/>
              </a:rPr>
              <a:t>1000В</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buFont typeface="Arial" pitchFamily="34" charset="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Для чего предназначены изолирующие клещи?</a:t>
            </a:r>
          </a:p>
          <a:p>
            <a:pPr marL="342900" indent="-342900">
              <a:buFont typeface="Arial" pitchFamily="34" charset="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Для чего предназначены переносные заземления?</a:t>
            </a:r>
          </a:p>
          <a:p>
            <a:pPr marL="342900" indent="-342900">
              <a:buFont typeface="Arial" pitchFamily="34" charset="0"/>
              <a:buAutoNum type="arabicPeriod"/>
            </a:pP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Каков порядок наложения защитного заземления?</a:t>
            </a:r>
          </a:p>
          <a:p>
            <a:pPr marL="342900" indent="-342900">
              <a:buFont typeface="Arial" pitchFamily="34" charset="0"/>
              <a:buAutoNum type="arabicPeriod"/>
            </a:pPr>
            <a:endParaRPr lang="ru-RU" dirty="0"/>
          </a:p>
          <a:p>
            <a:pPr marL="342900" indent="-342900">
              <a:buFont typeface="Arial" pitchFamily="34" charset="0"/>
              <a:buAutoNum type="arabicPeriod"/>
            </a:pPr>
            <a:endParaRPr lang="ru-RU" dirty="0"/>
          </a:p>
          <a:p>
            <a:pPr marL="342900" indent="-342900">
              <a:buFont typeface="Arial" pitchFamily="34" charset="0"/>
              <a:buAutoNum type="arabicPeriod"/>
            </a:pPr>
            <a:endParaRPr lang="ru-RU" dirty="0"/>
          </a:p>
          <a:p>
            <a:pPr marL="342900" indent="-342900">
              <a:buFont typeface="Arial" pitchFamily="34" charset="0"/>
              <a:buAutoNum type="arabicPeriod"/>
            </a:pPr>
            <a:endParaRPr lang="ru-RU" dirty="0"/>
          </a:p>
          <a:p>
            <a:pPr marL="342900" indent="-342900">
              <a:buAutoNum type="arabicPeriod"/>
            </a:pPr>
            <a:endParaRPr lang="ru-RU" dirty="0"/>
          </a:p>
        </p:txBody>
      </p:sp>
    </p:spTree>
    <p:extLst>
      <p:ext uri="{BB962C8B-B14F-4D97-AF65-F5344CB8AC3E}">
        <p14:creationId xmlns:p14="http://schemas.microsoft.com/office/powerpoint/2010/main" val="357855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r>
              <a:rPr lang="ru-RU" b="1" dirty="0">
                <a:latin typeface="Times New Roman" pitchFamily="18" charset="0"/>
                <a:cs typeface="Times New Roman" pitchFamily="18" charset="0"/>
              </a:rPr>
              <a:t>ОРГАНИЗАЦИЯ БЕЗОПАСНОЙ ЭКСПЛУАТАЦИИ ЭЛЕКТРОУСТАНОВОК</a:t>
            </a:r>
          </a:p>
        </p:txBody>
      </p:sp>
      <p:sp>
        <p:nvSpPr>
          <p:cNvPr id="3" name="Прямоугольник 2"/>
          <p:cNvSpPr/>
          <p:nvPr/>
        </p:nvSpPr>
        <p:spPr>
          <a:xfrm>
            <a:off x="179512" y="476672"/>
            <a:ext cx="4765407" cy="400110"/>
          </a:xfrm>
          <a:prstGeom prst="rect">
            <a:avLst/>
          </a:prstGeom>
        </p:spPr>
        <p:txBody>
          <a:bodyPr wrap="none">
            <a:spAutoFit/>
          </a:bodyPr>
          <a:lstStyle/>
          <a:p>
            <a:r>
              <a:rPr lang="ru-RU" sz="2000" b="1" dirty="0">
                <a:latin typeface="Times New Roman" pitchFamily="18" charset="0"/>
                <a:cs typeface="Times New Roman" pitchFamily="18" charset="0"/>
              </a:rPr>
              <a:t>Задачи электротехнического персонала</a:t>
            </a:r>
          </a:p>
        </p:txBody>
      </p:sp>
      <p:sp>
        <p:nvSpPr>
          <p:cNvPr id="9" name="Прямоугольник 8"/>
          <p:cNvSpPr/>
          <p:nvPr/>
        </p:nvSpPr>
        <p:spPr>
          <a:xfrm>
            <a:off x="0" y="908720"/>
            <a:ext cx="9144000" cy="3785652"/>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a:t>
            </a:r>
            <a:r>
              <a:rPr lang="ru-RU" sz="2000" dirty="0">
                <a:latin typeface="Times New Roman" pitchFamily="18" charset="0"/>
                <a:cs typeface="Times New Roman" pitchFamily="18" charset="0"/>
              </a:rPr>
              <a:t>предприятиях (организациях, учреждениях) создаётся энергетическая служба. Если её нет, то обслуживание электроустановок может осуществлять специальная организация или электротехнический персонал другого предприятия по договору</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На </a:t>
            </a:r>
            <a:r>
              <a:rPr lang="ru-RU" sz="2000" dirty="0">
                <a:latin typeface="Times New Roman" pitchFamily="18" charset="0"/>
                <a:cs typeface="Times New Roman" pitchFamily="18" charset="0"/>
              </a:rPr>
              <a:t>предприятии (организации) должен быть назначен ответственный за электрохозяйство (для непосредственной организации эксплуатации электроустановок) и лицо, его замещающее. Как правило, обязанности ответственного за электрохозяйство возлагаются на главного энергетика. Ответственный за электрохозяйство назначается приказом после обучения и присвоения соответствующей группы по электробезопасности (V - в электроустановках выше 1000 В и IV - в электроустановках до 1000 В). Допускается выполнение его обязанностей по совместительству.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13" y="8650"/>
            <a:ext cx="9144000" cy="5693866"/>
          </a:xfrm>
          <a:prstGeom prst="rect">
            <a:avLst/>
          </a:prstGeom>
        </p:spPr>
        <p:txBody>
          <a:bodyPr wrap="square">
            <a:spAutoFit/>
          </a:bodyPr>
          <a:lstStyle/>
          <a:p>
            <a:r>
              <a:rPr lang="ru-RU" sz="3200" b="1" dirty="0">
                <a:latin typeface="Times New Roman" pitchFamily="18" charset="0"/>
                <a:cs typeface="Times New Roman" pitchFamily="18" charset="0"/>
              </a:rPr>
              <a:t>Ответственный за электрохозяйство обязан обеспечить </a:t>
            </a:r>
            <a:r>
              <a:rPr lang="ru-RU" sz="2000" dirty="0">
                <a:latin typeface="Times New Roman" pitchFamily="18" charset="0"/>
                <a:cs typeface="Times New Roman" pitchFamily="18" charset="0"/>
              </a:rPr>
              <a:t>надёжную, экономичную и безопасную работу электроустановок; разработку и внедрение мероприятий по экономии электрической энергии, компенсации реактивной мощности, снижению норм удельного расхода энергии на единицу продукции; внедрение новой техники и технологии в электрохозяйство, организацию и своевременное проведение планово-предупредительного ремонта и профилактических испытаний электроустановок; систематический контроль за графиком нагрузки предприятия, поддержание режима электропотребления, установленного энергосистемой, обучение, инструктирование и периодическую проверку знаний персонала </a:t>
            </a:r>
            <a:r>
              <a:rPr lang="ru-RU" sz="2000" dirty="0" err="1">
                <a:latin typeface="Times New Roman" pitchFamily="18" charset="0"/>
                <a:cs typeface="Times New Roman" pitchFamily="18" charset="0"/>
              </a:rPr>
              <a:t>энергослужбы</a:t>
            </a:r>
            <a:r>
              <a:rPr lang="ru-RU" sz="2000" dirty="0">
                <a:latin typeface="Times New Roman" pitchFamily="18" charset="0"/>
                <a:cs typeface="Times New Roman" pitchFamily="18" charset="0"/>
              </a:rPr>
              <a:t>; учёт расхода электроэнергии; наличие и своевременную проверку средств защиты и противопожарного инвентаря; выполнение предписаний Энергонадзора в установленные сроки; своевременное расследование аварий и отказов в работе электроустановок, а так же несчастных случаев от поражения электрическим током; ведение технической документации, разработку необходимых положений; своевременное представление установленной отчётности вышестоящим организациям и предприятию «Энергонадзор».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 y="116632"/>
            <a:ext cx="9144000" cy="6247864"/>
          </a:xfrm>
          <a:prstGeom prst="rect">
            <a:avLst/>
          </a:prstGeom>
        </p:spPr>
        <p:txBody>
          <a:bodyPr wrap="square">
            <a:spAutoFit/>
          </a:bodyPr>
          <a:lstStyle/>
          <a:p>
            <a:r>
              <a:rPr lang="ru-RU" sz="2000" b="1" dirty="0">
                <a:latin typeface="Times New Roman" pitchFamily="18" charset="0"/>
                <a:cs typeface="Times New Roman" pitchFamily="18" charset="0"/>
              </a:rPr>
              <a:t>Инженер по охране труда, контролирующий электроустановки</a:t>
            </a:r>
            <a:r>
              <a:rPr lang="ru-RU" sz="2000" dirty="0">
                <a:latin typeface="Times New Roman" pitchFamily="18" charset="0"/>
                <a:cs typeface="Times New Roman" pitchFamily="18" charset="0"/>
              </a:rPr>
              <a:t> выполняет следующие функции: определяет порядок организации и своевременного проведения инструктажей с электротехническим персоналом; участвует в работе комиссий по проверке знаний норм и правил работы в электроустановках, контролирует своевременность и качество проведения такой проверки; контролирует своевременность прохождения персоналом первичного и периодического медицинского освидетельствования, даёт предписание по устранению недостатков в организации безопасной эксплуатации электрохозяйства, обязательные для электротехнического персонала; принимает участие в расследовании всех случаев поражения электрическим током, нарушения норм и правил работы в электроустановках; анализирует совместно с ответственным за электрохозяйство причины </a:t>
            </a:r>
            <a:r>
              <a:rPr lang="ru-RU" sz="2000" dirty="0" err="1">
                <a:latin typeface="Times New Roman" pitchFamily="18" charset="0"/>
                <a:cs typeface="Times New Roman" pitchFamily="18" charset="0"/>
              </a:rPr>
              <a:t>элетротравматизма</a:t>
            </a:r>
            <a:r>
              <a:rPr lang="ru-RU" sz="2000" dirty="0">
                <a:latin typeface="Times New Roman" pitchFamily="18" charset="0"/>
                <a:cs typeface="Times New Roman" pitchFamily="18" charset="0"/>
              </a:rPr>
              <a:t> и профзаболеваний и разрабатывает мероприятия по их устранению и профилактике; участвует в комиссии по внедрению стандартов по электробезопасности ССБТ и контролирует выполнение необходимых мероприятий; участвует в совещаниях с электротехническим персоналом по разбору случаев </a:t>
            </a:r>
            <a:r>
              <a:rPr lang="ru-RU" sz="2000" dirty="0" err="1">
                <a:latin typeface="Times New Roman" pitchFamily="18" charset="0"/>
                <a:cs typeface="Times New Roman" pitchFamily="18" charset="0"/>
              </a:rPr>
              <a:t>электротравматизма</a:t>
            </a:r>
            <a:r>
              <a:rPr lang="ru-RU" sz="2000" dirty="0">
                <a:latin typeface="Times New Roman" pitchFamily="18" charset="0"/>
                <a:cs typeface="Times New Roman" pitchFamily="18" charset="0"/>
              </a:rPr>
              <a:t> или допущенных нарушений Правил и инструкций; контролирует наличие на рабочих местах инструкций по электробезопасности и их своевременное обновление; помогает оформлению стендов, организации уголков электробезопасности в цехах, на предприятии. </a:t>
            </a:r>
          </a:p>
        </p:txBody>
      </p:sp>
    </p:spTree>
    <p:extLst>
      <p:ext uri="{BB962C8B-B14F-4D97-AF65-F5344CB8AC3E}">
        <p14:creationId xmlns:p14="http://schemas.microsoft.com/office/powerpoint/2010/main" val="1252084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0"/>
            <a:ext cx="7772400" cy="724336"/>
          </a:xfrm>
        </p:spPr>
        <p:txBody>
          <a:bodyPr>
            <a:noAutofit/>
          </a:bodyPr>
          <a:lstStyle/>
          <a:p>
            <a:r>
              <a:rPr lang="ru-RU" sz="2400" b="1" dirty="0">
                <a:latin typeface="Times New Roman" pitchFamily="18" charset="0"/>
                <a:cs typeface="Times New Roman" pitchFamily="18" charset="0"/>
              </a:rPr>
              <a:t>Ответственность за выполнение Правил эксплуатации электроустановок потребителей </a:t>
            </a:r>
          </a:p>
        </p:txBody>
      </p:sp>
      <p:sp>
        <p:nvSpPr>
          <p:cNvPr id="4" name="Прямоугольник 3"/>
          <p:cNvSpPr/>
          <p:nvPr/>
        </p:nvSpPr>
        <p:spPr>
          <a:xfrm>
            <a:off x="179512" y="1268760"/>
            <a:ext cx="8784976" cy="4893647"/>
          </a:xfrm>
          <a:prstGeom prst="rect">
            <a:avLst/>
          </a:prstGeom>
        </p:spPr>
        <p:txBody>
          <a:bodyPr wrap="square">
            <a:spAutoFit/>
          </a:bodyPr>
          <a:lstStyle/>
          <a:p>
            <a:r>
              <a:rPr lang="ru-RU" sz="2400" dirty="0">
                <a:latin typeface="Times New Roman" pitchFamily="18" charset="0"/>
                <a:cs typeface="Times New Roman" pitchFamily="18" charset="0"/>
              </a:rPr>
              <a:t>За нарушение в работе электроустановок несут персональную ответственность: работники, непосредственно обслуживающие электроустановки (за нарушение по их вине); работники, проводящие ремонт (за низкое качество ремонта); руководители и специалисты </a:t>
            </a:r>
            <a:r>
              <a:rPr lang="ru-RU" sz="2400" dirty="0" err="1">
                <a:latin typeface="Times New Roman" pitchFamily="18" charset="0"/>
                <a:cs typeface="Times New Roman" pitchFamily="18" charset="0"/>
              </a:rPr>
              <a:t>энергослужбы</a:t>
            </a:r>
            <a:r>
              <a:rPr lang="ru-RU" sz="2400" dirty="0">
                <a:latin typeface="Times New Roman" pitchFamily="18" charset="0"/>
                <a:cs typeface="Times New Roman" pitchFamily="18" charset="0"/>
              </a:rPr>
              <a:t> (за неудовлетворительное техническое обслуживание и невыполнение противоаварийных мероприятий). Это отражается в должностных инструкциях. </a:t>
            </a:r>
          </a:p>
          <a:p>
            <a:r>
              <a:rPr lang="ru-RU" sz="2400" dirty="0">
                <a:latin typeface="Times New Roman" pitchFamily="18" charset="0"/>
                <a:cs typeface="Times New Roman" pitchFamily="18" charset="0"/>
              </a:rPr>
              <a:t>Ответственность может быть дисциплинарной, административной или уголовной. Она устанавливается инструкциями и </a:t>
            </a:r>
            <a:r>
              <a:rPr lang="ru-RU" sz="2400" dirty="0" smtClean="0">
                <a:latin typeface="Times New Roman" pitchFamily="18" charset="0"/>
                <a:cs typeface="Times New Roman" pitchFamily="18" charset="0"/>
              </a:rPr>
              <a:t>действующим </a:t>
            </a:r>
            <a:r>
              <a:rPr lang="ru-RU" sz="2400" dirty="0">
                <a:latin typeface="Times New Roman" pitchFamily="18" charset="0"/>
                <a:cs typeface="Times New Roman" pitchFamily="18" charset="0"/>
              </a:rPr>
              <a:t>законодательством. При обнаружении </a:t>
            </a:r>
            <a:r>
              <a:rPr lang="ru-RU" sz="2400">
                <a:latin typeface="Times New Roman" pitchFamily="18" charset="0"/>
                <a:cs typeface="Times New Roman" pitchFamily="18" charset="0"/>
              </a:rPr>
              <a:t>неисправности </a:t>
            </a:r>
            <a:r>
              <a:rPr lang="ru-RU" sz="2400" smtClean="0">
                <a:latin typeface="Times New Roman" pitchFamily="18" charset="0"/>
                <a:cs typeface="Times New Roman" pitchFamily="18" charset="0"/>
              </a:rPr>
              <a:t>электроустановок </a:t>
            </a:r>
            <a:r>
              <a:rPr lang="ru-RU" sz="2400" dirty="0">
                <a:latin typeface="Times New Roman" pitchFamily="18" charset="0"/>
                <a:cs typeface="Times New Roman" pitchFamily="18" charset="0"/>
              </a:rPr>
              <a:t>или средств защиты каждый работник должен немедленно сообщить об этом своему непосредственному руководителю. </a:t>
            </a:r>
          </a:p>
        </p:txBody>
      </p:sp>
    </p:spTree>
    <p:extLst>
      <p:ext uri="{BB962C8B-B14F-4D97-AF65-F5344CB8AC3E}">
        <p14:creationId xmlns:p14="http://schemas.microsoft.com/office/powerpoint/2010/main" val="3671694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193"/>
            <a:ext cx="9144000" cy="523220"/>
          </a:xfrm>
          <a:prstGeom prst="rect">
            <a:avLst/>
          </a:prstGeom>
        </p:spPr>
        <p:txBody>
          <a:bodyPr wrap="square">
            <a:spAutoFit/>
          </a:bodyPr>
          <a:lstStyle/>
          <a:p>
            <a:pPr algn="ctr"/>
            <a:r>
              <a:rPr lang="ru-RU" sz="2800" b="1" dirty="0">
                <a:latin typeface="Times New Roman" pitchFamily="18" charset="0"/>
                <a:cs typeface="Times New Roman" pitchFamily="18" charset="0"/>
              </a:rPr>
              <a:t>Требования к персоналу </a:t>
            </a:r>
          </a:p>
        </p:txBody>
      </p:sp>
      <p:sp>
        <p:nvSpPr>
          <p:cNvPr id="5" name="Прямоугольник 4"/>
          <p:cNvSpPr/>
          <p:nvPr/>
        </p:nvSpPr>
        <p:spPr>
          <a:xfrm>
            <a:off x="0" y="620688"/>
            <a:ext cx="9144000" cy="5940088"/>
          </a:xfrm>
          <a:prstGeom prst="rect">
            <a:avLst/>
          </a:prstGeom>
        </p:spPr>
        <p:txBody>
          <a:bodyPr wrap="square">
            <a:spAutoFit/>
          </a:bodyPr>
          <a:lstStyle/>
          <a:p>
            <a:r>
              <a:rPr lang="ru-RU" sz="2000" b="1" dirty="0">
                <a:latin typeface="Times New Roman" pitchFamily="18" charset="0"/>
                <a:cs typeface="Times New Roman" pitchFamily="18" charset="0"/>
              </a:rPr>
              <a:t>Электротехнический персонал </a:t>
            </a:r>
            <a:r>
              <a:rPr lang="ru-RU" sz="2000" dirty="0">
                <a:latin typeface="Times New Roman" pitchFamily="18" charset="0"/>
                <a:cs typeface="Times New Roman" pitchFamily="18" charset="0"/>
              </a:rPr>
              <a:t>предприятий подразделяется на: </a:t>
            </a:r>
          </a:p>
          <a:p>
            <a:r>
              <a:rPr lang="ru-RU" sz="2000" b="1" dirty="0">
                <a:latin typeface="Times New Roman" pitchFamily="18" charset="0"/>
                <a:cs typeface="Times New Roman" pitchFamily="18" charset="0"/>
              </a:rPr>
              <a:t>административно-технический</a:t>
            </a:r>
            <a:r>
              <a:rPr lang="ru-RU" sz="2000" dirty="0">
                <a:latin typeface="Times New Roman" pitchFamily="18" charset="0"/>
                <a:cs typeface="Times New Roman" pitchFamily="18" charset="0"/>
              </a:rPr>
              <a:t>, который организует </a:t>
            </a:r>
            <a:r>
              <a:rPr lang="ru-RU" sz="2000" dirty="0" smtClean="0">
                <a:latin typeface="Times New Roman" pitchFamily="18" charset="0"/>
                <a:cs typeface="Times New Roman" pitchFamily="18" charset="0"/>
              </a:rPr>
              <a:t>оперативные </a:t>
            </a:r>
            <a:r>
              <a:rPr lang="ru-RU" sz="2000" dirty="0">
                <a:latin typeface="Times New Roman" pitchFamily="18" charset="0"/>
                <a:cs typeface="Times New Roman" pitchFamily="18" charset="0"/>
              </a:rPr>
              <a:t>переключения, ремонтные, монтажные и наладочные работы в электроустановках и принимает непосредственно участие; обладает правами оперативного, ремонтного, оперативно-ремонтного персонала; </a:t>
            </a:r>
          </a:p>
          <a:p>
            <a:r>
              <a:rPr lang="ru-RU" sz="2000" b="1" dirty="0">
                <a:latin typeface="Times New Roman" pitchFamily="18" charset="0"/>
                <a:cs typeface="Times New Roman" pitchFamily="18" charset="0"/>
              </a:rPr>
              <a:t>оперативный</a:t>
            </a:r>
            <a:r>
              <a:rPr lang="ru-RU" sz="2000" dirty="0">
                <a:latin typeface="Times New Roman" pitchFamily="18" charset="0"/>
                <a:cs typeface="Times New Roman" pitchFamily="18" charset="0"/>
              </a:rPr>
              <a:t>, ведёт оперативное управление </a:t>
            </a:r>
            <a:r>
              <a:rPr lang="ru-RU" sz="2000" dirty="0" smtClean="0">
                <a:latin typeface="Times New Roman" pitchFamily="18" charset="0"/>
                <a:cs typeface="Times New Roman" pitchFamily="18" charset="0"/>
              </a:rPr>
              <a:t>электрохозяйством</a:t>
            </a:r>
            <a:r>
              <a:rPr lang="ru-RU" sz="2000" dirty="0">
                <a:latin typeface="Times New Roman" pitchFamily="18" charset="0"/>
                <a:cs typeface="Times New Roman" pitchFamily="18" charset="0"/>
              </a:rPr>
              <a:t>, оперативное обслуживание, переключение, подготовку </a:t>
            </a:r>
            <a:r>
              <a:rPr lang="ru-RU" sz="2000" dirty="0" smtClean="0">
                <a:latin typeface="Times New Roman" pitchFamily="18" charset="0"/>
                <a:cs typeface="Times New Roman" pitchFamily="18" charset="0"/>
              </a:rPr>
              <a:t>рабочего </a:t>
            </a:r>
            <a:r>
              <a:rPr lang="ru-RU" sz="2000" dirty="0">
                <a:latin typeface="Times New Roman" pitchFamily="18" charset="0"/>
                <a:cs typeface="Times New Roman" pitchFamily="18" charset="0"/>
              </a:rPr>
              <a:t>места, допуск к работам и надзор за работающими; должен </a:t>
            </a:r>
            <a:r>
              <a:rPr lang="ru-RU" sz="2000" dirty="0" smtClean="0">
                <a:latin typeface="Times New Roman" pitchFamily="18" charset="0"/>
                <a:cs typeface="Times New Roman" pitchFamily="18" charset="0"/>
              </a:rPr>
              <a:t>пройти </a:t>
            </a:r>
            <a:r>
              <a:rPr lang="ru-RU" sz="2000" dirty="0">
                <a:latin typeface="Times New Roman" pitchFamily="18" charset="0"/>
                <a:cs typeface="Times New Roman" pitchFamily="18" charset="0"/>
              </a:rPr>
              <a:t>стажировку на рабочем месте не менее двух недель; </a:t>
            </a:r>
          </a:p>
          <a:p>
            <a:r>
              <a:rPr lang="ru-RU" sz="2000" b="1" dirty="0">
                <a:latin typeface="Times New Roman" pitchFamily="18" charset="0"/>
                <a:cs typeface="Times New Roman" pitchFamily="18" charset="0"/>
              </a:rPr>
              <a:t>ремонтный</a:t>
            </a:r>
            <a:r>
              <a:rPr lang="ru-RU" sz="2000" dirty="0">
                <a:latin typeface="Times New Roman" pitchFamily="18" charset="0"/>
                <a:cs typeface="Times New Roman" pitchFamily="18" charset="0"/>
              </a:rPr>
              <a:t> - за ним ремонт, реконструкция, монтаж </a:t>
            </a:r>
            <a:r>
              <a:rPr lang="ru-RU" sz="2000" dirty="0" smtClean="0">
                <a:latin typeface="Times New Roman" pitchFamily="18" charset="0"/>
                <a:cs typeface="Times New Roman" pitchFamily="18" charset="0"/>
              </a:rPr>
              <a:t>электроустановок</a:t>
            </a:r>
            <a:r>
              <a:rPr lang="ru-RU" sz="2000" dirty="0">
                <a:latin typeface="Times New Roman" pitchFamily="18" charset="0"/>
                <a:cs typeface="Times New Roman" pitchFamily="18" charset="0"/>
              </a:rPr>
              <a:t>, испытание, измерение, наладка, регулировка </a:t>
            </a:r>
            <a:r>
              <a:rPr lang="ru-RU" sz="2000" dirty="0" smtClean="0">
                <a:latin typeface="Times New Roman" pitchFamily="18" charset="0"/>
                <a:cs typeface="Times New Roman" pitchFamily="18" charset="0"/>
              </a:rPr>
              <a:t>электроаппаратуры;</a:t>
            </a:r>
          </a:p>
          <a:p>
            <a:r>
              <a:rPr lang="ru-RU" sz="2000" b="1" dirty="0" smtClean="0">
                <a:latin typeface="Times New Roman" pitchFamily="18" charset="0"/>
                <a:cs typeface="Times New Roman" pitchFamily="18" charset="0"/>
              </a:rPr>
              <a:t>оперативно-ремонтный</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осуществляет функции оперативного и ремонтного персонала на закрепленных за ним электроустановках. </a:t>
            </a:r>
          </a:p>
          <a:p>
            <a:r>
              <a:rPr lang="ru-RU" sz="2000" b="1" dirty="0" smtClean="0">
                <a:latin typeface="Times New Roman" pitchFamily="18" charset="0"/>
                <a:cs typeface="Times New Roman" pitchFamily="18" charset="0"/>
              </a:rPr>
              <a:t>Электротехнологический персонал, </a:t>
            </a:r>
            <a:r>
              <a:rPr lang="ru-RU" sz="2000" dirty="0">
                <a:latin typeface="Times New Roman" pitchFamily="18" charset="0"/>
                <a:cs typeface="Times New Roman" pitchFamily="18" charset="0"/>
              </a:rPr>
              <a:t>обслуживает </a:t>
            </a:r>
            <a:r>
              <a:rPr lang="ru-RU" sz="2000" dirty="0" err="1">
                <a:latin typeface="Times New Roman" pitchFamily="18" charset="0"/>
                <a:cs typeface="Times New Roman" pitchFamily="18" charset="0"/>
              </a:rPr>
              <a:t>электротехнологические</a:t>
            </a:r>
            <a:r>
              <a:rPr lang="ru-RU" sz="2000" dirty="0">
                <a:latin typeface="Times New Roman" pitchFamily="18" charset="0"/>
                <a:cs typeface="Times New Roman" pitchFamily="18" charset="0"/>
              </a:rPr>
              <a:t> установки и процессы (электролиз, электросварка и т. п.); имеет достаточные знания и навыки для безопасного выполнения работ по техническому обслуживанию </a:t>
            </a:r>
            <a:r>
              <a:rPr lang="ru-RU" sz="2000" dirty="0" err="1">
                <a:latin typeface="Times New Roman" pitchFamily="18" charset="0"/>
                <a:cs typeface="Times New Roman" pitchFamily="18" charset="0"/>
              </a:rPr>
              <a:t>энергонасыщенного</a:t>
            </a:r>
            <a:r>
              <a:rPr lang="ru-RU" sz="2000" dirty="0">
                <a:latin typeface="Times New Roman" pitchFamily="18" charset="0"/>
                <a:cs typeface="Times New Roman" pitchFamily="18" charset="0"/>
              </a:rPr>
              <a:t> производственно-технического оборудования. Он не входит в состав электротехнической службы, имеет группу по электробезопасности II и выше. </a:t>
            </a:r>
          </a:p>
        </p:txBody>
      </p:sp>
    </p:spTree>
    <p:extLst>
      <p:ext uri="{BB962C8B-B14F-4D97-AF65-F5344CB8AC3E}">
        <p14:creationId xmlns:p14="http://schemas.microsoft.com/office/powerpoint/2010/main" val="3353471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9144000" cy="5940088"/>
          </a:xfrm>
          <a:prstGeom prst="rect">
            <a:avLst/>
          </a:prstGeom>
        </p:spPr>
        <p:txBody>
          <a:bodyPr wrap="square">
            <a:spAutoFit/>
          </a:bodyPr>
          <a:lstStyle/>
          <a:p>
            <a:r>
              <a:rPr lang="ru-RU" sz="2000" dirty="0">
                <a:latin typeface="Times New Roman" pitchFamily="18" charset="0"/>
                <a:cs typeface="Times New Roman" pitchFamily="18" charset="0"/>
              </a:rPr>
              <a:t>Производственному неэлектротехническому персоналу, выполняющему работы с опасностью поражения электрическим током, присваивается I группа по электробезопасности. Он ежегодно проходит инструктаж, который проводит лицо из электротехнического персонала с группой по электробезопасности не ниже 3. Оформление производится в специальном журнале, удостоверение не выдаётся Электротехническому персоналу с группой по электробезопасности II-V выдаётся соответствующее удостоверение. II группа присваивается лицам, которые не имели группы (ученикам, электросварщикам, крановщикам, термистам и т.п.); III, IV, V - лицам электротехнического персонала в зависимости от знаний, стажа работы в действующих электроустановках. Перечень должностей ИТР, электротехнического персонала, которым необходимо иметь группу по электробезопасности утверждает руководитель предприятия, организации. </a:t>
            </a:r>
          </a:p>
          <a:p>
            <a:r>
              <a:rPr lang="ru-RU" sz="2000" dirty="0">
                <a:latin typeface="Times New Roman" pitchFamily="18" charset="0"/>
                <a:cs typeface="Times New Roman" pitchFamily="18" charset="0"/>
              </a:rPr>
              <a:t>Работники из электротехнического персонала до 18 лет к работе в электротехнических установках не допускаются. Практикантам из учебных заведений до 18 лет разрешается пребывание в действующих электроустановках под постоянным надзором лиц из электротехнического персонала с группой не ниже III в электроустановках до 1000 В, не ниже IV в электроустановках выше 1000 В. Им до 18 лет запрещается допуск к самостоятельной работе и присвоение группы III и выше. </a:t>
            </a:r>
          </a:p>
        </p:txBody>
      </p:sp>
    </p:spTree>
    <p:extLst>
      <p:ext uri="{BB962C8B-B14F-4D97-AF65-F5344CB8AC3E}">
        <p14:creationId xmlns:p14="http://schemas.microsoft.com/office/powerpoint/2010/main" val="2349612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9144000" cy="3785652"/>
          </a:xfrm>
          <a:prstGeom prst="rect">
            <a:avLst/>
          </a:prstGeom>
        </p:spPr>
        <p:txBody>
          <a:bodyPr wrap="square">
            <a:spAutoFit/>
          </a:bodyPr>
          <a:lstStyle/>
          <a:p>
            <a:r>
              <a:rPr lang="ru-RU" sz="2400" dirty="0" smtClean="0">
                <a:latin typeface="Times New Roman" pitchFamily="18" charset="0"/>
                <a:cs typeface="Times New Roman" pitchFamily="18" charset="0"/>
              </a:rPr>
              <a:t>Работники</a:t>
            </a:r>
            <a:r>
              <a:rPr lang="ru-RU" sz="2400" dirty="0">
                <a:latin typeface="Times New Roman" pitchFamily="18" charset="0"/>
                <a:cs typeface="Times New Roman" pitchFamily="18" charset="0"/>
              </a:rPr>
              <a:t>, не имеющие профессиональной подготовки (со средним образованием или без него) могут получить II группу после обучения по программе не менее 72 часов в специализированных центрах подготовки персонала (учебных комбинатах</a:t>
            </a:r>
          </a:p>
          <a:p>
            <a:r>
              <a:rPr lang="ru-RU" sz="2400" dirty="0" smtClean="0">
                <a:latin typeface="Times New Roman" pitchFamily="18" charset="0"/>
                <a:cs typeface="Times New Roman" pitchFamily="18" charset="0"/>
              </a:rPr>
              <a:t>Руководитель</a:t>
            </a:r>
            <a:r>
              <a:rPr lang="ru-RU" sz="2400" dirty="0">
                <a:latin typeface="Times New Roman" pitchFamily="18" charset="0"/>
                <a:cs typeface="Times New Roman" pitchFamily="18" charset="0"/>
              </a:rPr>
              <a:t>, в подчинении которого находится электротехнологический персонал, должен иметь группу по электробезопасности не ниже, чем у подчинённого персонала. Перечень должностей ИТР и </a:t>
            </a:r>
            <a:r>
              <a:rPr lang="ru-RU" sz="2400" dirty="0" err="1">
                <a:latin typeface="Times New Roman" pitchFamily="18" charset="0"/>
                <a:cs typeface="Times New Roman" pitchFamily="18" charset="0"/>
              </a:rPr>
              <a:t>электротехнологического</a:t>
            </a:r>
            <a:r>
              <a:rPr lang="ru-RU" sz="2400" dirty="0">
                <a:latin typeface="Times New Roman" pitchFamily="18" charset="0"/>
                <a:cs typeface="Times New Roman" pitchFamily="18" charset="0"/>
              </a:rPr>
              <a:t> персонала, которым необходимо иметь группу по электробезопасности, утверждает </a:t>
            </a:r>
            <a:r>
              <a:rPr lang="ru-RU" sz="2400" dirty="0" smtClean="0">
                <a:latin typeface="Times New Roman" pitchFamily="18" charset="0"/>
                <a:cs typeface="Times New Roman" pitchFamily="18" charset="0"/>
              </a:rPr>
              <a:t>руководитель).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93757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772400" cy="741768"/>
          </a:xfrm>
        </p:spPr>
        <p:txBody>
          <a:bodyPr>
            <a:normAutofit fontScale="90000"/>
          </a:bodyPr>
          <a:lstStyle/>
          <a:p>
            <a:pPr algn="ctr"/>
            <a:r>
              <a:rPr lang="ru-RU" sz="2800" b="1" dirty="0">
                <a:effectLst>
                  <a:outerShdw blurRad="38100" dist="38100" dir="2700000" algn="tl">
                    <a:srgbClr val="000000">
                      <a:alpha val="43137"/>
                    </a:srgbClr>
                  </a:outerShdw>
                </a:effectLst>
                <a:latin typeface="Times New Roman" pitchFamily="18" charset="0"/>
                <a:cs typeface="Times New Roman" pitchFamily="18" charset="0"/>
              </a:rPr>
              <a:t>ОБЩИЕ ТРЕБОВАНИЯ ЭЛЕКТРОБЕЗОПАСНОСТИ </a:t>
            </a:r>
          </a:p>
        </p:txBody>
      </p:sp>
      <p:sp>
        <p:nvSpPr>
          <p:cNvPr id="3" name="Прямоугольник 2"/>
          <p:cNvSpPr/>
          <p:nvPr/>
        </p:nvSpPr>
        <p:spPr>
          <a:xfrm>
            <a:off x="2482270" y="924689"/>
            <a:ext cx="4092531" cy="400110"/>
          </a:xfrm>
          <a:prstGeom prst="rect">
            <a:avLst/>
          </a:prstGeom>
        </p:spPr>
        <p:txBody>
          <a:bodyPr wrap="none">
            <a:spAutoFit/>
          </a:bodyPr>
          <a:lstStyle/>
          <a:p>
            <a:r>
              <a:rPr lang="ru-RU" sz="2000" b="1" dirty="0">
                <a:effectLst>
                  <a:outerShdw blurRad="38100" dist="38100" dir="2700000" algn="tl">
                    <a:srgbClr val="000000">
                      <a:alpha val="43137"/>
                    </a:srgbClr>
                  </a:outerShdw>
                </a:effectLst>
                <a:latin typeface="Times New Roman" pitchFamily="18" charset="0"/>
                <a:cs typeface="Times New Roman" pitchFamily="18" charset="0"/>
              </a:rPr>
              <a:t>Статистика </a:t>
            </a:r>
            <a:r>
              <a:rPr lang="ru-RU" sz="2000" b="1" dirty="0" err="1">
                <a:effectLst>
                  <a:outerShdw blurRad="38100" dist="38100" dir="2700000" algn="tl">
                    <a:srgbClr val="000000">
                      <a:alpha val="43137"/>
                    </a:srgbClr>
                  </a:outerShdw>
                </a:effectLst>
                <a:latin typeface="Times New Roman" pitchFamily="18" charset="0"/>
                <a:cs typeface="Times New Roman" pitchFamily="18" charset="0"/>
              </a:rPr>
              <a:t>электротравматизма</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9" name="Прямоугольник 8"/>
          <p:cNvSpPr/>
          <p:nvPr/>
        </p:nvSpPr>
        <p:spPr>
          <a:xfrm>
            <a:off x="0" y="1324799"/>
            <a:ext cx="7546224" cy="4093428"/>
          </a:xfrm>
          <a:prstGeom prst="rect">
            <a:avLst/>
          </a:prstGeom>
        </p:spPr>
        <p:txBody>
          <a:bodyPr wrap="square">
            <a:spAutoFit/>
          </a:bodyPr>
          <a:lstStyle/>
          <a:p>
            <a:r>
              <a:rPr lang="ru-RU" sz="2000" dirty="0">
                <a:latin typeface="Times New Roman" pitchFamily="18" charset="0"/>
                <a:cs typeface="Times New Roman" pitchFamily="18" charset="0"/>
              </a:rPr>
              <a:t>Известно, что в среднем </a:t>
            </a:r>
            <a:r>
              <a:rPr lang="ru-RU" sz="2000" dirty="0" err="1">
                <a:latin typeface="Times New Roman" pitchFamily="18" charset="0"/>
                <a:cs typeface="Times New Roman" pitchFamily="18" charset="0"/>
              </a:rPr>
              <a:t>электротравмы</a:t>
            </a:r>
            <a:r>
              <a:rPr lang="ru-RU" sz="2000" dirty="0">
                <a:latin typeface="Times New Roman" pitchFamily="18" charset="0"/>
                <a:cs typeface="Times New Roman" pitchFamily="18" charset="0"/>
              </a:rPr>
              <a:t> составляют 3% от общего числа травм, 12-13% - смертельные </a:t>
            </a:r>
            <a:r>
              <a:rPr lang="ru-RU" sz="2000" dirty="0" err="1">
                <a:latin typeface="Times New Roman" pitchFamily="18" charset="0"/>
                <a:cs typeface="Times New Roman" pitchFamily="18" charset="0"/>
              </a:rPr>
              <a:t>электротравмы</a:t>
            </a:r>
            <a:r>
              <a:rPr lang="ru-RU" sz="2000" dirty="0">
                <a:latin typeface="Times New Roman" pitchFamily="18" charset="0"/>
                <a:cs typeface="Times New Roman" pitchFamily="18" charset="0"/>
              </a:rPr>
              <a:t> от общего числа смертельных случаев. Это много, если учитывать высокий уровень травматизма в стране. </a:t>
            </a:r>
          </a:p>
          <a:p>
            <a:r>
              <a:rPr lang="ru-RU" sz="2000" dirty="0">
                <a:latin typeface="Times New Roman" pitchFamily="18" charset="0"/>
                <a:cs typeface="Times New Roman" pitchFamily="18" charset="0"/>
              </a:rPr>
              <a:t>Принято исчислять </a:t>
            </a:r>
            <a:r>
              <a:rPr lang="ru-RU" sz="2000" dirty="0" err="1">
                <a:latin typeface="Times New Roman" pitchFamily="18" charset="0"/>
                <a:cs typeface="Times New Roman" pitchFamily="18" charset="0"/>
              </a:rPr>
              <a:t>электротравматизм</a:t>
            </a:r>
            <a:r>
              <a:rPr lang="ru-RU" sz="2000" dirty="0">
                <a:latin typeface="Times New Roman" pitchFamily="18" charset="0"/>
                <a:cs typeface="Times New Roman" pitchFamily="18" charset="0"/>
              </a:rPr>
              <a:t> в расчёте на 1 млн. жителей. У нас этот показатель составляет 8,8 смертельных электротравм на 1 млн. жителей страны в год (в передовых промышленно развитых странах - не более 3). </a:t>
            </a:r>
          </a:p>
          <a:p>
            <a:r>
              <a:rPr lang="ru-RU" sz="2000" dirty="0">
                <a:latin typeface="Times New Roman" pitchFamily="18" charset="0"/>
                <a:cs typeface="Times New Roman" pitchFamily="18" charset="0"/>
              </a:rPr>
              <a:t>К наиболее неблагополучным отраслям относятся: лёгкая промышленность, где </a:t>
            </a:r>
            <a:r>
              <a:rPr lang="ru-RU" sz="2000" dirty="0" err="1">
                <a:latin typeface="Times New Roman" pitchFamily="18" charset="0"/>
                <a:cs typeface="Times New Roman" pitchFamily="18" charset="0"/>
              </a:rPr>
              <a:t>электротравматизм</a:t>
            </a:r>
            <a:r>
              <a:rPr lang="ru-RU" sz="2000" dirty="0">
                <a:latin typeface="Times New Roman" pitchFamily="18" charset="0"/>
                <a:cs typeface="Times New Roman" pitchFamily="18" charset="0"/>
              </a:rPr>
              <a:t> составляет 17 % от числа смертельных несчастных случаев, электротехническая промышленность -14, химическая- 13, строительство, сельское хозяйство - по 40%, наш пресловутый быт - примерно 40%.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32"/>
            <a:ext cx="8136904" cy="461665"/>
          </a:xfrm>
          <a:prstGeom prst="rect">
            <a:avLst/>
          </a:prstGeom>
        </p:spPr>
        <p:txBody>
          <a:bodyPr wrap="square">
            <a:spAutoFit/>
          </a:bodyPr>
          <a:lstStyle/>
          <a:p>
            <a:pPr algn="ctr"/>
            <a:r>
              <a:rPr lang="ru-RU" sz="2400" b="1" dirty="0">
                <a:latin typeface="Times New Roman" pitchFamily="18" charset="0"/>
                <a:cs typeface="Times New Roman" pitchFamily="18" charset="0"/>
              </a:rPr>
              <a:t>Подготовка персонала </a:t>
            </a:r>
          </a:p>
        </p:txBody>
      </p:sp>
      <p:sp>
        <p:nvSpPr>
          <p:cNvPr id="5" name="Прямоугольник 4"/>
          <p:cNvSpPr/>
          <p:nvPr/>
        </p:nvSpPr>
        <p:spPr>
          <a:xfrm>
            <a:off x="2459" y="764704"/>
            <a:ext cx="9144000" cy="5632311"/>
          </a:xfrm>
          <a:prstGeom prst="rect">
            <a:avLst/>
          </a:prstGeom>
        </p:spPr>
        <p:txBody>
          <a:bodyPr wrap="square">
            <a:spAutoFit/>
          </a:bodyPr>
          <a:lstStyle/>
          <a:p>
            <a:r>
              <a:rPr lang="ru-RU" sz="2000" dirty="0">
                <a:latin typeface="Times New Roman" pitchFamily="18" charset="0"/>
                <a:cs typeface="Times New Roman" pitchFamily="18" charset="0"/>
              </a:rPr>
              <a:t>Электротехнический персонал при назначении на самостоятельную работу, при переходе на другую работу, при перерыве в работе более 1 года должен пройти производственное обучение на рабочем месте. На время обучения обучаемый прикрепляется к опытному работнику из электротехнического персонала. </a:t>
            </a:r>
          </a:p>
          <a:p>
            <a:r>
              <a:rPr lang="ru-RU" sz="2000" dirty="0">
                <a:latin typeface="Times New Roman" pitchFamily="18" charset="0"/>
                <a:cs typeface="Times New Roman" pitchFamily="18" charset="0"/>
              </a:rPr>
              <a:t>После обучения производится проверка знаний с присвоением соответствующей группы по электробезопасности. После проверки знаний - стажировка на рабочем месте (дублирование) продолжительностью не менее 2 недель и только после этого распоряжением по предприятию или цеху осуществляется допуск к самостоятельной работе. </a:t>
            </a:r>
          </a:p>
          <a:p>
            <a:r>
              <a:rPr lang="ru-RU" sz="2000" dirty="0">
                <a:latin typeface="Times New Roman" pitchFamily="18" charset="0"/>
                <a:cs typeface="Times New Roman" pitchFamily="18" charset="0"/>
              </a:rPr>
              <a:t>Ответственность за правильность действий обучаемых и </a:t>
            </a:r>
            <a:r>
              <a:rPr lang="ru-RU" sz="2000" dirty="0" smtClean="0">
                <a:latin typeface="Times New Roman" pitchFamily="18" charset="0"/>
                <a:cs typeface="Times New Roman" pitchFamily="18" charset="0"/>
              </a:rPr>
              <a:t>соблюдение </a:t>
            </a:r>
            <a:r>
              <a:rPr lang="ru-RU" sz="2000" dirty="0">
                <a:latin typeface="Times New Roman" pitchFamily="18" charset="0"/>
                <a:cs typeface="Times New Roman" pitchFamily="18" charset="0"/>
              </a:rPr>
              <a:t>им требований Правил несут как сам обучаемый, так и обучающий его работник. </a:t>
            </a:r>
          </a:p>
          <a:p>
            <a:r>
              <a:rPr lang="ru-RU" sz="2000" dirty="0">
                <a:latin typeface="Times New Roman" pitchFamily="18" charset="0"/>
                <a:cs typeface="Times New Roman" pitchFamily="18" charset="0"/>
              </a:rPr>
              <a:t>Проверка знаний Правил и инструкций подразделяется на </a:t>
            </a:r>
            <a:r>
              <a:rPr lang="ru-RU" sz="2000" dirty="0" smtClean="0">
                <a:latin typeface="Times New Roman" pitchFamily="18" charset="0"/>
                <a:cs typeface="Times New Roman" pitchFamily="18" charset="0"/>
              </a:rPr>
              <a:t>первичную </a:t>
            </a:r>
            <a:r>
              <a:rPr lang="ru-RU" sz="2000" dirty="0">
                <a:latin typeface="Times New Roman" pitchFamily="18" charset="0"/>
                <a:cs typeface="Times New Roman" pitchFamily="18" charset="0"/>
              </a:rPr>
              <a:t>(перед допуском к самостоятельной работе, при поступлении на работу), периодическую, внеочередную (при нарушении правил и </a:t>
            </a:r>
            <a:r>
              <a:rPr lang="ru-RU" sz="2000" dirty="0" smtClean="0">
                <a:latin typeface="Times New Roman" pitchFamily="18" charset="0"/>
                <a:cs typeface="Times New Roman" pitchFamily="18" charset="0"/>
              </a:rPr>
              <a:t>инструкций</a:t>
            </a:r>
            <a:r>
              <a:rPr lang="ru-RU" sz="2000" dirty="0">
                <a:latin typeface="Times New Roman" pitchFamily="18" charset="0"/>
                <a:cs typeface="Times New Roman" pitchFamily="18" charset="0"/>
              </a:rPr>
              <a:t>, по требованию ответственного за электрохозяйство или </a:t>
            </a:r>
            <a:r>
              <a:rPr lang="ru-RU" sz="2000" dirty="0" smtClean="0">
                <a:latin typeface="Times New Roman" pitchFamily="18" charset="0"/>
                <a:cs typeface="Times New Roman" pitchFamily="18" charset="0"/>
              </a:rPr>
              <a:t>органов </a:t>
            </a:r>
            <a:r>
              <a:rPr lang="ru-RU" sz="2000" dirty="0" err="1">
                <a:latin typeface="Times New Roman" pitchFamily="18" charset="0"/>
                <a:cs typeface="Times New Roman" pitchFamily="18" charset="0"/>
              </a:rPr>
              <a:t>Госэнергонадзора</a:t>
            </a:r>
            <a:r>
              <a:rPr lang="ru-RU" sz="2000" dirty="0">
                <a:latin typeface="Times New Roman" pitchFamily="18" charset="0"/>
                <a:cs typeface="Times New Roman" pitchFamily="18" charset="0"/>
              </a:rPr>
              <a:t>; после несчастных случаев или крупного на рушения техники безопасности, при плохом состоянии </a:t>
            </a:r>
            <a:r>
              <a:rPr lang="ru-RU" sz="2000" dirty="0" smtClean="0">
                <a:latin typeface="Times New Roman" pitchFamily="18" charset="0"/>
                <a:cs typeface="Times New Roman" pitchFamily="18" charset="0"/>
              </a:rPr>
              <a:t>электрооборудования </a:t>
            </a:r>
            <a:r>
              <a:rPr lang="ru-RU" sz="2000" dirty="0">
                <a:latin typeface="Times New Roman" pitchFamily="18" charset="0"/>
                <a:cs typeface="Times New Roman" pitchFamily="18" charset="0"/>
              </a:rPr>
              <a:t>оформляется специальное предписание, которое может </a:t>
            </a:r>
            <a:r>
              <a:rPr lang="ru-RU" sz="2000" dirty="0" smtClean="0">
                <a:latin typeface="Times New Roman" pitchFamily="18" charset="0"/>
                <a:cs typeface="Times New Roman" pitchFamily="18" charset="0"/>
              </a:rPr>
              <a:t>направить </a:t>
            </a:r>
            <a:r>
              <a:rPr lang="ru-RU" sz="2000" dirty="0">
                <a:latin typeface="Times New Roman" pitchFamily="18" charset="0"/>
                <a:cs typeface="Times New Roman" pitchFamily="18" charset="0"/>
              </a:rPr>
              <a:t>инженер по охране труда или главный инженер). </a:t>
            </a:r>
          </a:p>
        </p:txBody>
      </p:sp>
    </p:spTree>
    <p:extLst>
      <p:ext uri="{BB962C8B-B14F-4D97-AF65-F5344CB8AC3E}">
        <p14:creationId xmlns:p14="http://schemas.microsoft.com/office/powerpoint/2010/main" val="1888233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208912" cy="6370975"/>
          </a:xfrm>
          <a:prstGeom prst="rect">
            <a:avLst/>
          </a:prstGeom>
        </p:spPr>
        <p:txBody>
          <a:bodyPr wrap="square">
            <a:spAutoFit/>
          </a:bodyPr>
          <a:lstStyle/>
          <a:p>
            <a:r>
              <a:rPr lang="ru-RU" sz="2400" dirty="0">
                <a:latin typeface="Times New Roman" pitchFamily="18" charset="0"/>
                <a:cs typeface="Times New Roman" pitchFamily="18" charset="0"/>
              </a:rPr>
              <a:t>Периодическая проверка для электротехнического персонала, </a:t>
            </a:r>
            <a:r>
              <a:rPr lang="ru-RU" sz="2400" dirty="0" smtClean="0">
                <a:latin typeface="Times New Roman" pitchFamily="18" charset="0"/>
                <a:cs typeface="Times New Roman" pitchFamily="18" charset="0"/>
              </a:rPr>
              <a:t>непосредственно </a:t>
            </a:r>
            <a:r>
              <a:rPr lang="ru-RU" sz="2400" dirty="0">
                <a:latin typeface="Times New Roman" pitchFamily="18" charset="0"/>
                <a:cs typeface="Times New Roman" pitchFamily="18" charset="0"/>
              </a:rPr>
              <a:t>обслуживающего действующие электроустановки, </a:t>
            </a:r>
            <a:r>
              <a:rPr lang="ru-RU" sz="2400" dirty="0" smtClean="0">
                <a:latin typeface="Times New Roman" pitchFamily="18" charset="0"/>
                <a:cs typeface="Times New Roman" pitchFamily="18" charset="0"/>
              </a:rPr>
              <a:t>выполняющего </a:t>
            </a:r>
            <a:r>
              <a:rPr lang="ru-RU" sz="2400" dirty="0">
                <a:latin typeface="Times New Roman" pitchFamily="18" charset="0"/>
                <a:cs typeface="Times New Roman" pitchFamily="18" charset="0"/>
              </a:rPr>
              <a:t>электромонтажные и ремонтные работы, испытания, </a:t>
            </a:r>
            <a:r>
              <a:rPr lang="ru-RU" sz="2400" dirty="0" smtClean="0">
                <a:latin typeface="Times New Roman" pitchFamily="18" charset="0"/>
                <a:cs typeface="Times New Roman" pitchFamily="18" charset="0"/>
              </a:rPr>
              <a:t>оформляющего </a:t>
            </a:r>
            <a:r>
              <a:rPr lang="ru-RU" sz="2400" dirty="0">
                <a:latin typeface="Times New Roman" pitchFamily="18" charset="0"/>
                <a:cs typeface="Times New Roman" pitchFamily="18" charset="0"/>
              </a:rPr>
              <a:t>распоряжения и организующего эти работы проводится 1 раз в год; для руководителей и специалистов, не относящихся к </a:t>
            </a:r>
            <a:r>
              <a:rPr lang="ru-RU" sz="2400" dirty="0" smtClean="0">
                <a:latin typeface="Times New Roman" pitchFamily="18" charset="0"/>
                <a:cs typeface="Times New Roman" pitchFamily="18" charset="0"/>
              </a:rPr>
              <a:t>предыдущей </a:t>
            </a:r>
            <a:r>
              <a:rPr lang="ru-RU" sz="2400" dirty="0">
                <a:latin typeface="Times New Roman" pitchFamily="18" charset="0"/>
                <a:cs typeface="Times New Roman" pitchFamily="18" charset="0"/>
              </a:rPr>
              <a:t>группе, а также для инженеров по охране труда, допущенных к </a:t>
            </a:r>
            <a:r>
              <a:rPr lang="ru-RU" sz="2400" dirty="0" smtClean="0">
                <a:latin typeface="Times New Roman" pitchFamily="18" charset="0"/>
                <a:cs typeface="Times New Roman" pitchFamily="18" charset="0"/>
              </a:rPr>
              <a:t>инспектированию </a:t>
            </a:r>
            <a:r>
              <a:rPr lang="ru-RU" sz="2400" dirty="0">
                <a:latin typeface="Times New Roman" pitchFamily="18" charset="0"/>
                <a:cs typeface="Times New Roman" pitchFamily="18" charset="0"/>
              </a:rPr>
              <a:t>электроустановок, - 1 раз в три года. Допускается </a:t>
            </a:r>
            <a:r>
              <a:rPr lang="ru-RU" sz="2400" dirty="0" smtClean="0">
                <a:latin typeface="Times New Roman" pitchFamily="18" charset="0"/>
                <a:cs typeface="Times New Roman" pitchFamily="18" charset="0"/>
              </a:rPr>
              <a:t>продление </a:t>
            </a:r>
            <a:r>
              <a:rPr lang="ru-RU" sz="2400" dirty="0">
                <a:latin typeface="Times New Roman" pitchFamily="18" charset="0"/>
                <a:cs typeface="Times New Roman" pitchFamily="18" charset="0"/>
              </a:rPr>
              <a:t>срока проверки на один месяц (из-за отпуска, болезни). </a:t>
            </a:r>
          </a:p>
          <a:p>
            <a:r>
              <a:rPr lang="ru-RU" sz="2400" dirty="0">
                <a:latin typeface="Times New Roman" pitchFamily="18" charset="0"/>
                <a:cs typeface="Times New Roman" pitchFamily="18" charset="0"/>
              </a:rPr>
              <a:t>Получившим неудовлетворительную оценку комиссия </a:t>
            </a:r>
            <a:r>
              <a:rPr lang="ru-RU" sz="2400" dirty="0" smtClean="0">
                <a:latin typeface="Times New Roman" pitchFamily="18" charset="0"/>
                <a:cs typeface="Times New Roman" pitchFamily="18" charset="0"/>
              </a:rPr>
              <a:t>назначает </a:t>
            </a:r>
            <a:r>
              <a:rPr lang="ru-RU" sz="2400" dirty="0">
                <a:latin typeface="Times New Roman" pitchFamily="18" charset="0"/>
                <a:cs typeface="Times New Roman" pitchFamily="18" charset="0"/>
              </a:rPr>
              <a:t>повторную проверку в срок не ранее двух недель и не позднее одного месяца со дня последней проверки. Аналогично </a:t>
            </a:r>
            <a:r>
              <a:rPr lang="ru-RU" sz="2400" dirty="0" smtClean="0">
                <a:latin typeface="Times New Roman" pitchFamily="18" charset="0"/>
                <a:cs typeface="Times New Roman" pitchFamily="18" charset="0"/>
              </a:rPr>
              <a:t>организуется </a:t>
            </a:r>
            <a:r>
              <a:rPr lang="ru-RU" sz="2400" dirty="0">
                <a:latin typeface="Times New Roman" pitchFamily="18" charset="0"/>
                <a:cs typeface="Times New Roman" pitchFamily="18" charset="0"/>
              </a:rPr>
              <a:t>и третья проверка. При получении неудовлетворительной оценка при третьей проверке знаний производится перевод работника на другую работу, не связанную с обслуживанием электроустановок. </a:t>
            </a:r>
          </a:p>
        </p:txBody>
      </p:sp>
    </p:spTree>
    <p:extLst>
      <p:ext uri="{BB962C8B-B14F-4D97-AF65-F5344CB8AC3E}">
        <p14:creationId xmlns:p14="http://schemas.microsoft.com/office/powerpoint/2010/main" val="2503375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23" y="188640"/>
            <a:ext cx="9001000" cy="5632311"/>
          </a:xfrm>
          <a:prstGeom prst="rect">
            <a:avLst/>
          </a:prstGeom>
        </p:spPr>
        <p:txBody>
          <a:bodyPr wrap="square">
            <a:spAutoFit/>
          </a:bodyPr>
          <a:lstStyle/>
          <a:p>
            <a:r>
              <a:rPr lang="ru-RU" sz="2000" dirty="0">
                <a:latin typeface="Times New Roman" pitchFamily="18" charset="0"/>
                <a:cs typeface="Times New Roman" pitchFamily="18" charset="0"/>
              </a:rPr>
              <a:t>Проверку знаний должна проводить квалификационная комиссия в количестве не менее трёх человек: </a:t>
            </a:r>
          </a:p>
          <a:p>
            <a:r>
              <a:rPr lang="ru-RU" sz="2000" dirty="0">
                <a:latin typeface="Times New Roman" pitchFamily="18" charset="0"/>
                <a:cs typeface="Times New Roman" pitchFamily="18" charset="0"/>
              </a:rPr>
              <a:t>у ответственного за электрохозяйство предприятия, его заместителя и инженера по охране труда, контролирующего электроустановки - в составе руководителя (заместителя), инспектора Энергонадзора и представителя службы охраны труда (профсоюза); </a:t>
            </a:r>
          </a:p>
          <a:p>
            <a:r>
              <a:rPr lang="ru-RU" sz="2000" dirty="0">
                <a:latin typeface="Times New Roman" pitchFamily="18" charset="0"/>
                <a:cs typeface="Times New Roman" pitchFamily="18" charset="0"/>
              </a:rPr>
              <a:t>у ответственных за электрохозяйство структурных подразделений - комиссия, назначаемая руководителем с участием ответственного за электрохозяйство предприятия; </a:t>
            </a:r>
          </a:p>
          <a:p>
            <a:r>
              <a:rPr lang="ru-RU" sz="2000" dirty="0">
                <a:latin typeface="Times New Roman" pitchFamily="18" charset="0"/>
                <a:cs typeface="Times New Roman" pitchFamily="18" charset="0"/>
              </a:rPr>
              <a:t>у остальных - комиссия, назначаемая ответственным за электрохозяйство (с участием непосредственного руководителя работника, чьи знания проверяет комиссия). </a:t>
            </a:r>
          </a:p>
          <a:p>
            <a:r>
              <a:rPr lang="ru-RU" sz="2000" dirty="0">
                <a:latin typeface="Times New Roman" pitchFamily="18" charset="0"/>
                <a:cs typeface="Times New Roman" pitchFamily="18" charset="0"/>
              </a:rPr>
              <a:t>Разрешается использование ЭВМ при всех видах проверки, кроме первичной. Проверка знаний проводится индивидуально. Результаты проверки заносятся в журнал специальной формы, выдаётся удостоверение специальной формы (инженеру по охране труда - с правом инспектирования электроустановок). Роспись членов комиссии может производиться один раз с указанием прописью числа лиц, у которых проведена проверка знаний </a:t>
            </a:r>
          </a:p>
        </p:txBody>
      </p:sp>
    </p:spTree>
    <p:extLst>
      <p:ext uri="{BB962C8B-B14F-4D97-AF65-F5344CB8AC3E}">
        <p14:creationId xmlns:p14="http://schemas.microsoft.com/office/powerpoint/2010/main" val="4157293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648" y="332656"/>
            <a:ext cx="8928992" cy="6001643"/>
          </a:xfrm>
          <a:prstGeom prst="rect">
            <a:avLst/>
          </a:prstGeom>
        </p:spPr>
        <p:txBody>
          <a:bodyPr wrap="square">
            <a:spAutoFit/>
          </a:bodyPr>
          <a:lstStyle/>
          <a:p>
            <a:r>
              <a:rPr lang="ru-RU" sz="2400" b="1" dirty="0">
                <a:latin typeface="Times New Roman" pitchFamily="18" charset="0"/>
                <a:cs typeface="Times New Roman" pitchFamily="18" charset="0"/>
              </a:rPr>
              <a:t>Производство работ </a:t>
            </a:r>
          </a:p>
          <a:p>
            <a:r>
              <a:rPr lang="ru-RU" sz="2400" dirty="0">
                <a:latin typeface="Times New Roman" pitchFamily="18" charset="0"/>
                <a:cs typeface="Times New Roman" pitchFamily="18" charset="0"/>
              </a:rPr>
              <a:t>Работы в электроустановках в отношении мер безопасности под разделяются на выполняемые: </a:t>
            </a:r>
          </a:p>
          <a:p>
            <a:r>
              <a:rPr lang="ru-RU" sz="2400" b="1" dirty="0">
                <a:latin typeface="Times New Roman" pitchFamily="18" charset="0"/>
                <a:cs typeface="Times New Roman" pitchFamily="18" charset="0"/>
              </a:rPr>
              <a:t>со снятием напряжения; </a:t>
            </a:r>
          </a:p>
          <a:p>
            <a:r>
              <a:rPr lang="ru-RU" sz="2400" b="1" dirty="0">
                <a:latin typeface="Times New Roman" pitchFamily="18" charset="0"/>
                <a:cs typeface="Times New Roman" pitchFamily="18" charset="0"/>
              </a:rPr>
              <a:t>без снятия напряжения на токоведущих частях и вблизи них; </a:t>
            </a:r>
          </a:p>
          <a:p>
            <a:r>
              <a:rPr lang="ru-RU" sz="2400" dirty="0">
                <a:latin typeface="Times New Roman" pitchFamily="18" charset="0"/>
                <a:cs typeface="Times New Roman" pitchFamily="18" charset="0"/>
              </a:rPr>
              <a:t>К работам со снятием напряжения относятся работы, </a:t>
            </a:r>
            <a:r>
              <a:rPr lang="ru-RU" sz="2400" dirty="0" smtClean="0">
                <a:latin typeface="Times New Roman" pitchFamily="18" charset="0"/>
                <a:cs typeface="Times New Roman" pitchFamily="18" charset="0"/>
              </a:rPr>
              <a:t>выполняемые </a:t>
            </a:r>
            <a:r>
              <a:rPr lang="ru-RU" sz="2400" dirty="0">
                <a:latin typeface="Times New Roman" pitchFamily="18" charset="0"/>
                <a:cs typeface="Times New Roman" pitchFamily="18" charset="0"/>
              </a:rPr>
              <a:t>в электроустановке (или части её), в которой с токоведущих частей снято напряжение. </a:t>
            </a:r>
          </a:p>
          <a:p>
            <a:r>
              <a:rPr lang="ru-RU" sz="2400" dirty="0">
                <a:latin typeface="Times New Roman" pitchFamily="18" charset="0"/>
                <a:cs typeface="Times New Roman" pitchFamily="18" charset="0"/>
              </a:rPr>
              <a:t>К работам без снятия напряжения на токоведущих частях и вблизи них относятся работы, производимые непосредственно на этих частях. В установках напряжением выше 1000 В, а так же на воздушных линиях до 1000 В к этим же работам относятся такие которые выполняются на расстояниях от токоведущих частей, </a:t>
            </a:r>
            <a:r>
              <a:rPr lang="ru-RU" sz="2400" dirty="0" smtClean="0">
                <a:latin typeface="Times New Roman" pitchFamily="18" charset="0"/>
                <a:cs typeface="Times New Roman" pitchFamily="18" charset="0"/>
              </a:rPr>
              <a:t>менее </a:t>
            </a:r>
            <a:r>
              <a:rPr lang="ru-RU" sz="2400" dirty="0">
                <a:latin typeface="Times New Roman" pitchFamily="18" charset="0"/>
                <a:cs typeface="Times New Roman" pitchFamily="18" charset="0"/>
              </a:rPr>
              <a:t>допустимых. Такие работы должны выполнять не менее двух лиц: производитель работ с группой не ниже IV, остальные - не ниже III. </a:t>
            </a:r>
          </a:p>
        </p:txBody>
      </p:sp>
    </p:spTree>
    <p:extLst>
      <p:ext uri="{BB962C8B-B14F-4D97-AF65-F5344CB8AC3E}">
        <p14:creationId xmlns:p14="http://schemas.microsoft.com/office/powerpoint/2010/main" val="1933984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353"/>
            <a:ext cx="9144000" cy="6370975"/>
          </a:xfrm>
          <a:prstGeom prst="rect">
            <a:avLst/>
          </a:prstGeom>
        </p:spPr>
        <p:txBody>
          <a:bodyPr wrap="square">
            <a:spAutoFit/>
          </a:bodyPr>
          <a:lstStyle/>
          <a:p>
            <a:r>
              <a:rPr lang="ru-RU" sz="2400" b="1" dirty="0">
                <a:latin typeface="Times New Roman" pitchFamily="18" charset="0"/>
                <a:cs typeface="Times New Roman" pitchFamily="18" charset="0"/>
              </a:rPr>
              <a:t>Организационные мероприятия, обеспечивающие безопасность работ </a:t>
            </a:r>
          </a:p>
          <a:p>
            <a:r>
              <a:rPr lang="ru-RU" sz="2000" dirty="0">
                <a:latin typeface="Times New Roman" pitchFamily="18" charset="0"/>
                <a:cs typeface="Times New Roman" pitchFamily="18" charset="0"/>
              </a:rPr>
              <a:t>Организационными мероприятиями, обеспечивающими </a:t>
            </a:r>
            <a:r>
              <a:rPr lang="ru-RU" sz="2000" dirty="0" smtClean="0">
                <a:latin typeface="Times New Roman" pitchFamily="18" charset="0"/>
                <a:cs typeface="Times New Roman" pitchFamily="18" charset="0"/>
              </a:rPr>
              <a:t>безопасность </a:t>
            </a:r>
            <a:r>
              <a:rPr lang="ru-RU" sz="2000" dirty="0">
                <a:latin typeface="Times New Roman" pitchFamily="18" charset="0"/>
                <a:cs typeface="Times New Roman" pitchFamily="18" charset="0"/>
              </a:rPr>
              <a:t>в электроустановках, являются: </a:t>
            </a:r>
          </a:p>
          <a:p>
            <a:r>
              <a:rPr lang="ru-RU" sz="2000" dirty="0">
                <a:latin typeface="Times New Roman" pitchFamily="18" charset="0"/>
                <a:cs typeface="Times New Roman" pitchFamily="18" charset="0"/>
              </a:rPr>
              <a:t>а) оформление работы нарядом-допуском, распоряжением или перечнем работ, выполняемых в порядке текущей эксплуатации; </a:t>
            </a:r>
          </a:p>
          <a:p>
            <a:r>
              <a:rPr lang="ru-RU" sz="2000" dirty="0">
                <a:latin typeface="Times New Roman" pitchFamily="18" charset="0"/>
                <a:cs typeface="Times New Roman" pitchFamily="18" charset="0"/>
              </a:rPr>
              <a:t>б) допуск к работе; </a:t>
            </a:r>
          </a:p>
          <a:p>
            <a:r>
              <a:rPr lang="ru-RU" sz="2000" dirty="0">
                <a:latin typeface="Times New Roman" pitchFamily="18" charset="0"/>
                <a:cs typeface="Times New Roman" pitchFamily="18" charset="0"/>
              </a:rPr>
              <a:t>в) надзор во время работы; </a:t>
            </a:r>
          </a:p>
          <a:p>
            <a:r>
              <a:rPr lang="ru-RU" sz="2000" dirty="0">
                <a:latin typeface="Times New Roman" pitchFamily="18" charset="0"/>
                <a:cs typeface="Times New Roman" pitchFamily="18" charset="0"/>
              </a:rPr>
              <a:t>г) оформление перерыва в работе, переводов на другое рабочее место, окончания работы. </a:t>
            </a:r>
          </a:p>
          <a:p>
            <a:r>
              <a:rPr lang="ru-RU" sz="2000" dirty="0">
                <a:latin typeface="Times New Roman" pitchFamily="18" charset="0"/>
                <a:cs typeface="Times New Roman" pitchFamily="18" charset="0"/>
              </a:rPr>
              <a:t>Лицами, ответственными за безопасность являются: </a:t>
            </a:r>
          </a:p>
          <a:p>
            <a:r>
              <a:rPr lang="ru-RU" sz="2000" dirty="0">
                <a:latin typeface="Times New Roman" pitchFamily="18" charset="0"/>
                <a:cs typeface="Times New Roman" pitchFamily="18" charset="0"/>
              </a:rPr>
              <a:t>а) лицо, выдающее наряд, отдающее распоряжение; утверждающее перечень работ, выполняемых в порядке текущей эксплуатации; </a:t>
            </a:r>
          </a:p>
          <a:p>
            <a:r>
              <a:rPr lang="ru-RU" sz="2000" dirty="0">
                <a:latin typeface="Times New Roman" pitchFamily="18" charset="0"/>
                <a:cs typeface="Times New Roman" pitchFamily="18" charset="0"/>
              </a:rPr>
              <a:t>б) допускающий - ответственное лицо из оперативного персонала; </a:t>
            </a:r>
          </a:p>
          <a:p>
            <a:r>
              <a:rPr lang="ru-RU" sz="2000" dirty="0">
                <a:latin typeface="Times New Roman" pitchFamily="18" charset="0"/>
                <a:cs typeface="Times New Roman" pitchFamily="18" charset="0"/>
              </a:rPr>
              <a:t>в) ответственный руководитель; </a:t>
            </a:r>
          </a:p>
          <a:p>
            <a:r>
              <a:rPr lang="ru-RU" sz="2000" dirty="0">
                <a:latin typeface="Times New Roman" pitchFamily="18" charset="0"/>
                <a:cs typeface="Times New Roman" pitchFamily="18" charset="0"/>
              </a:rPr>
              <a:t>г) производитель работ; д.) наблюдающий; </a:t>
            </a:r>
          </a:p>
          <a:p>
            <a:r>
              <a:rPr lang="ru-RU" sz="2000" dirty="0">
                <a:latin typeface="Times New Roman" pitchFamily="18" charset="0"/>
                <a:cs typeface="Times New Roman" pitchFamily="18" charset="0"/>
              </a:rPr>
              <a:t>е) члены бригады. </a:t>
            </a:r>
          </a:p>
          <a:p>
            <a:r>
              <a:rPr lang="ru-RU" sz="2000" dirty="0">
                <a:latin typeface="Times New Roman" pitchFamily="18" charset="0"/>
                <a:cs typeface="Times New Roman" pitchFamily="18" charset="0"/>
              </a:rPr>
              <a:t>Межотраслевые правила чётко определяют права и обязанности </a:t>
            </a:r>
          </a:p>
          <a:p>
            <a:r>
              <a:rPr lang="ru-RU" sz="2000" dirty="0">
                <a:latin typeface="Times New Roman" pitchFamily="18" charset="0"/>
                <a:cs typeface="Times New Roman" pitchFamily="18" charset="0"/>
              </a:rPr>
              <a:t>указанных лиц, а также организационные меры при выполнении всех видов работ. </a:t>
            </a:r>
          </a:p>
        </p:txBody>
      </p:sp>
    </p:spTree>
    <p:extLst>
      <p:ext uri="{BB962C8B-B14F-4D97-AF65-F5344CB8AC3E}">
        <p14:creationId xmlns:p14="http://schemas.microsoft.com/office/powerpoint/2010/main" val="1788547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04664"/>
            <a:ext cx="9144000" cy="6063198"/>
          </a:xfrm>
          <a:prstGeom prst="rect">
            <a:avLst/>
          </a:prstGeom>
        </p:spPr>
        <p:txBody>
          <a:bodyPr wrap="square">
            <a:spAutoFit/>
          </a:bodyPr>
          <a:lstStyle/>
          <a:p>
            <a:r>
              <a:rPr lang="ru-RU" sz="2400" b="1" dirty="0">
                <a:latin typeface="Times New Roman" pitchFamily="18" charset="0"/>
                <a:cs typeface="Times New Roman" pitchFamily="18" charset="0"/>
              </a:rPr>
              <a:t>Технические мероприятия, обеспечивающие безопасность работ со снятием напряжения </a:t>
            </a:r>
          </a:p>
          <a:p>
            <a:r>
              <a:rPr lang="ru-RU" sz="2000" dirty="0">
                <a:latin typeface="Times New Roman" pitchFamily="18" charset="0"/>
                <a:cs typeface="Times New Roman" pitchFamily="18" charset="0"/>
              </a:rPr>
              <a:t>При подготовке рабочего места для работ со снятием напряжения оперативным персоналом должны быть выполнены в указанном порядке следующие технические мероприятия: </a:t>
            </a:r>
          </a:p>
          <a:p>
            <a:r>
              <a:rPr lang="ru-RU" sz="2000" dirty="0">
                <a:latin typeface="Times New Roman" pitchFamily="18" charset="0"/>
                <a:cs typeface="Times New Roman" pitchFamily="18" charset="0"/>
              </a:rPr>
              <a:t>а) произведены необходимые отключения и приняты меры, препятствующие подаче напряжения к месту работы вследствие ошибочного или самопроизвольного включения коммутационной аппаратуры; </a:t>
            </a:r>
          </a:p>
          <a:p>
            <a:r>
              <a:rPr lang="ru-RU" sz="2000" dirty="0">
                <a:latin typeface="Times New Roman" pitchFamily="18" charset="0"/>
                <a:cs typeface="Times New Roman" pitchFamily="18" charset="0"/>
              </a:rPr>
              <a:t>б) на приводах ручного и ключах дистанционного управления коммутационной аппаратурой вывешены запрещающие плакаты; </a:t>
            </a:r>
          </a:p>
          <a:p>
            <a:r>
              <a:rPr lang="ru-RU" sz="2000" dirty="0">
                <a:latin typeface="Times New Roman" pitchFamily="18" charset="0"/>
                <a:cs typeface="Times New Roman" pitchFamily="18" charset="0"/>
              </a:rPr>
              <a:t>в) проверено отсутствие напряжения на токоведущих частях, на которых должно быть наложено заземление для защиты людей от поражения электрическим током; </a:t>
            </a:r>
          </a:p>
          <a:p>
            <a:r>
              <a:rPr lang="ru-RU" sz="2000" dirty="0">
                <a:latin typeface="Times New Roman" pitchFamily="18" charset="0"/>
                <a:cs typeface="Times New Roman" pitchFamily="18" charset="0"/>
              </a:rPr>
              <a:t>г) наложено заземление (включены заземляющие ножи, а там, где они отсутствуют, установлены переносные заземления); </a:t>
            </a:r>
          </a:p>
          <a:p>
            <a:r>
              <a:rPr lang="ru-RU" sz="2000" dirty="0">
                <a:latin typeface="Times New Roman" pitchFamily="18" charset="0"/>
                <a:cs typeface="Times New Roman" pitchFamily="18" charset="0"/>
              </a:rPr>
              <a:t>д) вывешены предупреждающие и предписывающие плакаты, ограждены при необходимости рабочие места и оставшиеся под напряжением токоведущие части. В зависимости от местных условий токоведущие части ограждаются до и после наложения заземлений. </a:t>
            </a:r>
          </a:p>
        </p:txBody>
      </p:sp>
    </p:spTree>
    <p:extLst>
      <p:ext uri="{BB962C8B-B14F-4D97-AF65-F5344CB8AC3E}">
        <p14:creationId xmlns:p14="http://schemas.microsoft.com/office/powerpoint/2010/main" val="2135805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80" y="8175"/>
            <a:ext cx="9144000" cy="5078313"/>
          </a:xfrm>
          <a:prstGeom prst="rect">
            <a:avLst/>
          </a:prstGeom>
        </p:spPr>
        <p:txBody>
          <a:bodyPr wrap="square">
            <a:spAutoFit/>
          </a:bodyPr>
          <a:lstStyle/>
          <a:p>
            <a:r>
              <a:rPr lang="ru-RU" sz="2400" b="1" dirty="0">
                <a:latin typeface="Times New Roman" pitchFamily="18" charset="0"/>
                <a:cs typeface="Times New Roman" pitchFamily="18" charset="0"/>
              </a:rPr>
              <a:t>Работы без снятия напряжения </a:t>
            </a:r>
          </a:p>
          <a:p>
            <a:r>
              <a:rPr lang="ru-RU" sz="2000" dirty="0">
                <a:latin typeface="Times New Roman" pitchFamily="18" charset="0"/>
                <a:cs typeface="Times New Roman" pitchFamily="18" charset="0"/>
              </a:rPr>
              <a:t>В электроустановках напряжением до 1000 В при работе под напряжением необходимо: </a:t>
            </a:r>
          </a:p>
          <a:p>
            <a:r>
              <a:rPr lang="ru-RU" sz="2000" dirty="0">
                <a:latin typeface="Times New Roman" pitchFamily="18" charset="0"/>
                <a:cs typeface="Times New Roman" pitchFamily="18" charset="0"/>
              </a:rPr>
              <a:t>оградить расположенные вблизи рабочего места другие токоведущие части, находящиеся под напряжением, к которым возможно случайное прикосновение; </a:t>
            </a:r>
          </a:p>
          <a:p>
            <a:r>
              <a:rPr lang="ru-RU" sz="2000" dirty="0">
                <a:latin typeface="Times New Roman" pitchFamily="18" charset="0"/>
                <a:cs typeface="Times New Roman" pitchFamily="18" charset="0"/>
              </a:rPr>
              <a:t>работать в диэлектрических галошах или стоя на изолирующей подставке либо на резиновом диэлектрическом ковре; </a:t>
            </a:r>
          </a:p>
          <a:p>
            <a:r>
              <a:rPr lang="ru-RU" sz="2000" dirty="0">
                <a:latin typeface="Times New Roman" pitchFamily="18" charset="0"/>
                <a:cs typeface="Times New Roman" pitchFamily="18" charset="0"/>
              </a:rPr>
              <a:t>применять изолированный инструмент (у отверток, кроме того, должен быть изолирован стержень), пользоваться диэлектрическими перчатками. </a:t>
            </a:r>
          </a:p>
          <a:p>
            <a:r>
              <a:rPr lang="ru-RU" sz="2000" dirty="0">
                <a:latin typeface="Times New Roman" pitchFamily="18" charset="0"/>
                <a:cs typeface="Times New Roman" pitchFamily="18" charset="0"/>
              </a:rPr>
              <a:t>Не допускается работать в одежде с короткими или засученными рукавами, а также использовать ножовки, напильники, металлические метры и т.п. </a:t>
            </a:r>
          </a:p>
          <a:p>
            <a:r>
              <a:rPr lang="ru-RU" sz="2000" dirty="0">
                <a:latin typeface="Times New Roman" pitchFamily="18" charset="0"/>
                <a:cs typeface="Times New Roman" pitchFamily="18" charset="0"/>
              </a:rPr>
              <a:t>Не допускается при работе около </a:t>
            </a:r>
            <a:r>
              <a:rPr lang="ru-RU" sz="2000" dirty="0" err="1">
                <a:latin typeface="Times New Roman" pitchFamily="18" charset="0"/>
                <a:cs typeface="Times New Roman" pitchFamily="18" charset="0"/>
              </a:rPr>
              <a:t>неогражденных</a:t>
            </a:r>
            <a:r>
              <a:rPr lang="ru-RU" sz="2000" dirty="0">
                <a:latin typeface="Times New Roman" pitchFamily="18" charset="0"/>
                <a:cs typeface="Times New Roman" pitchFamily="18" charset="0"/>
              </a:rPr>
              <a:t> токоведущих частей располагаться так, чтобы эти части находились сзади работника или с двух боковых сторон. </a:t>
            </a:r>
          </a:p>
          <a:p>
            <a:r>
              <a:rPr lang="ru-RU" sz="2000" dirty="0">
                <a:latin typeface="Times New Roman" pitchFamily="18" charset="0"/>
                <a:cs typeface="Times New Roman" pitchFamily="18" charset="0"/>
              </a:rPr>
              <a:t>Не допускается прикасаться без применения электрозащитных средств к изоляторам, изолирующим частям оборудования, находящегося под напряжением. </a:t>
            </a:r>
          </a:p>
        </p:txBody>
      </p:sp>
    </p:spTree>
    <p:extLst>
      <p:ext uri="{BB962C8B-B14F-4D97-AF65-F5344CB8AC3E}">
        <p14:creationId xmlns:p14="http://schemas.microsoft.com/office/powerpoint/2010/main" val="3782298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3"/>
            <a:ext cx="5650992" cy="504056"/>
          </a:xfrm>
        </p:spPr>
        <p:txBody>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Контрольные вопросы:</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0" y="836712"/>
            <a:ext cx="9144000" cy="5328592"/>
          </a:xfrm>
        </p:spPr>
        <p:txBody>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1.Какие обязанности возлагаются на ответственного за электрохозяйство?</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2.Какие функции выполняет инженер по ОТ, контролирующий электроустановки?</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3. К какому виду ответственности привлекаются работники за нарушение в работе электроустановок?</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4. На какие категории делится электротехнический персонал?</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5. Каков порядок присвоения групп допуска работникам?</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6.В какие сроки проводится очередная проверка у работников рабочих профессий?</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7.</a:t>
            </a:r>
            <a:r>
              <a:rPr lang="ru-RU" dirty="0">
                <a:effectLst>
                  <a:outerShdw blurRad="38100" dist="38100" dir="2700000" algn="tl">
                    <a:srgbClr val="000000">
                      <a:alpha val="43137"/>
                    </a:srgbClr>
                  </a:outerShdw>
                </a:effectLst>
                <a:latin typeface="Times New Roman" pitchFamily="18" charset="0"/>
                <a:cs typeface="Times New Roman" pitchFamily="18" charset="0"/>
              </a:rPr>
              <a:t> В какие сроки проводится очередная проверка у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руководителей и специалистов?</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8. Организационными мероприятиями, обеспечивающими безопасность работ в электроустановках являются…</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9.Техническими мероприятиями, обеспечивающими безопасность работ со снятием напряжения являются…</a:t>
            </a:r>
          </a:p>
          <a:p>
            <a:r>
              <a:rPr lang="ru-RU" dirty="0" smtClean="0">
                <a:effectLst>
                  <a:outerShdw blurRad="38100" dist="38100" dir="2700000" algn="tl">
                    <a:srgbClr val="000000">
                      <a:alpha val="43137"/>
                    </a:srgbClr>
                  </a:outerShdw>
                </a:effectLst>
                <a:latin typeface="Times New Roman" pitchFamily="18" charset="0"/>
                <a:cs typeface="Times New Roman" pitchFamily="18" charset="0"/>
              </a:rPr>
              <a:t>10. работы в электроустановках в отношении мер безопасности подразделяются…</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75032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5650992" cy="528237"/>
          </a:xfrm>
        </p:spPr>
        <p:txBody>
          <a:bodyPr/>
          <a:lstStyle/>
          <a:p>
            <a:r>
              <a:rPr lang="ru-RU" sz="2800" dirty="0" smtClean="0">
                <a:latin typeface="Times New Roman" pitchFamily="18" charset="0"/>
                <a:cs typeface="Times New Roman" pitchFamily="18" charset="0"/>
              </a:rPr>
              <a:t>Список литературы:</a:t>
            </a:r>
            <a:endParaRPr lang="ru-RU" sz="2800" dirty="0">
              <a:latin typeface="Times New Roman" pitchFamily="18" charset="0"/>
              <a:cs typeface="Times New Roman" pitchFamily="18" charset="0"/>
            </a:endParaRPr>
          </a:p>
        </p:txBody>
      </p:sp>
      <p:sp>
        <p:nvSpPr>
          <p:cNvPr id="4" name="Прямоугольник 3"/>
          <p:cNvSpPr/>
          <p:nvPr/>
        </p:nvSpPr>
        <p:spPr>
          <a:xfrm>
            <a:off x="1475656" y="751344"/>
            <a:ext cx="5094312" cy="5909310"/>
          </a:xfrm>
          <a:prstGeom prst="rect">
            <a:avLst/>
          </a:prstGeom>
        </p:spPr>
        <p:txBody>
          <a:bodyPr wrap="square">
            <a:spAutoFit/>
          </a:bodyPr>
          <a:lstStyle/>
          <a:p>
            <a:pPr algn="just"/>
            <a:r>
              <a:rPr lang="ru-RU" sz="1400" dirty="0" smtClean="0">
                <a:solidFill>
                  <a:srgbClr val="5C5116"/>
                </a:solidFill>
                <a:latin typeface="Times New Roman" pitchFamily="18" charset="0"/>
                <a:cs typeface="Times New Roman" pitchFamily="18" charset="0"/>
              </a:rPr>
              <a:t>1. </a:t>
            </a:r>
            <a:r>
              <a:rPr lang="ru-RU" sz="1400" dirty="0">
                <a:solidFill>
                  <a:srgbClr val="5C5116"/>
                </a:solidFill>
                <a:latin typeface="Times New Roman" pitchFamily="18" charset="0"/>
                <a:cs typeface="Times New Roman" pitchFamily="18" charset="0"/>
              </a:rPr>
              <a:t>Правила устройства электроустановок, Седьмое издание. М., «Издательство НЦ ЭНАС», 2002 г.</a:t>
            </a:r>
          </a:p>
          <a:p>
            <a:pPr algn="just"/>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5C5116"/>
                </a:solidFill>
                <a:latin typeface="Times New Roman" pitchFamily="18" charset="0"/>
                <a:cs typeface="Times New Roman" pitchFamily="18" charset="0"/>
              </a:rPr>
              <a:t>2. Межотраслевые Правила по охране труда (правила безопасности) при эксплуатации электроустановок. (РД153-34.0-03.150-00), М., «Издательство НЦ ЭНАС», 2003 г.</a:t>
            </a:r>
          </a:p>
          <a:p>
            <a:pPr algn="just"/>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5C5116"/>
                </a:solidFill>
                <a:latin typeface="Times New Roman" pitchFamily="18" charset="0"/>
                <a:cs typeface="Times New Roman" pitchFamily="18" charset="0"/>
              </a:rPr>
              <a:t>3. Инструкция по применению и испытанию средств защиты, используемых в электроустановках, М., «</a:t>
            </a:r>
            <a:r>
              <a:rPr lang="ru-RU" sz="1400" dirty="0" err="1">
                <a:solidFill>
                  <a:srgbClr val="5C5116"/>
                </a:solidFill>
                <a:latin typeface="Times New Roman" pitchFamily="18" charset="0"/>
                <a:cs typeface="Times New Roman" pitchFamily="18" charset="0"/>
              </a:rPr>
              <a:t>Электроком</a:t>
            </a:r>
            <a:r>
              <a:rPr lang="ru-RU" sz="1400" dirty="0">
                <a:solidFill>
                  <a:srgbClr val="5C5116"/>
                </a:solidFill>
                <a:latin typeface="Times New Roman" pitchFamily="18" charset="0"/>
                <a:cs typeface="Times New Roman" pitchFamily="18" charset="0"/>
              </a:rPr>
              <a:t>», 2003 г.</a:t>
            </a:r>
          </a:p>
          <a:p>
            <a:pPr algn="just"/>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5C5116"/>
                </a:solidFill>
                <a:latin typeface="Times New Roman" pitchFamily="18" charset="0"/>
                <a:cs typeface="Times New Roman" pitchFamily="18" charset="0"/>
              </a:rPr>
              <a:t>4. Правила пожарной безопасности для энергетических предприятий (РД-153-34.0-03.301-00),М., «Энергетические технологии», 2000г</a:t>
            </a:r>
            <a:r>
              <a:rPr lang="ru-RU" sz="1400" dirty="0" smtClean="0">
                <a:solidFill>
                  <a:srgbClr val="5C5116"/>
                </a:solidFill>
                <a:latin typeface="Times New Roman" pitchFamily="18" charset="0"/>
                <a:cs typeface="Times New Roman" pitchFamily="18" charset="0"/>
              </a:rPr>
              <a:t>.</a:t>
            </a:r>
          </a:p>
          <a:p>
            <a:pPr algn="just"/>
            <a:r>
              <a:rPr lang="ru-RU" sz="1400" dirty="0">
                <a:solidFill>
                  <a:srgbClr val="5C5116"/>
                </a:solidFill>
                <a:latin typeface="Times New Roman" pitchFamily="18" charset="0"/>
                <a:cs typeface="Times New Roman" pitchFamily="18" charset="0"/>
              </a:rPr>
              <a:t>5. Ревякин А.И., </a:t>
            </a:r>
            <a:r>
              <a:rPr lang="ru-RU" sz="1400" dirty="0" err="1">
                <a:solidFill>
                  <a:srgbClr val="5C5116"/>
                </a:solidFill>
                <a:latin typeface="Times New Roman" pitchFamily="18" charset="0"/>
                <a:cs typeface="Times New Roman" pitchFamily="18" charset="0"/>
              </a:rPr>
              <a:t>Кашолкин</a:t>
            </a:r>
            <a:r>
              <a:rPr lang="ru-RU" sz="1400" dirty="0">
                <a:solidFill>
                  <a:srgbClr val="5C5116"/>
                </a:solidFill>
                <a:latin typeface="Times New Roman" pitchFamily="18" charset="0"/>
                <a:cs typeface="Times New Roman" pitchFamily="18" charset="0"/>
              </a:rPr>
              <a:t> Б.И. Электробезопасность и противопожарная защита в электроустановках. М., «Энергия», 1980 г.</a:t>
            </a:r>
          </a:p>
          <a:p>
            <a:pPr algn="just"/>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5C5116"/>
                </a:solidFill>
                <a:latin typeface="Times New Roman" pitchFamily="18" charset="0"/>
                <a:cs typeface="Times New Roman" pitchFamily="18" charset="0"/>
              </a:rPr>
              <a:t>6. Долин П.А. Основы техники безопасности в электрических установках. М., «Энергия»,1979 г.</a:t>
            </a:r>
          </a:p>
          <a:p>
            <a:pPr algn="just"/>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5C5116"/>
                </a:solidFill>
                <a:latin typeface="Times New Roman" pitchFamily="18" charset="0"/>
                <a:cs typeface="Times New Roman" pitchFamily="18" charset="0"/>
              </a:rPr>
              <a:t>7. Долин П.А. Справочник по технике безопасности. М., «</a:t>
            </a:r>
            <a:r>
              <a:rPr lang="ru-RU" sz="1400" dirty="0" err="1">
                <a:solidFill>
                  <a:srgbClr val="5C5116"/>
                </a:solidFill>
                <a:latin typeface="Times New Roman" pitchFamily="18" charset="0"/>
                <a:cs typeface="Times New Roman" pitchFamily="18" charset="0"/>
              </a:rPr>
              <a:t>Энергоатомиздат</a:t>
            </a:r>
            <a:r>
              <a:rPr lang="ru-RU" sz="1400" dirty="0">
                <a:solidFill>
                  <a:srgbClr val="5C5116"/>
                </a:solidFill>
                <a:latin typeface="Times New Roman" pitchFamily="18" charset="0"/>
                <a:cs typeface="Times New Roman" pitchFamily="18" charset="0"/>
              </a:rPr>
              <a:t>», 1985 г.</a:t>
            </a:r>
          </a:p>
          <a:p>
            <a:pPr algn="just"/>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5C5116"/>
                </a:solidFill>
                <a:latin typeface="Times New Roman" pitchFamily="18" charset="0"/>
                <a:cs typeface="Times New Roman" pitchFamily="18" charset="0"/>
              </a:rPr>
              <a:t>8. типовая инструкция по содержанию и применению первичных средств пожаротушения на объектах энергетической отрасли. (РД-34.49.503-94).М.,1994 г.</a:t>
            </a:r>
          </a:p>
          <a:p>
            <a:pPr algn="just"/>
            <a:endParaRPr lang="ru-RU" sz="1400" b="0" i="0" dirty="0">
              <a:solidFill>
                <a:srgbClr val="5C5116"/>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9120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512" y="116632"/>
            <a:ext cx="9144000" cy="6401753"/>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itchFamily="18" charset="0"/>
                <a:cs typeface="Times New Roman" pitchFamily="18" charset="0"/>
              </a:rPr>
              <a:t>Электрическим током </a:t>
            </a:r>
            <a:r>
              <a:rPr lang="ru-RU" sz="2800" dirty="0">
                <a:latin typeface="Times New Roman" pitchFamily="18" charset="0"/>
                <a:cs typeface="Times New Roman" pitchFamily="18" charset="0"/>
              </a:rPr>
              <a:t>называется упорядоченное (направленное) движение заряженных частиц.</a:t>
            </a:r>
          </a:p>
          <a:p>
            <a:endParaRPr lang="ru-RU" sz="2800" b="1" dirty="0">
              <a:solidFill>
                <a:schemeClr val="bg1"/>
              </a:solidFill>
              <a:latin typeface="Times New Roman" pitchFamily="18" charset="0"/>
              <a:cs typeface="Times New Roman" pitchFamily="18" charset="0"/>
            </a:endParaRPr>
          </a:p>
          <a:p>
            <a:r>
              <a:rPr lang="ru-RU" sz="2800" b="1" dirty="0">
                <a:effectLst>
                  <a:outerShdw blurRad="38100" dist="38100" dir="2700000" algn="tl">
                    <a:srgbClr val="000000">
                      <a:alpha val="43137"/>
                    </a:srgbClr>
                  </a:outerShdw>
                </a:effectLst>
                <a:latin typeface="Times New Roman" pitchFamily="18" charset="0"/>
                <a:cs typeface="Times New Roman" pitchFamily="18" charset="0"/>
              </a:rPr>
              <a:t>Электробезопасность</a:t>
            </a:r>
            <a:r>
              <a:rPr lang="ru-RU" sz="2800" b="1" dirty="0">
                <a:solidFill>
                  <a:schemeClr val="bg1"/>
                </a:solidFill>
                <a:latin typeface="Times New Roman" pitchFamily="18" charset="0"/>
                <a:cs typeface="Times New Roman" pitchFamily="18" charset="0"/>
              </a:rPr>
              <a:t> </a:t>
            </a:r>
            <a:r>
              <a:rPr lang="ru-RU" sz="2800" dirty="0">
                <a:latin typeface="Times New Roman" pitchFamily="18" charset="0"/>
                <a:cs typeface="Times New Roman" pitchFamily="18" charset="0"/>
              </a:rPr>
              <a:t>— система организационных мероприятий и технических средств, предотвращающих вредное и опасное воздействие на работающих от электрического тока и электрической дуги. Электробезопасность включает в себя правовые, социально-экономические, организационно-технические, санитарно-гигиенические, лечебно-профилактические, реабилитационные и иные мероприятия. Знание основ электробезопасности обязательно для персонала, обслуживающего электроустановки и электрооборудование</a:t>
            </a:r>
            <a:r>
              <a:rPr lang="ru-RU" sz="2800" dirty="0" smtClean="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5656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2656"/>
            <a:ext cx="9144000" cy="4832092"/>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itchFamily="18" charset="0"/>
                <a:cs typeface="Times New Roman" pitchFamily="18" charset="0"/>
              </a:rPr>
              <a:t>Электроустановка</a:t>
            </a:r>
            <a:r>
              <a:rPr lang="ru-RU" sz="2800" dirty="0">
                <a:latin typeface="Times New Roman" pitchFamily="18" charset="0"/>
                <a:cs typeface="Times New Roman" pitchFamily="18" charset="0"/>
              </a:rPr>
              <a:t> - совокупность машин, аппаратов, линий и вспомогательного оборудования (вместе с сооружениями и помещениями, в которых они установлены), предназначенных для производства, преобразования, трансформации, передачи, распределения электрической энергии и преобразования ее в другие виды энергии. </a:t>
            </a:r>
          </a:p>
          <a:p>
            <a:r>
              <a:rPr lang="ru-RU" sz="2800" b="1" dirty="0">
                <a:effectLst>
                  <a:outerShdw blurRad="38100" dist="38100" dir="2700000" algn="tl">
                    <a:srgbClr val="000000">
                      <a:alpha val="43137"/>
                    </a:srgbClr>
                  </a:outerShdw>
                </a:effectLst>
                <a:latin typeface="Times New Roman" pitchFamily="18" charset="0"/>
                <a:cs typeface="Times New Roman" pitchFamily="18" charset="0"/>
              </a:rPr>
              <a:t>Электроустановка действующая </a:t>
            </a:r>
            <a:r>
              <a:rPr lang="ru-RU" sz="2800" dirty="0">
                <a:latin typeface="Times New Roman" pitchFamily="18" charset="0"/>
                <a:cs typeface="Times New Roman" pitchFamily="18" charset="0"/>
              </a:rPr>
              <a:t>- электроустановка или ее часть, которая находится под напряжением, либо на которую напряжение может быть подано включением коммутационных аппаратов</a:t>
            </a:r>
          </a:p>
        </p:txBody>
      </p:sp>
    </p:spTree>
    <p:extLst>
      <p:ext uri="{BB962C8B-B14F-4D97-AF65-F5344CB8AC3E}">
        <p14:creationId xmlns:p14="http://schemas.microsoft.com/office/powerpoint/2010/main" val="383561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772400" cy="576064"/>
          </a:xfrm>
        </p:spPr>
        <p:txBody>
          <a:bodyPr/>
          <a:lstStyle/>
          <a:p>
            <a:pPr algn="ctr"/>
            <a:r>
              <a:rPr lang="ru-RU" sz="2400" b="1" dirty="0">
                <a:effectLst>
                  <a:outerShdw blurRad="38100" dist="38100" dir="2700000" algn="tl">
                    <a:srgbClr val="000000">
                      <a:alpha val="43137"/>
                    </a:srgbClr>
                  </a:outerShdw>
                </a:effectLst>
                <a:latin typeface="Times New Roman" pitchFamily="18" charset="0"/>
                <a:cs typeface="Times New Roman" pitchFamily="18" charset="0"/>
              </a:rPr>
              <a:t>Нормативно-техническая документация </a:t>
            </a:r>
          </a:p>
        </p:txBody>
      </p:sp>
      <p:sp>
        <p:nvSpPr>
          <p:cNvPr id="3" name="Прямоугольник 2"/>
          <p:cNvSpPr/>
          <p:nvPr/>
        </p:nvSpPr>
        <p:spPr>
          <a:xfrm>
            <a:off x="467544" y="1166843"/>
            <a:ext cx="8064896" cy="5139869"/>
          </a:xfrm>
          <a:prstGeom prst="rect">
            <a:avLst/>
          </a:prstGeom>
        </p:spPr>
        <p:txBody>
          <a:bodyPr wrap="square">
            <a:spAutoFit/>
          </a:bodyPr>
          <a:lstStyle/>
          <a:p>
            <a:r>
              <a:rPr lang="ru-RU" sz="2800" dirty="0" smtClean="0"/>
              <a:t>- </a:t>
            </a:r>
            <a:r>
              <a:rPr lang="ru-RU" sz="1600" dirty="0" smtClean="0">
                <a:latin typeface="Times New Roman" pitchFamily="18" charset="0"/>
                <a:cs typeface="Times New Roman" pitchFamily="18" charset="0"/>
              </a:rPr>
              <a:t>Правила </a:t>
            </a:r>
            <a:r>
              <a:rPr lang="ru-RU" sz="1600" dirty="0">
                <a:latin typeface="Times New Roman" pitchFamily="18" charset="0"/>
                <a:cs typeface="Times New Roman" pitchFamily="18" charset="0"/>
              </a:rPr>
              <a:t>эксплуатации электроустановок потребителей (ПЭЭП)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Правила </a:t>
            </a:r>
            <a:r>
              <a:rPr lang="ru-RU" sz="1600" dirty="0">
                <a:latin typeface="Times New Roman" pitchFamily="18" charset="0"/>
                <a:cs typeface="Times New Roman" pitchFamily="18" charset="0"/>
              </a:rPr>
              <a:t>устройства электроустановок (ПУЭ)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Межотраслевые </a:t>
            </a:r>
            <a:r>
              <a:rPr lang="ru-RU" sz="1600" dirty="0">
                <a:latin typeface="Times New Roman" pitchFamily="18" charset="0"/>
                <a:cs typeface="Times New Roman" pitchFamily="18" charset="0"/>
              </a:rPr>
              <a:t>правила по охране труда (правила безопасности) при эксплуатации электроустановок. </a:t>
            </a:r>
            <a:endParaRPr lang="ru-RU" sz="1600" dirty="0" smtClean="0">
              <a:latin typeface="Times New Roman" pitchFamily="18" charset="0"/>
              <a:cs typeface="Times New Roman" pitchFamily="18" charset="0"/>
            </a:endParaRPr>
          </a:p>
          <a:p>
            <a:pPr marL="457200" indent="-457200">
              <a:buFontTx/>
              <a:buChar char="-"/>
            </a:pPr>
            <a:r>
              <a:rPr lang="ru-RU" sz="1600" dirty="0" smtClean="0">
                <a:latin typeface="Times New Roman" pitchFamily="18" charset="0"/>
                <a:cs typeface="Times New Roman" pitchFamily="18" charset="0"/>
              </a:rPr>
              <a:t>Межотраслевая </a:t>
            </a:r>
            <a:r>
              <a:rPr lang="ru-RU" sz="1600" dirty="0">
                <a:latin typeface="Times New Roman" pitchFamily="18" charset="0"/>
                <a:cs typeface="Times New Roman" pitchFamily="18" charset="0"/>
              </a:rPr>
              <a:t>инструкция по оказанию первой помощи при несчастных случаях на производстве. </a:t>
            </a:r>
            <a:endParaRPr lang="ru-RU" sz="1600" dirty="0" smtClean="0">
              <a:latin typeface="Times New Roman" pitchFamily="18" charset="0"/>
              <a:cs typeface="Times New Roman" pitchFamily="18" charset="0"/>
            </a:endParaRPr>
          </a:p>
          <a:p>
            <a:pPr marL="457200" indent="-457200">
              <a:buFontTx/>
              <a:buChar char="-"/>
            </a:pPr>
            <a:r>
              <a:rPr lang="ru-RU" sz="1600" dirty="0">
                <a:latin typeface="Times New Roman" pitchFamily="18" charset="0"/>
                <a:cs typeface="Times New Roman" pitchFamily="18" charset="0"/>
              </a:rPr>
              <a:t>ГОСТ 12.1.009-76 ССБТ. Электробезопасность. Термины и определения. </a:t>
            </a:r>
          </a:p>
          <a:p>
            <a:pPr marL="457200" indent="-457200">
              <a:buFontTx/>
              <a:buChar char="-"/>
            </a:pPr>
            <a:r>
              <a:rPr lang="ru-RU" sz="1600" dirty="0">
                <a:latin typeface="Times New Roman" pitchFamily="18" charset="0"/>
                <a:cs typeface="Times New Roman" pitchFamily="18" charset="0"/>
              </a:rPr>
              <a:t>ГОСТ 12.1.019-79 ССБТ. Общие требования электробезопасности. </a:t>
            </a:r>
          </a:p>
          <a:p>
            <a:pPr marL="457200" indent="-457200">
              <a:buFontTx/>
              <a:buChar char="-"/>
            </a:pPr>
            <a:r>
              <a:rPr lang="ru-RU" sz="1600" dirty="0">
                <a:latin typeface="Times New Roman" pitchFamily="18" charset="0"/>
                <a:cs typeface="Times New Roman" pitchFamily="18" charset="0"/>
              </a:rPr>
              <a:t>ГОСТ 12.1.038-82 ССБТ. Электробезопасность. Предельно допустимые уровни напряжений прикосновения и токов. </a:t>
            </a:r>
          </a:p>
          <a:p>
            <a:pPr marL="457200" indent="-457200">
              <a:buFontTx/>
              <a:buChar char="-"/>
            </a:pPr>
            <a:r>
              <a:rPr lang="ru-RU" sz="1600" dirty="0">
                <a:latin typeface="Times New Roman" pitchFamily="18" charset="0"/>
                <a:cs typeface="Times New Roman" pitchFamily="18" charset="0"/>
              </a:rPr>
              <a:t>ГОСТ Р 50669-94. Электроснабжение и электробезопасность мобильных (инвентарных) зданий из металла или с металлическим каркасом для уличной торговли и бытового обслуживания населения. Технические требования. </a:t>
            </a:r>
          </a:p>
          <a:p>
            <a:pPr marL="457200" indent="-457200">
              <a:buFontTx/>
              <a:buChar char="-"/>
            </a:pPr>
            <a:r>
              <a:rPr lang="ru-RU" sz="1600" dirty="0">
                <a:latin typeface="Times New Roman" pitchFamily="18" charset="0"/>
                <a:cs typeface="Times New Roman" pitchFamily="18" charset="0"/>
              </a:rPr>
              <a:t>ГОСТ Р 50571-94. Комплекс стандартов. Электроустановки зданий. </a:t>
            </a:r>
          </a:p>
          <a:p>
            <a:pPr marL="457200" indent="-457200">
              <a:buFontTx/>
              <a:buChar char="-"/>
            </a:pPr>
            <a:r>
              <a:rPr lang="ru-RU" sz="1600" dirty="0">
                <a:latin typeface="Times New Roman" pitchFamily="18" charset="0"/>
                <a:cs typeface="Times New Roman" pitchFamily="18" charset="0"/>
              </a:rPr>
              <a:t>ГОСТ 12.1.030-81 ССБТ. Защитное заземление и зануление. </a:t>
            </a:r>
          </a:p>
          <a:p>
            <a:pPr marL="457200" indent="-457200">
              <a:buFontTx/>
              <a:buChar char="-"/>
            </a:pPr>
            <a:r>
              <a:rPr lang="ru-RU" sz="1600" dirty="0">
                <a:latin typeface="Times New Roman" pitchFamily="18" charset="0"/>
                <a:cs typeface="Times New Roman" pitchFamily="18" charset="0"/>
              </a:rPr>
              <a:t>ГОСТ 12.2.007—75 ССБТ. Изделия электротехнические. Общие требования безопасности. </a:t>
            </a:r>
          </a:p>
          <a:p>
            <a:pPr marL="457200" indent="-457200">
              <a:buFontTx/>
              <a:buChar char="-"/>
            </a:pPr>
            <a:r>
              <a:rPr lang="ru-RU" sz="1600" dirty="0">
                <a:latin typeface="Times New Roman" pitchFamily="18" charset="0"/>
                <a:cs typeface="Times New Roman" pitchFamily="18" charset="0"/>
              </a:rPr>
              <a:t>ГОСТ 12.2.013-87 ССБТ. Машины ручные электрические. </a:t>
            </a:r>
          </a:p>
          <a:p>
            <a:pPr marL="457200" indent="-457200">
              <a:buFontTx/>
              <a:buChar char="-"/>
            </a:pP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36912"/>
            <a:ext cx="8064896" cy="2304256"/>
          </a:xfrm>
        </p:spPr>
        <p:txBody>
          <a:bodyPr/>
          <a:lstStyle/>
          <a:p>
            <a:r>
              <a:rPr lang="ru-RU" sz="2400" b="1" dirty="0">
                <a:effectLst>
                  <a:outerShdw blurRad="38100" dist="38100" dir="2700000" algn="tl">
                    <a:srgbClr val="000000">
                      <a:alpha val="43137"/>
                    </a:srgbClr>
                  </a:outerShdw>
                </a:effectLst>
                <a:latin typeface="Times New Roman" pitchFamily="18" charset="0"/>
                <a:cs typeface="Times New Roman" pitchFamily="18" charset="0"/>
              </a:rPr>
              <a:t>к</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онтрольные вопросы:</a:t>
            </a:r>
            <a:b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1. Что называется электрическим током?</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2. Какие мероприятия включает в себя электробезопасность?</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3.Что такое электроустановка?</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4. Что такое действующая электроустановка?</a:t>
            </a:r>
            <a:b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1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647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272" y="188640"/>
            <a:ext cx="8568952" cy="546336"/>
          </a:xfrm>
        </p:spPr>
        <p:txBody>
          <a:bodyPr>
            <a:normAutofit fontScale="90000"/>
          </a:bodyPr>
          <a:lstStyle/>
          <a:p>
            <a:pPr algn="ct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Понятие об электробезопасности. Электрические травмы</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35496" y="929499"/>
            <a:ext cx="9108504" cy="5940088"/>
          </a:xfrm>
          <a:prstGeom prst="rect">
            <a:avLst/>
          </a:prstGeom>
        </p:spPr>
        <p:txBody>
          <a:bodyPr wrap="square">
            <a:spAutoFit/>
          </a:bodyPr>
          <a:lstStyle/>
          <a:p>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Электротравма</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a:latin typeface="Times New Roman" pitchFamily="18" charset="0"/>
                <a:cs typeface="Times New Roman" pitchFamily="18" charset="0"/>
              </a:rPr>
              <a:t>- это результат воздействия на человека электрического тока и электрической дуги. </a:t>
            </a:r>
          </a:p>
          <a:p>
            <a:r>
              <a:rPr lang="ru-RU" sz="2000" dirty="0">
                <a:latin typeface="Times New Roman" pitchFamily="18" charset="0"/>
                <a:cs typeface="Times New Roman" pitchFamily="18" charset="0"/>
              </a:rPr>
              <a:t>Электрический ток, проходя через живой организм, производит </a:t>
            </a:r>
            <a:r>
              <a:rPr lang="ru-RU" sz="2000" b="1" dirty="0">
                <a:latin typeface="Times New Roman" pitchFamily="18" charset="0"/>
                <a:cs typeface="Times New Roman" pitchFamily="18" charset="0"/>
              </a:rPr>
              <a:t>термическое </a:t>
            </a:r>
            <a:r>
              <a:rPr lang="ru-RU" sz="2000" b="1" dirty="0">
                <a:solidFill>
                  <a:schemeClr val="bg1"/>
                </a:solidFill>
                <a:latin typeface="Times New Roman" pitchFamily="18" charset="0"/>
                <a:cs typeface="Times New Roman" pitchFamily="18" charset="0"/>
              </a:rPr>
              <a:t>(</a:t>
            </a:r>
            <a:r>
              <a:rPr lang="ru-RU" sz="2000" b="1" dirty="0">
                <a:latin typeface="Times New Roman" pitchFamily="18" charset="0"/>
                <a:cs typeface="Times New Roman" pitchFamily="18" charset="0"/>
              </a:rPr>
              <a:t>тепловое) действие</a:t>
            </a:r>
            <a:r>
              <a:rPr lang="ru-RU" sz="2000" dirty="0">
                <a:latin typeface="Times New Roman" pitchFamily="18" charset="0"/>
                <a:cs typeface="Times New Roman" pitchFamily="18" charset="0"/>
              </a:rPr>
              <a:t>, которое выражается в ожогах отдельных участков тела, нагреве кровеносных сосудов, крови, нервных волокон и т.п.; </a:t>
            </a:r>
            <a:r>
              <a:rPr lang="ru-RU" sz="2000" b="1" dirty="0">
                <a:latin typeface="Times New Roman" pitchFamily="18" charset="0"/>
                <a:cs typeface="Times New Roman" pitchFamily="18" charset="0"/>
              </a:rPr>
              <a:t>электролитическое (биохимическое) действие </a:t>
            </a:r>
            <a:r>
              <a:rPr lang="ru-RU" sz="2000" dirty="0">
                <a:latin typeface="Times New Roman" pitchFamily="18" charset="0"/>
                <a:cs typeface="Times New Roman" pitchFamily="18" charset="0"/>
              </a:rPr>
              <a:t>- выражается в разложении крови и других органических жидкостей, вызывая значительные нарушения их физико-химических составов; </a:t>
            </a:r>
            <a:r>
              <a:rPr lang="ru-RU" sz="2000" b="1" dirty="0">
                <a:latin typeface="Times New Roman" pitchFamily="18" charset="0"/>
                <a:cs typeface="Times New Roman" pitchFamily="18" charset="0"/>
              </a:rPr>
              <a:t>биологическое (механическое) действ</a:t>
            </a:r>
            <a:r>
              <a:rPr lang="ru-RU" sz="2000" b="1" dirty="0">
                <a:solidFill>
                  <a:schemeClr val="bg1"/>
                </a:solidFill>
                <a:latin typeface="Times New Roman" pitchFamily="18" charset="0"/>
                <a:cs typeface="Times New Roman" pitchFamily="18" charset="0"/>
              </a:rPr>
              <a:t>ие</a:t>
            </a:r>
            <a:r>
              <a:rPr lang="ru-RU" sz="2000" dirty="0">
                <a:latin typeface="Times New Roman" pitchFamily="18" charset="0"/>
                <a:cs typeface="Times New Roman" pitchFamily="18" charset="0"/>
              </a:rPr>
              <a:t> - выражается в раздражении и возбуждении живых тканей организма, сопровождается непроизвольным судорожным сокращением мышц (в том числе сердца, лёгких). </a:t>
            </a:r>
          </a:p>
          <a:p>
            <a:r>
              <a:rPr lang="ru-RU" sz="2000" dirty="0">
                <a:latin typeface="Times New Roman" pitchFamily="18" charset="0"/>
                <a:cs typeface="Times New Roman" pitchFamily="18" charset="0"/>
              </a:rPr>
              <a:t>К </a:t>
            </a:r>
            <a:r>
              <a:rPr lang="ru-RU" sz="2000" b="1" dirty="0" err="1">
                <a:latin typeface="Times New Roman" pitchFamily="18" charset="0"/>
                <a:cs typeface="Times New Roman" pitchFamily="18" charset="0"/>
              </a:rPr>
              <a:t>электротравмам</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относятся электрические ожоги (токовые, или контактные; дуговые; комбинированные или смешанные), электрические знаки («метки»), металлизация кожи, механические повреждения, электроофтальмия, электрический удар (электрический шок). В зависимости от последствий </a:t>
            </a:r>
            <a:r>
              <a:rPr lang="ru-RU" sz="2000" b="1" dirty="0">
                <a:latin typeface="Times New Roman" pitchFamily="18" charset="0"/>
                <a:cs typeface="Times New Roman" pitchFamily="18" charset="0"/>
              </a:rPr>
              <a:t>электрические удары </a:t>
            </a:r>
            <a:r>
              <a:rPr lang="ru-RU" sz="2000" dirty="0">
                <a:latin typeface="Times New Roman" pitchFamily="18" charset="0"/>
                <a:cs typeface="Times New Roman" pitchFamily="18" charset="0"/>
              </a:rPr>
              <a:t>делятся на четыре степени: судорожное сокращение мышц без потери сознания, судорожное сокращение мышц с потерей сознания, потеря сознания с нарушением дыхания или сердечной деятельности, состояние клинической смерти в результате фибрилляции сердца или асфиксии (удушья).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1507</TotalTime>
  <Words>4838</Words>
  <Application>Microsoft Office PowerPoint</Application>
  <PresentationFormat>Экран (4:3)</PresentationFormat>
  <Paragraphs>237</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Углы</vt:lpstr>
      <vt:lpstr>   ОГАПОУ «Губкинский горно-политехнический колледж»     ОСНОВЫ ЭЛЕКТРОБЕЗОПАСНОСТИ    преподаватель Новикова Л. А.     </vt:lpstr>
      <vt:lpstr>Аннотация в условиях научно-технического прогресса расширяется область применения электрической энергии , как на производстве, так и в повседневной жизни. С каждым днем появляются новые электроприборы и электроустановки на производстве. Невозможно представить современную жизнь без огромного количества электроприборов. В связи с этим правила электробезопасности приобретают особое значение в повседневной жизни людей.</vt:lpstr>
      <vt:lpstr>содержание</vt:lpstr>
      <vt:lpstr>ОБЩИЕ ТРЕБОВАНИЯ ЭЛЕКТРОБЕЗОПАСНОСТИ </vt:lpstr>
      <vt:lpstr>Презентация PowerPoint</vt:lpstr>
      <vt:lpstr>Презентация PowerPoint</vt:lpstr>
      <vt:lpstr>Нормативно-техническая документация </vt:lpstr>
      <vt:lpstr>контрольные вопросы:  1. Что называется электрическим током?  2. Какие мероприятия включает в себя электробезопасность?  3.Что такое электроустановка?  4. Что такое действующая электроустановка? </vt:lpstr>
      <vt:lpstr>Понятие об электробезопасности. Электрические травмы</vt:lpstr>
      <vt:lpstr>Факторы, определяющие исход поражения </vt:lpstr>
      <vt:lpstr>Презентация PowerPoint</vt:lpstr>
      <vt:lpstr>Презентация PowerPoint</vt:lpstr>
      <vt:lpstr>Презентация PowerPoint</vt:lpstr>
      <vt:lpstr>Презентация PowerPoint</vt:lpstr>
      <vt:lpstr>Прочие факторы</vt:lpstr>
      <vt:lpstr>Контрольные вопросы:</vt:lpstr>
      <vt:lpstr>Презентация PowerPoint</vt:lpstr>
      <vt:lpstr>Классификация помещений (условий работ) по опасности поражения электрическим током</vt:lpstr>
      <vt:lpstr>Презентация PowerPoint</vt:lpstr>
      <vt:lpstr>Презентация PowerPoint</vt:lpstr>
      <vt:lpstr>     </vt:lpstr>
      <vt:lpstr>Контрольные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Контрольные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Контрольные вопросы:</vt:lpstr>
      <vt:lpstr>Список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Преподаватель</cp:lastModifiedBy>
  <cp:revision>70</cp:revision>
  <dcterms:created xsi:type="dcterms:W3CDTF">2020-11-10T16:01:59Z</dcterms:created>
  <dcterms:modified xsi:type="dcterms:W3CDTF">2021-09-04T05:14:27Z</dcterms:modified>
</cp:coreProperties>
</file>