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5" r:id="rId4"/>
    <p:sldId id="258" r:id="rId5"/>
    <p:sldId id="266" r:id="rId6"/>
    <p:sldId id="259" r:id="rId7"/>
    <p:sldId id="261" r:id="rId8"/>
    <p:sldId id="260" r:id="rId9"/>
    <p:sldId id="262" r:id="rId10"/>
    <p:sldId id="263" r:id="rId11"/>
    <p:sldId id="264"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421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13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213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1607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362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6624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8648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4079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633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656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41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737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294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8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393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291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8/9/2021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9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8/9/2021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958509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hyperlink" Target="http://wikiwhat.ru/%D0%92%D0%BD%D0%B8%D0%BC%D0%B0%D0%BD%D0%B8%D0%B5" TargetMode="External" /><Relationship Id="rId1" Type="http://schemas.openxmlformats.org/officeDocument/2006/relationships/slideLayout" Target="../slideLayouts/slideLayout7.xml" /><Relationship Id="rId4" Type="http://schemas.openxmlformats.org/officeDocument/2006/relationships/image" Target="../media/image11.jpeg" /></Relationships>
</file>

<file path=ppt/slides/_rels/slide1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hyperlink" Target="https://archirussia.com/istoriya-2/moskovskoe-naryshkinskoe-barokko/" TargetMode="Externa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hyperlink" Target="https://archirussia.com/istoriya-2/arxitektura-rossii-16-veka/" TargetMode="Externa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hyperlink" Target="http://wikiwhat.ru/%D0%90%D0%BB%D0%B5%D0%BA%D1%81%D0%B5%D0%B9_%D0%9C%D0%B8%D1%85%D0%B0%D0%B9%D0%BB%D0%BE%D0%B2%D0%B8%D1%87" TargetMode="External" /><Relationship Id="rId2" Type="http://schemas.openxmlformats.org/officeDocument/2006/relationships/hyperlink" Target="http://wikiwhat.ru/%D0%A6%D0%B0%D1%80%D1%81%D0%BA%D0%B8%D0%B9_%D0%B4%D0%B2%D0%BE%D1%80" TargetMode="External" /><Relationship Id="rId1" Type="http://schemas.openxmlformats.org/officeDocument/2006/relationships/slideLayout" Target="../slideLayouts/slideLayout7.xml" /><Relationship Id="rId5" Type="http://schemas.openxmlformats.org/officeDocument/2006/relationships/image" Target="../media/image5.jpeg" /><Relationship Id="rId4" Type="http://schemas.openxmlformats.org/officeDocument/2006/relationships/image" Target="../media/image4.jpeg"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hyperlink" Target="http://wikiwhat.ru/%D0%9E%D0%BF%D0%BE%D0%BB%D1%87%D0%B5%D0%BD%D0%B8%D0%B5_%D0%9C%D0%B8%D0%BD%D0%B8%D0%BD%D0%B0_%D0%B8_%D0%9F%D0%BE%D0%B6%D0%B0%D1%80%D1%81%D0%BA%D0%BE%D0%B3%D0%BE" TargetMode="External" /><Relationship Id="rId1" Type="http://schemas.openxmlformats.org/officeDocument/2006/relationships/slideLayout" Target="../slideLayouts/slideLayout7.xml" /><Relationship Id="rId4" Type="http://schemas.openxmlformats.org/officeDocument/2006/relationships/image" Target="../media/image7.jpeg"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BF5B66-D56D-1143-AB9A-6BCB5305DC15}"/>
              </a:ext>
            </a:extLst>
          </p:cNvPr>
          <p:cNvSpPr>
            <a:spLocks noGrp="1"/>
          </p:cNvSpPr>
          <p:nvPr>
            <p:ph type="ctrTitle"/>
          </p:nvPr>
        </p:nvSpPr>
        <p:spPr/>
        <p:txBody>
          <a:bodyPr/>
          <a:lstStyle/>
          <a:p>
            <a:r>
              <a:rPr lang="ru-RU" b="1" i="1">
                <a:latin typeface="Times New Roman" panose="02020603050405020304" pitchFamily="18" charset="0"/>
                <a:cs typeface="Times New Roman" panose="02020603050405020304" pitchFamily="18" charset="0"/>
              </a:rPr>
              <a:t>Русская архитектура XVII века </a:t>
            </a:r>
            <a:br>
              <a:rPr lang="ru-RU" b="1" i="1">
                <a:latin typeface="Times New Roman" panose="02020603050405020304" pitchFamily="18" charset="0"/>
                <a:cs typeface="Times New Roman" panose="02020603050405020304" pitchFamily="18" charset="0"/>
              </a:rPr>
            </a:br>
            <a:r>
              <a:rPr lang="ru-RU" sz="2800" b="1" i="1">
                <a:latin typeface="Times New Roman" panose="02020603050405020304" pitchFamily="18" charset="0"/>
                <a:cs typeface="Times New Roman" panose="02020603050405020304" pitchFamily="18" charset="0"/>
              </a:rPr>
              <a:t>подготовила: Тимофеева А.с.</a:t>
            </a:r>
          </a:p>
        </p:txBody>
      </p:sp>
    </p:spTree>
    <p:extLst>
      <p:ext uri="{BB962C8B-B14F-4D97-AF65-F5344CB8AC3E}">
        <p14:creationId xmlns:p14="http://schemas.microsoft.com/office/powerpoint/2010/main" val="6523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4AE378-DC29-FB40-A21C-C8BC32093BB6}"/>
              </a:ext>
            </a:extLst>
          </p:cNvPr>
          <p:cNvSpPr txBox="1"/>
          <p:nvPr/>
        </p:nvSpPr>
        <p:spPr>
          <a:xfrm>
            <a:off x="5180981" y="2518311"/>
            <a:ext cx="1828800" cy="1828800"/>
          </a:xfrm>
          <a:prstGeom prst="rect">
            <a:avLst/>
          </a:prstGeom>
          <a:noFill/>
        </p:spPr>
        <p:txBody>
          <a:bodyPr wrap="square" rtlCol="0">
            <a:spAutoFit/>
          </a:bodyPr>
          <a:lstStyle/>
          <a:p>
            <a:pPr algn="l"/>
            <a:endParaRPr lang="ru-RU"/>
          </a:p>
        </p:txBody>
      </p:sp>
      <p:sp>
        <p:nvSpPr>
          <p:cNvPr id="4" name="TextBox 3">
            <a:extLst>
              <a:ext uri="{FF2B5EF4-FFF2-40B4-BE49-F238E27FC236}">
                <a16:creationId xmlns:a16="http://schemas.microsoft.com/office/drawing/2014/main" id="{40EFB974-C26F-8D43-8A99-21CF318EFA1B}"/>
              </a:ext>
            </a:extLst>
          </p:cNvPr>
          <p:cNvSpPr txBox="1"/>
          <p:nvPr/>
        </p:nvSpPr>
        <p:spPr>
          <a:xfrm>
            <a:off x="5529449" y="0"/>
            <a:ext cx="6662552" cy="6278642"/>
          </a:xfrm>
          <a:prstGeom prst="rect">
            <a:avLst/>
          </a:prstGeom>
          <a:noFill/>
        </p:spPr>
        <p:txBody>
          <a:bodyPr wrap="square" rtlCol="0">
            <a:spAutoFit/>
          </a:bodyPr>
          <a:lstStyle/>
          <a:p>
            <a:r>
              <a:rPr lang="ru-RU" sz="3200" i="0">
                <a:effectLst/>
                <a:latin typeface="Times New Roman" panose="02020603050405020304" pitchFamily="18" charset="0"/>
                <a:cs typeface="Times New Roman" panose="02020603050405020304" pitchFamily="18" charset="0"/>
              </a:rPr>
              <a:t>Церковь Троицы в Никитниках в Москве построена в середине </a:t>
            </a:r>
            <a:r>
              <a:rPr lang="af-ZA" sz="3200" i="0">
                <a:effectLst/>
                <a:latin typeface="Times New Roman" panose="02020603050405020304" pitchFamily="18" charset="0"/>
                <a:cs typeface="Times New Roman" panose="02020603050405020304" pitchFamily="18" charset="0"/>
              </a:rPr>
              <a:t>XVII </a:t>
            </a:r>
            <a:r>
              <a:rPr lang="ru-RU" sz="3200" i="0">
                <a:effectLst/>
                <a:latin typeface="Times New Roman" panose="02020603050405020304" pitchFamily="18" charset="0"/>
                <a:cs typeface="Times New Roman" panose="02020603050405020304" pitchFamily="18" charset="0"/>
              </a:rPr>
              <a:t>в. по заказу купца Никитникова (сам он родом из Ярославля). В архитектуре храма выделены яркие, праздничные элементы. Богато и красочно убранство храма: столбы, обвитые поясками; три яру­са кокошников; арки с висячими гирьками; украшенный шатёр. Это здание сохранилось в Москве до наших дней</a:t>
            </a:r>
          </a:p>
          <a:p>
            <a:pPr algn="l"/>
            <a:endParaRPr lang="ru-RU"/>
          </a:p>
        </p:txBody>
      </p:sp>
      <p:pic>
        <p:nvPicPr>
          <p:cNvPr id="10" name="Рисунок 9">
            <a:extLst>
              <a:ext uri="{FF2B5EF4-FFF2-40B4-BE49-F238E27FC236}">
                <a16:creationId xmlns:a16="http://schemas.microsoft.com/office/drawing/2014/main" id="{A58F6278-EA91-544E-98C3-8415AC7486AF}"/>
              </a:ext>
            </a:extLst>
          </p:cNvPr>
          <p:cNvPicPr>
            <a:picLocks noChangeAspect="1"/>
          </p:cNvPicPr>
          <p:nvPr/>
        </p:nvPicPr>
        <p:blipFill>
          <a:blip r:embed="rId2"/>
          <a:stretch>
            <a:fillRect/>
          </a:stretch>
        </p:blipFill>
        <p:spPr>
          <a:xfrm>
            <a:off x="0" y="34574"/>
            <a:ext cx="5047013" cy="6729351"/>
          </a:xfrm>
          <a:prstGeom prst="rect">
            <a:avLst/>
          </a:prstGeom>
        </p:spPr>
      </p:pic>
    </p:spTree>
    <p:extLst>
      <p:ext uri="{BB962C8B-B14F-4D97-AF65-F5344CB8AC3E}">
        <p14:creationId xmlns:p14="http://schemas.microsoft.com/office/powerpoint/2010/main" val="70941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064AD2-3D6B-3143-ACDA-159971901F04}"/>
              </a:ext>
            </a:extLst>
          </p:cNvPr>
          <p:cNvSpPr txBox="1"/>
          <p:nvPr/>
        </p:nvSpPr>
        <p:spPr>
          <a:xfrm>
            <a:off x="6096000" y="582067"/>
            <a:ext cx="6096000" cy="5693866"/>
          </a:xfrm>
          <a:prstGeom prst="rect">
            <a:avLst/>
          </a:prstGeom>
          <a:noFill/>
        </p:spPr>
        <p:txBody>
          <a:bodyPr wrap="square" rtlCol="0">
            <a:spAutoFit/>
          </a:bodyPr>
          <a:lstStyle/>
          <a:p>
            <a:pPr algn="l"/>
            <a:r>
              <a:rPr lang="ru-RU" sz="2800" b="0" i="0">
                <a:effectLst/>
                <a:latin typeface="Times New Roman" panose="02020603050405020304" pitchFamily="18" charset="0"/>
                <a:cs typeface="Times New Roman" panose="02020603050405020304" pitchFamily="18" charset="0"/>
              </a:rPr>
              <a:t>Церковь Ильи Пророка в Ярославле была построена по заказу купцов в середине </a:t>
            </a:r>
            <a:r>
              <a:rPr lang="af-ZA" sz="2800" b="0" i="0">
                <a:effectLst/>
                <a:latin typeface="Times New Roman" panose="02020603050405020304" pitchFamily="18" charset="0"/>
                <a:cs typeface="Times New Roman" panose="02020603050405020304" pitchFamily="18" charset="0"/>
              </a:rPr>
              <a:t>XVII </a:t>
            </a:r>
            <a:r>
              <a:rPr lang="ru-RU" sz="2800" b="0" i="0">
                <a:effectLst/>
                <a:latin typeface="Times New Roman" panose="02020603050405020304" pitchFamily="18" charset="0"/>
                <a:cs typeface="Times New Roman" panose="02020603050405020304" pitchFamily="18" charset="0"/>
              </a:rPr>
              <a:t>в. При возведении храма большое </a:t>
            </a:r>
            <a:r>
              <a:rPr lang="ru-RU" sz="2800" b="0" i="0" strike="noStrike">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внимание</a:t>
            </a:r>
            <a:r>
              <a:rPr lang="ru-RU" sz="2800" b="0" i="0">
                <a:effectLst/>
                <a:latin typeface="Times New Roman" panose="02020603050405020304" pitchFamily="18" charset="0"/>
                <a:cs typeface="Times New Roman" panose="02020603050405020304" pitchFamily="18" charset="0"/>
              </a:rPr>
              <a:t> уделялось бо­гатству и пышности. Это должно было подчеркнуть достаток и значимость заказчиков. Пятиглавый храм окружён папертью, галереей, шатровым при­делом и колокольней. Отделка красным кирпичом на фоне белой стены придаёт храму красоту. Кроме того, храм украшен зелёными, синими и жёл­тыми изразцами.</a:t>
            </a:r>
            <a:endParaRPr lang="ru-RU" sz="280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40E69D1-2A6B-7F4C-A626-F7B69A0AB84A}"/>
              </a:ext>
            </a:extLst>
          </p:cNvPr>
          <p:cNvPicPr>
            <a:picLocks noChangeAspect="1"/>
          </p:cNvPicPr>
          <p:nvPr/>
        </p:nvPicPr>
        <p:blipFill>
          <a:blip r:embed="rId3"/>
          <a:stretch>
            <a:fillRect/>
          </a:stretch>
        </p:blipFill>
        <p:spPr>
          <a:xfrm>
            <a:off x="0" y="0"/>
            <a:ext cx="5288231" cy="3523364"/>
          </a:xfrm>
          <a:prstGeom prst="rect">
            <a:avLst/>
          </a:prstGeom>
        </p:spPr>
      </p:pic>
      <p:pic>
        <p:nvPicPr>
          <p:cNvPr id="8" name="Рисунок 7">
            <a:extLst>
              <a:ext uri="{FF2B5EF4-FFF2-40B4-BE49-F238E27FC236}">
                <a16:creationId xmlns:a16="http://schemas.microsoft.com/office/drawing/2014/main" id="{D734D835-BD64-3A4D-9D62-3B0A5A23DBF9}"/>
              </a:ext>
            </a:extLst>
          </p:cNvPr>
          <p:cNvPicPr>
            <a:picLocks noChangeAspect="1"/>
          </p:cNvPicPr>
          <p:nvPr/>
        </p:nvPicPr>
        <p:blipFill>
          <a:blip r:embed="rId4"/>
          <a:stretch>
            <a:fillRect/>
          </a:stretch>
        </p:blipFill>
        <p:spPr>
          <a:xfrm>
            <a:off x="-1" y="3523364"/>
            <a:ext cx="5288231" cy="3338347"/>
          </a:xfrm>
          <a:prstGeom prst="rect">
            <a:avLst/>
          </a:prstGeom>
        </p:spPr>
      </p:pic>
    </p:spTree>
    <p:extLst>
      <p:ext uri="{BB962C8B-B14F-4D97-AF65-F5344CB8AC3E}">
        <p14:creationId xmlns:p14="http://schemas.microsoft.com/office/powerpoint/2010/main" val="146097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A4D879-4933-6446-B8F2-2CAA349894C7}"/>
              </a:ext>
            </a:extLst>
          </p:cNvPr>
          <p:cNvSpPr txBox="1"/>
          <p:nvPr/>
        </p:nvSpPr>
        <p:spPr>
          <a:xfrm>
            <a:off x="4898573" y="582067"/>
            <a:ext cx="6657852" cy="5693866"/>
          </a:xfrm>
          <a:prstGeom prst="rect">
            <a:avLst/>
          </a:prstGeom>
          <a:noFill/>
        </p:spPr>
        <p:txBody>
          <a:bodyPr wrap="square" rtlCol="0">
            <a:spAutoFit/>
          </a:bodyPr>
          <a:lstStyle/>
          <a:p>
            <a:pPr algn="l"/>
            <a:r>
              <a:rPr lang="ru-RU" sz="2800" b="0" i="0">
                <a:effectLst/>
                <a:latin typeface="Times New Roman" panose="02020603050405020304" pitchFamily="18" charset="0"/>
                <a:cs typeface="Times New Roman" panose="02020603050405020304" pitchFamily="18" charset="0"/>
              </a:rPr>
              <a:t>К концу 17 века в русской соборной архитектуре появился новый стиль, названный </a:t>
            </a:r>
            <a:r>
              <a:rPr lang="ru-RU" sz="2800" b="0" i="0" u="none" strike="noStrike">
                <a:effectLst/>
                <a:latin typeface="Times New Roman" panose="02020603050405020304" pitchFamily="18" charset="0"/>
                <a:cs typeface="Times New Roman" panose="02020603050405020304" pitchFamily="18" charset="0"/>
                <a:hlinkClick r:id="rId2" tooltip="Московское нарышкинское барокко">
                  <a:extLst>
                    <a:ext uri="{A12FA001-AC4F-418D-AE19-62706E023703}">
                      <ahyp:hlinkClr xmlns:ahyp="http://schemas.microsoft.com/office/drawing/2018/hyperlinkcolor" val="tx"/>
                    </a:ext>
                  </a:extLst>
                </a:hlinkClick>
              </a:rPr>
              <a:t>нарышкинское или московское барокко</a:t>
            </a:r>
            <a:r>
              <a:rPr lang="ru-RU" sz="2800" b="0" i="0">
                <a:effectLst/>
                <a:latin typeface="Times New Roman" panose="02020603050405020304" pitchFamily="18" charset="0"/>
                <a:cs typeface="Times New Roman" panose="02020603050405020304" pitchFamily="18" charset="0"/>
              </a:rPr>
              <a:t>. Свое название стиль получил по фамилии основного заказчика. Этому стилю соответствует сочетание белого и красного цветов в росписи фасадов зданий, этажность построек. Примеры строений в этом стиле – церкви и дворцы Сергиева Посада, церковь Покрова в Филях, колокольни, трапезная и надвратные церкви в Новодевичьем монастыре.</a:t>
            </a:r>
            <a:endParaRPr lang="ru-RU" sz="280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EB85F98-143B-4B4D-9F45-79599A768C46}"/>
              </a:ext>
            </a:extLst>
          </p:cNvPr>
          <p:cNvPicPr>
            <a:picLocks noChangeAspect="1"/>
          </p:cNvPicPr>
          <p:nvPr/>
        </p:nvPicPr>
        <p:blipFill>
          <a:blip r:embed="rId3"/>
          <a:stretch>
            <a:fillRect/>
          </a:stretch>
        </p:blipFill>
        <p:spPr>
          <a:xfrm>
            <a:off x="0" y="0"/>
            <a:ext cx="4559878" cy="6811388"/>
          </a:xfrm>
          <a:prstGeom prst="rect">
            <a:avLst/>
          </a:prstGeom>
        </p:spPr>
      </p:pic>
    </p:spTree>
    <p:extLst>
      <p:ext uri="{BB962C8B-B14F-4D97-AF65-F5344CB8AC3E}">
        <p14:creationId xmlns:p14="http://schemas.microsoft.com/office/powerpoint/2010/main" val="351558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08562-43BE-184B-9535-46B6DD8EDC24}"/>
              </a:ext>
            </a:extLst>
          </p:cNvPr>
          <p:cNvSpPr txBox="1"/>
          <p:nvPr/>
        </p:nvSpPr>
        <p:spPr>
          <a:xfrm>
            <a:off x="5180981" y="2518311"/>
            <a:ext cx="1828800" cy="1828800"/>
          </a:xfrm>
          <a:prstGeom prst="rect">
            <a:avLst/>
          </a:prstGeom>
          <a:noFill/>
        </p:spPr>
        <p:txBody>
          <a:bodyPr wrap="square" rtlCol="0">
            <a:spAutoFit/>
          </a:bodyPr>
          <a:lstStyle/>
          <a:p>
            <a:pPr algn="l"/>
            <a:endParaRPr lang="ru-RU"/>
          </a:p>
        </p:txBody>
      </p:sp>
      <p:sp>
        <p:nvSpPr>
          <p:cNvPr id="4" name="TextBox 3">
            <a:extLst>
              <a:ext uri="{FF2B5EF4-FFF2-40B4-BE49-F238E27FC236}">
                <a16:creationId xmlns:a16="http://schemas.microsoft.com/office/drawing/2014/main" id="{C651136C-6EA6-F145-84CB-984FC63700C2}"/>
              </a:ext>
            </a:extLst>
          </p:cNvPr>
          <p:cNvSpPr txBox="1"/>
          <p:nvPr/>
        </p:nvSpPr>
        <p:spPr>
          <a:xfrm>
            <a:off x="5180981" y="2513672"/>
            <a:ext cx="1828800" cy="1828800"/>
          </a:xfrm>
          <a:prstGeom prst="rect">
            <a:avLst/>
          </a:prstGeom>
          <a:noFill/>
        </p:spPr>
        <p:txBody>
          <a:bodyPr wrap="square" rtlCol="0">
            <a:spAutoFit/>
          </a:bodyPr>
          <a:lstStyle/>
          <a:p>
            <a:pPr algn="l"/>
            <a:endParaRPr lang="ru-RU"/>
          </a:p>
        </p:txBody>
      </p:sp>
      <p:sp>
        <p:nvSpPr>
          <p:cNvPr id="5" name="TextBox 4">
            <a:extLst>
              <a:ext uri="{FF2B5EF4-FFF2-40B4-BE49-F238E27FC236}">
                <a16:creationId xmlns:a16="http://schemas.microsoft.com/office/drawing/2014/main" id="{4336B270-C9DD-604C-82C6-6A66258F7113}"/>
              </a:ext>
            </a:extLst>
          </p:cNvPr>
          <p:cNvSpPr txBox="1"/>
          <p:nvPr/>
        </p:nvSpPr>
        <p:spPr>
          <a:xfrm>
            <a:off x="5208814" y="2532227"/>
            <a:ext cx="1828800" cy="1828800"/>
          </a:xfrm>
          <a:prstGeom prst="rect">
            <a:avLst/>
          </a:prstGeom>
          <a:noFill/>
        </p:spPr>
        <p:txBody>
          <a:bodyPr wrap="square" rtlCol="0">
            <a:spAutoFit/>
          </a:bodyPr>
          <a:lstStyle/>
          <a:p>
            <a:pPr algn="l"/>
            <a:endParaRPr lang="ru-RU"/>
          </a:p>
        </p:txBody>
      </p:sp>
      <p:sp>
        <p:nvSpPr>
          <p:cNvPr id="8" name="TextBox 7">
            <a:extLst>
              <a:ext uri="{FF2B5EF4-FFF2-40B4-BE49-F238E27FC236}">
                <a16:creationId xmlns:a16="http://schemas.microsoft.com/office/drawing/2014/main" id="{8773079D-9DCD-2040-9383-49AF31AB4914}"/>
              </a:ext>
            </a:extLst>
          </p:cNvPr>
          <p:cNvSpPr txBox="1"/>
          <p:nvPr/>
        </p:nvSpPr>
        <p:spPr>
          <a:xfrm>
            <a:off x="2115291" y="1873800"/>
            <a:ext cx="9277597" cy="3108543"/>
          </a:xfrm>
          <a:prstGeom prst="rect">
            <a:avLst/>
          </a:prstGeom>
          <a:noFill/>
        </p:spPr>
        <p:txBody>
          <a:bodyPr wrap="square" rtlCol="0">
            <a:spAutoFit/>
          </a:bodyPr>
          <a:lstStyle/>
          <a:p>
            <a:pPr algn="l"/>
            <a:r>
              <a:rPr lang="ru-RU" sz="2800" b="0" i="0">
                <a:effectLst/>
                <a:latin typeface="Times New Roman" panose="02020603050405020304" pitchFamily="18" charset="0"/>
                <a:cs typeface="Times New Roman" panose="02020603050405020304" pitchFamily="18" charset="0"/>
              </a:rPr>
              <a:t>До наших дней дошло большое количество и светских построек, позволяющих судить об архитектуре того времени. Это деревянные Кремлевские терема, Крутицкий теремок и дом Голицына в Москве, каменные Поганкины палаты в Пскове, как и многие здания той эпохи, указывающие на высокую степень прихотливости вкусов, царившую в архитектуре 17-го столетия.</a:t>
            </a:r>
            <a:endParaRPr lang="ru-RU"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789AD-4DCB-BB4E-A9E7-1B3EC0A0E846}"/>
              </a:ext>
            </a:extLst>
          </p:cNvPr>
          <p:cNvSpPr txBox="1"/>
          <p:nvPr/>
        </p:nvSpPr>
        <p:spPr>
          <a:xfrm>
            <a:off x="2590490" y="2505670"/>
            <a:ext cx="7011019" cy="923330"/>
          </a:xfrm>
          <a:prstGeom prst="rect">
            <a:avLst/>
          </a:prstGeom>
          <a:noFill/>
        </p:spPr>
        <p:txBody>
          <a:bodyPr wrap="square" rtlCol="0">
            <a:spAutoFit/>
          </a:bodyPr>
          <a:lstStyle/>
          <a:p>
            <a:pPr algn="l"/>
            <a:r>
              <a:rPr lang="ru-RU" sz="540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337664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00F8E5-1E9D-9343-A73C-5EC633660EA5}"/>
              </a:ext>
            </a:extLst>
          </p:cNvPr>
          <p:cNvSpPr txBox="1"/>
          <p:nvPr/>
        </p:nvSpPr>
        <p:spPr>
          <a:xfrm>
            <a:off x="5180981" y="2518311"/>
            <a:ext cx="1828800" cy="1828800"/>
          </a:xfrm>
          <a:prstGeom prst="rect">
            <a:avLst/>
          </a:prstGeom>
          <a:noFill/>
        </p:spPr>
        <p:txBody>
          <a:bodyPr wrap="square" rtlCol="0">
            <a:spAutoFit/>
          </a:bodyPr>
          <a:lstStyle/>
          <a:p>
            <a:pPr algn="l"/>
            <a:endParaRPr lang="ru-RU"/>
          </a:p>
        </p:txBody>
      </p:sp>
      <p:sp>
        <p:nvSpPr>
          <p:cNvPr id="6" name="TextBox 5">
            <a:extLst>
              <a:ext uri="{FF2B5EF4-FFF2-40B4-BE49-F238E27FC236}">
                <a16:creationId xmlns:a16="http://schemas.microsoft.com/office/drawing/2014/main" id="{41ED58A4-9D99-4A4A-A65B-AFD80A81DC53}"/>
              </a:ext>
            </a:extLst>
          </p:cNvPr>
          <p:cNvSpPr txBox="1"/>
          <p:nvPr/>
        </p:nvSpPr>
        <p:spPr>
          <a:xfrm flipH="1">
            <a:off x="496970" y="612844"/>
            <a:ext cx="11198060" cy="5632311"/>
          </a:xfrm>
          <a:prstGeom prst="rect">
            <a:avLst/>
          </a:prstGeom>
          <a:noFill/>
        </p:spPr>
        <p:txBody>
          <a:bodyPr wrap="square" rtlCol="0">
            <a:spAutoFit/>
          </a:bodyPr>
          <a:lstStyle/>
          <a:p>
            <a:pPr algn="ctr"/>
            <a:r>
              <a:rPr lang="ru-RU" sz="4000" i="0">
                <a:effectLst/>
                <a:latin typeface="Times New Roman" panose="02020603050405020304" pitchFamily="18" charset="0"/>
                <a:cs typeface="Times New Roman" panose="02020603050405020304" pitchFamily="18" charset="0"/>
              </a:rPr>
              <a:t>Изменения в архитектуре России XVII</a:t>
            </a:r>
          </a:p>
          <a:p>
            <a:pPr algn="ctr"/>
            <a:r>
              <a:rPr lang="ru-RU" sz="4000" i="0">
                <a:effectLst/>
                <a:latin typeface="Times New Roman" panose="02020603050405020304" pitchFamily="18" charset="0"/>
                <a:cs typeface="Times New Roman" panose="02020603050405020304" pitchFamily="18" charset="0"/>
              </a:rPr>
              <a:t>В городах, как и в деревнях, было много деревянных жилых по­строек. Но вторая половина </a:t>
            </a:r>
            <a:r>
              <a:rPr lang="af-ZA" sz="4000" i="0">
                <a:effectLst/>
                <a:latin typeface="Times New Roman" panose="02020603050405020304" pitchFamily="18" charset="0"/>
                <a:cs typeface="Times New Roman" panose="02020603050405020304" pitchFamily="18" charset="0"/>
              </a:rPr>
              <a:t>XVII </a:t>
            </a:r>
            <a:r>
              <a:rPr lang="ru-RU" sz="4000" i="0">
                <a:effectLst/>
                <a:latin typeface="Times New Roman" panose="02020603050405020304" pitchFamily="18" charset="0"/>
                <a:cs typeface="Times New Roman" panose="02020603050405020304" pitchFamily="18" charset="0"/>
              </a:rPr>
              <a:t>столетия стала золотым веком для каменного зодчества: появлялись и каменные строения. Их отличительной чертой была декоративность, нарядность во внешней отделке. Усложнялись силуэты здания, более разнообразными становились формы строений.</a:t>
            </a:r>
            <a:endParaRPr lang="ru-RU" sz="4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DA5C90-CAA2-E84A-ADFB-15BFF9A901B7}"/>
              </a:ext>
            </a:extLst>
          </p:cNvPr>
          <p:cNvSpPr txBox="1"/>
          <p:nvPr/>
        </p:nvSpPr>
        <p:spPr>
          <a:xfrm>
            <a:off x="3047691" y="3248045"/>
            <a:ext cx="6095380" cy="369332"/>
          </a:xfrm>
          <a:prstGeom prst="rect">
            <a:avLst/>
          </a:prstGeom>
          <a:noFill/>
        </p:spPr>
        <p:txBody>
          <a:bodyPr wrap="square">
            <a:spAutoFit/>
          </a:bodyPr>
          <a:lstStyle/>
          <a:p>
            <a:pPr marL="0" algn="l" rtl="0" eaLnBrk="1" fontAlgn="t" latinLnBrk="0" hangingPunct="1">
              <a:spcBef>
                <a:spcPts val="0"/>
              </a:spcBef>
              <a:spcAft>
                <a:spcPts val="0"/>
              </a:spcAft>
            </a:pPr>
            <a:endParaRPr lang="ru-RU" sz="1800" b="0" i="0" u="none" strike="noStrike">
              <a:effectLst/>
              <a:latin typeface="Arial" panose="020B0604020202020204" pitchFamily="34" charset="0"/>
            </a:endParaRPr>
          </a:p>
        </p:txBody>
      </p:sp>
    </p:spTree>
    <p:extLst>
      <p:ext uri="{BB962C8B-B14F-4D97-AF65-F5344CB8AC3E}">
        <p14:creationId xmlns:p14="http://schemas.microsoft.com/office/powerpoint/2010/main" val="91377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BE4329-93DA-FC44-9E59-C2A2BDFF78FA}"/>
              </a:ext>
            </a:extLst>
          </p:cNvPr>
          <p:cNvSpPr txBox="1"/>
          <p:nvPr/>
        </p:nvSpPr>
        <p:spPr>
          <a:xfrm>
            <a:off x="5622224" y="433132"/>
            <a:ext cx="5659333" cy="5632311"/>
          </a:xfrm>
          <a:prstGeom prst="rect">
            <a:avLst/>
          </a:prstGeom>
          <a:noFill/>
        </p:spPr>
        <p:txBody>
          <a:bodyPr wrap="square" rtlCol="0">
            <a:spAutoFit/>
          </a:bodyPr>
          <a:lstStyle/>
          <a:p>
            <a:pPr algn="l"/>
            <a:r>
              <a:rPr lang="ru-RU" sz="3600" b="0" i="0">
                <a:effectLst/>
                <a:latin typeface="Times New Roman" panose="02020603050405020304" pitchFamily="18" charset="0"/>
                <a:cs typeface="Times New Roman" panose="02020603050405020304" pitchFamily="18" charset="0"/>
              </a:rPr>
              <a:t>В начале 17 века продолжается </a:t>
            </a:r>
            <a:r>
              <a:rPr lang="ru-RU" sz="3600" b="0" i="0" u="none" strike="noStrike">
                <a:effectLst/>
                <a:latin typeface="Times New Roman" panose="02020603050405020304" pitchFamily="18" charset="0"/>
                <a:cs typeface="Times New Roman" panose="02020603050405020304" pitchFamily="18" charset="0"/>
                <a:hlinkClick r:id="rId2" tooltip="Архитектура России 16 века">
                  <a:extLst>
                    <a:ext uri="{A12FA001-AC4F-418D-AE19-62706E023703}">
                      <ahyp:hlinkClr xmlns:ahyp="http://schemas.microsoft.com/office/drawing/2018/hyperlinkcolor" val="tx"/>
                    </a:ext>
                  </a:extLst>
                </a:hlinkClick>
              </a:rPr>
              <a:t>начатое в 16 веке строительство</a:t>
            </a:r>
            <a:r>
              <a:rPr lang="ru-RU" sz="3600" b="0" i="0">
                <a:effectLst/>
                <a:latin typeface="Times New Roman" panose="02020603050405020304" pitchFamily="18" charset="0"/>
                <a:cs typeface="Times New Roman" panose="02020603050405020304" pitchFamily="18" charset="0"/>
              </a:rPr>
              <a:t> шатровых композиций. Одним из ярких примеров той эпохи является  Успенская Дивная церковь на территории Алексеевского монастыря в Угличе.</a:t>
            </a:r>
            <a:endParaRPr lang="ru-RU" sz="360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B2FCA75-C675-BE4D-BB53-203842D061A0}"/>
              </a:ext>
            </a:extLst>
          </p:cNvPr>
          <p:cNvPicPr>
            <a:picLocks noChangeAspect="1"/>
          </p:cNvPicPr>
          <p:nvPr/>
        </p:nvPicPr>
        <p:blipFill>
          <a:blip r:embed="rId3"/>
          <a:stretch>
            <a:fillRect/>
          </a:stretch>
        </p:blipFill>
        <p:spPr>
          <a:xfrm>
            <a:off x="0" y="-4331"/>
            <a:ext cx="5146748" cy="6862331"/>
          </a:xfrm>
          <a:prstGeom prst="rect">
            <a:avLst/>
          </a:prstGeom>
        </p:spPr>
      </p:pic>
    </p:spTree>
    <p:extLst>
      <p:ext uri="{BB962C8B-B14F-4D97-AF65-F5344CB8AC3E}">
        <p14:creationId xmlns:p14="http://schemas.microsoft.com/office/powerpoint/2010/main" val="201454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79319-466A-2A4E-86E2-CC0C2C9FF655}"/>
              </a:ext>
            </a:extLst>
          </p:cNvPr>
          <p:cNvSpPr txBox="1"/>
          <p:nvPr/>
        </p:nvSpPr>
        <p:spPr>
          <a:xfrm>
            <a:off x="5180981" y="2518311"/>
            <a:ext cx="1828800" cy="1828800"/>
          </a:xfrm>
          <a:prstGeom prst="rect">
            <a:avLst/>
          </a:prstGeom>
          <a:noFill/>
        </p:spPr>
        <p:txBody>
          <a:bodyPr wrap="square" rtlCol="0">
            <a:spAutoFit/>
          </a:bodyPr>
          <a:lstStyle/>
          <a:p>
            <a:pPr algn="l"/>
            <a:endParaRPr lang="ru-RU"/>
          </a:p>
        </p:txBody>
      </p:sp>
      <p:sp>
        <p:nvSpPr>
          <p:cNvPr id="5" name="TextBox 4">
            <a:extLst>
              <a:ext uri="{FF2B5EF4-FFF2-40B4-BE49-F238E27FC236}">
                <a16:creationId xmlns:a16="http://schemas.microsoft.com/office/drawing/2014/main" id="{01CA4BCC-1B7D-934A-8058-58E73BC53F02}"/>
              </a:ext>
            </a:extLst>
          </p:cNvPr>
          <p:cNvSpPr txBox="1"/>
          <p:nvPr/>
        </p:nvSpPr>
        <p:spPr>
          <a:xfrm>
            <a:off x="7593157" y="582067"/>
            <a:ext cx="4263612" cy="5693866"/>
          </a:xfrm>
          <a:prstGeom prst="rect">
            <a:avLst/>
          </a:prstGeom>
          <a:noFill/>
        </p:spPr>
        <p:txBody>
          <a:bodyPr wrap="square" rtlCol="0">
            <a:spAutoFit/>
          </a:bodyPr>
          <a:lstStyle/>
          <a:p>
            <a:pPr algn="l"/>
            <a:r>
              <a:rPr lang="ru-RU" sz="2800" b="1" i="0">
                <a:effectLst/>
                <a:latin typeface="Times New Roman" panose="02020603050405020304" pitchFamily="18" charset="0"/>
                <a:cs typeface="Times New Roman" panose="02020603050405020304" pitchFamily="18" charset="0"/>
              </a:rPr>
              <a:t>Теремной дворец </a:t>
            </a:r>
            <a:r>
              <a:rPr lang="ru-RU" sz="2800" b="0" i="0">
                <a:effectLst/>
                <a:latin typeface="Times New Roman" panose="02020603050405020304" pitchFamily="18" charset="0"/>
                <a:cs typeface="Times New Roman" panose="02020603050405020304" pitchFamily="18" charset="0"/>
              </a:rPr>
              <a:t>Московского Кремля был построен в 1635-1636 гг. для царских детей. В его создании принимали участие Ба­жен Огурцов, Трефил Шарутин, Антип Константинов, Ларион Уша­ков. Трёхэтажное каменное здание венчалось высоким «теремком». Отсюда и название</a:t>
            </a:r>
            <a:endParaRPr lang="ru-RU" sz="280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2ABADB4E-43EC-2546-972E-7829DD36A3CD}"/>
              </a:ext>
            </a:extLst>
          </p:cNvPr>
          <p:cNvPicPr>
            <a:picLocks noChangeAspect="1"/>
          </p:cNvPicPr>
          <p:nvPr/>
        </p:nvPicPr>
        <p:blipFill>
          <a:blip r:embed="rId2"/>
          <a:stretch>
            <a:fillRect/>
          </a:stretch>
        </p:blipFill>
        <p:spPr>
          <a:xfrm>
            <a:off x="-55666" y="-53068"/>
            <a:ext cx="7384968" cy="6911068"/>
          </a:xfrm>
          <a:prstGeom prst="rect">
            <a:avLst/>
          </a:prstGeom>
        </p:spPr>
      </p:pic>
    </p:spTree>
    <p:extLst>
      <p:ext uri="{BB962C8B-B14F-4D97-AF65-F5344CB8AC3E}">
        <p14:creationId xmlns:p14="http://schemas.microsoft.com/office/powerpoint/2010/main" val="373261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2F387-DF09-8844-8480-1EDF973C6CD2}"/>
              </a:ext>
            </a:extLst>
          </p:cNvPr>
          <p:cNvSpPr txBox="1"/>
          <p:nvPr/>
        </p:nvSpPr>
        <p:spPr>
          <a:xfrm>
            <a:off x="186170" y="544463"/>
            <a:ext cx="11819659" cy="5509200"/>
          </a:xfrm>
          <a:prstGeom prst="rect">
            <a:avLst/>
          </a:prstGeom>
          <a:noFill/>
        </p:spPr>
        <p:txBody>
          <a:bodyPr wrap="square" rtlCol="0">
            <a:spAutoFit/>
          </a:bodyPr>
          <a:lstStyle/>
          <a:p>
            <a:pPr algn="ctr"/>
            <a:r>
              <a:rPr lang="ru-RU" sz="3200" b="0" i="0">
                <a:effectLst/>
                <a:latin typeface="Times New Roman" panose="02020603050405020304" pitchFamily="18" charset="0"/>
                <a:cs typeface="Times New Roman" panose="02020603050405020304" pitchFamily="18" charset="0"/>
              </a:rPr>
              <a:t>Продолжается популяризация каменной застройки, начатая в 16 веке. В 17 веке такое строительство становится уже не только привилегией царей. Теперь каменные хоромы могли строить себе бояре и купечество. Немало жилых каменных домов было построено в 17 веке и в столице, и в провинции. А вот цари, как оказалось, наоборот, предпочитали деревянное зодчество. Несмотря на распространение использования камня, как основного строительного материала, 17 век можно по праву считать веком расцвета русского деревянного зодчества. Шедевром деревянного зодчества и архитектуры 17 века считался царский дворец в Коломенском. </a:t>
            </a:r>
            <a:endParaRPr lang="ru-RU"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42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56F2B9-61E2-D74C-B32C-025098B740D6}"/>
              </a:ext>
            </a:extLst>
          </p:cNvPr>
          <p:cNvSpPr txBox="1"/>
          <p:nvPr/>
        </p:nvSpPr>
        <p:spPr>
          <a:xfrm>
            <a:off x="5180981" y="2518311"/>
            <a:ext cx="1828800" cy="1828800"/>
          </a:xfrm>
          <a:prstGeom prst="rect">
            <a:avLst/>
          </a:prstGeom>
          <a:noFill/>
        </p:spPr>
        <p:txBody>
          <a:bodyPr wrap="square" rtlCol="0">
            <a:spAutoFit/>
          </a:bodyPr>
          <a:lstStyle/>
          <a:p>
            <a:pPr algn="l"/>
            <a:endParaRPr lang="ru-RU"/>
          </a:p>
        </p:txBody>
      </p:sp>
      <p:sp>
        <p:nvSpPr>
          <p:cNvPr id="3" name="TextBox 2">
            <a:extLst>
              <a:ext uri="{FF2B5EF4-FFF2-40B4-BE49-F238E27FC236}">
                <a16:creationId xmlns:a16="http://schemas.microsoft.com/office/drawing/2014/main" id="{38F1AA02-A543-4E4E-96DB-60280B418A6A}"/>
              </a:ext>
            </a:extLst>
          </p:cNvPr>
          <p:cNvSpPr txBox="1"/>
          <p:nvPr/>
        </p:nvSpPr>
        <p:spPr>
          <a:xfrm>
            <a:off x="5603668" y="181957"/>
            <a:ext cx="6290211" cy="6494085"/>
          </a:xfrm>
          <a:prstGeom prst="rect">
            <a:avLst/>
          </a:prstGeom>
          <a:noFill/>
        </p:spPr>
        <p:txBody>
          <a:bodyPr wrap="square" rtlCol="0">
            <a:spAutoFit/>
          </a:bodyPr>
          <a:lstStyle/>
          <a:p>
            <a:pPr algn="l"/>
            <a:r>
              <a:rPr lang="ru-RU" sz="3200" b="0" i="0">
                <a:effectLst/>
                <a:latin typeface="Times New Roman" panose="02020603050405020304" pitchFamily="18" charset="0"/>
                <a:cs typeface="Times New Roman" panose="02020603050405020304" pitchFamily="18" charset="0"/>
              </a:rPr>
              <a:t>Деревянный </a:t>
            </a:r>
            <a:r>
              <a:rPr lang="ru-RU" sz="3200" b="0" i="0" strike="noStrike">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царский дворец</a:t>
            </a:r>
            <a:r>
              <a:rPr lang="ru-RU" sz="3200" b="0" i="0">
                <a:effectLst/>
                <a:latin typeface="Times New Roman" panose="02020603050405020304" pitchFamily="18" charset="0"/>
                <a:cs typeface="Times New Roman" panose="02020603050405020304" pitchFamily="18" charset="0"/>
              </a:rPr>
              <a:t> </a:t>
            </a:r>
            <a:r>
              <a:rPr lang="ru-RU" sz="3200" b="0" i="0" strike="noStrike">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Алексея Михайловича</a:t>
            </a:r>
            <a:r>
              <a:rPr lang="ru-RU" sz="3200" b="0" i="0">
                <a:effectLst/>
                <a:latin typeface="Times New Roman" panose="02020603050405020304" pitchFamily="18" charset="0"/>
                <a:cs typeface="Times New Roman" panose="02020603050405020304" pitchFamily="18" charset="0"/>
              </a:rPr>
              <a:t> в селе Коло­менском под Москвой был сооружён в 1667-1668 гг. Возводили его под руководством плотничьего старосты Семена Петрова и стрель­ца Ивана Михайлова. Дворец насчитывал 270 комнат, 3000 окон и оконцев. Разными по форме, совершенно не похожими друг на друга были его части, которые соединялись между собой перехода­ми.</a:t>
            </a:r>
            <a:endParaRPr lang="ru-RU" sz="320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06A1960-ACE0-3A47-A1E4-A52F36FA2BE3}"/>
              </a:ext>
            </a:extLst>
          </p:cNvPr>
          <p:cNvPicPr>
            <a:picLocks noChangeAspect="1"/>
          </p:cNvPicPr>
          <p:nvPr/>
        </p:nvPicPr>
        <p:blipFill>
          <a:blip r:embed="rId4"/>
          <a:stretch>
            <a:fillRect/>
          </a:stretch>
        </p:blipFill>
        <p:spPr>
          <a:xfrm>
            <a:off x="296883" y="181957"/>
            <a:ext cx="4930285" cy="3432711"/>
          </a:xfrm>
          <a:prstGeom prst="rect">
            <a:avLst/>
          </a:prstGeom>
        </p:spPr>
      </p:pic>
      <p:pic>
        <p:nvPicPr>
          <p:cNvPr id="9" name="Рисунок 8">
            <a:extLst>
              <a:ext uri="{FF2B5EF4-FFF2-40B4-BE49-F238E27FC236}">
                <a16:creationId xmlns:a16="http://schemas.microsoft.com/office/drawing/2014/main" id="{CB206431-04A8-6143-9670-3F132BFC3A1F}"/>
              </a:ext>
            </a:extLst>
          </p:cNvPr>
          <p:cNvPicPr>
            <a:picLocks noChangeAspect="1"/>
          </p:cNvPicPr>
          <p:nvPr/>
        </p:nvPicPr>
        <p:blipFill>
          <a:blip r:embed="rId5"/>
          <a:stretch>
            <a:fillRect/>
          </a:stretch>
        </p:blipFill>
        <p:spPr>
          <a:xfrm>
            <a:off x="296883" y="3641408"/>
            <a:ext cx="4930285" cy="3034634"/>
          </a:xfrm>
          <a:prstGeom prst="rect">
            <a:avLst/>
          </a:prstGeom>
        </p:spPr>
      </p:pic>
    </p:spTree>
    <p:extLst>
      <p:ext uri="{BB962C8B-B14F-4D97-AF65-F5344CB8AC3E}">
        <p14:creationId xmlns:p14="http://schemas.microsoft.com/office/powerpoint/2010/main" val="311796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A22B38-5E92-6A4D-81E4-4425C43F6FA7}"/>
              </a:ext>
            </a:extLst>
          </p:cNvPr>
          <p:cNvSpPr txBox="1"/>
          <p:nvPr/>
        </p:nvSpPr>
        <p:spPr>
          <a:xfrm>
            <a:off x="5836227" y="476882"/>
            <a:ext cx="6096000" cy="6001643"/>
          </a:xfrm>
          <a:prstGeom prst="rect">
            <a:avLst/>
          </a:prstGeom>
          <a:noFill/>
        </p:spPr>
        <p:txBody>
          <a:bodyPr wrap="square" rtlCol="0">
            <a:spAutoFit/>
          </a:bodyPr>
          <a:lstStyle/>
          <a:p>
            <a:r>
              <a:rPr lang="ru-RU" sz="3200" b="1" i="0">
                <a:effectLst/>
                <a:latin typeface="Times New Roman" panose="02020603050405020304" pitchFamily="18" charset="0"/>
                <a:cs typeface="Times New Roman" panose="02020603050405020304" pitchFamily="18" charset="0"/>
              </a:rPr>
              <a:t>Казанский собор</a:t>
            </a:r>
          </a:p>
          <a:p>
            <a:r>
              <a:rPr lang="ru-RU" sz="3200" b="0" i="0">
                <a:effectLst/>
                <a:latin typeface="Times New Roman" panose="02020603050405020304" pitchFamily="18" charset="0"/>
                <a:cs typeface="Times New Roman" panose="02020603050405020304" pitchFamily="18" charset="0"/>
              </a:rPr>
              <a:t>Памятником освобождению России от интервентов стал построенный в Москве на Красной площади Казанский собор. Его посвящение на­поминало о событиях недавнего смутного прошлого. Икона Казанской Божией Матери была главной святыней </a:t>
            </a:r>
            <a:r>
              <a:rPr lang="ru-RU" sz="3200" b="0" i="0" u="none" strike="noStrike">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ополчения Минина и Пожарского</a:t>
            </a:r>
            <a:r>
              <a:rPr lang="ru-RU" sz="3200" b="0" i="0">
                <a:effectLst/>
                <a:latin typeface="Times New Roman" panose="02020603050405020304" pitchFamily="18" charset="0"/>
                <a:cs typeface="Times New Roman" panose="02020603050405020304" pitchFamily="18" charset="0"/>
              </a:rPr>
              <a:t>.</a:t>
            </a:r>
          </a:p>
          <a:p>
            <a:r>
              <a:rPr lang="ru-RU" sz="3200" b="1" i="0">
                <a:effectLst/>
                <a:latin typeface="Times New Roman" panose="02020603050405020304" pitchFamily="18" charset="0"/>
                <a:cs typeface="Times New Roman" panose="02020603050405020304" pitchFamily="18" charset="0"/>
              </a:rPr>
              <a:t> </a:t>
            </a:r>
          </a:p>
        </p:txBody>
      </p:sp>
      <p:pic>
        <p:nvPicPr>
          <p:cNvPr id="6" name="Рисунок 5">
            <a:extLst>
              <a:ext uri="{FF2B5EF4-FFF2-40B4-BE49-F238E27FC236}">
                <a16:creationId xmlns:a16="http://schemas.microsoft.com/office/drawing/2014/main" id="{70B35ED2-1AFE-AC4B-951A-154EF8622204}"/>
              </a:ext>
            </a:extLst>
          </p:cNvPr>
          <p:cNvPicPr>
            <a:picLocks noChangeAspect="1"/>
          </p:cNvPicPr>
          <p:nvPr/>
        </p:nvPicPr>
        <p:blipFill>
          <a:blip r:embed="rId3"/>
          <a:stretch>
            <a:fillRect/>
          </a:stretch>
        </p:blipFill>
        <p:spPr>
          <a:xfrm>
            <a:off x="0" y="0"/>
            <a:ext cx="5492337" cy="3663712"/>
          </a:xfrm>
          <a:prstGeom prst="rect">
            <a:avLst/>
          </a:prstGeom>
        </p:spPr>
      </p:pic>
      <p:pic>
        <p:nvPicPr>
          <p:cNvPr id="9" name="Рисунок 8">
            <a:extLst>
              <a:ext uri="{FF2B5EF4-FFF2-40B4-BE49-F238E27FC236}">
                <a16:creationId xmlns:a16="http://schemas.microsoft.com/office/drawing/2014/main" id="{DC2E6B2F-E6FC-1D49-B440-BDE789C81A36}"/>
              </a:ext>
            </a:extLst>
          </p:cNvPr>
          <p:cNvPicPr>
            <a:picLocks noChangeAspect="1"/>
          </p:cNvPicPr>
          <p:nvPr/>
        </p:nvPicPr>
        <p:blipFill>
          <a:blip r:embed="rId4"/>
          <a:stretch>
            <a:fillRect/>
          </a:stretch>
        </p:blipFill>
        <p:spPr>
          <a:xfrm>
            <a:off x="-1" y="3380296"/>
            <a:ext cx="5492337" cy="3477704"/>
          </a:xfrm>
          <a:prstGeom prst="rect">
            <a:avLst/>
          </a:prstGeom>
        </p:spPr>
      </p:pic>
    </p:spTree>
    <p:extLst>
      <p:ext uri="{BB962C8B-B14F-4D97-AF65-F5344CB8AC3E}">
        <p14:creationId xmlns:p14="http://schemas.microsoft.com/office/powerpoint/2010/main" val="55724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DF1AD-82EC-0041-817B-362CB869C7B0}"/>
              </a:ext>
            </a:extLst>
          </p:cNvPr>
          <p:cNvSpPr txBox="1"/>
          <p:nvPr/>
        </p:nvSpPr>
        <p:spPr>
          <a:xfrm>
            <a:off x="6587094" y="426770"/>
            <a:ext cx="5604906" cy="6186309"/>
          </a:xfrm>
          <a:prstGeom prst="rect">
            <a:avLst/>
          </a:prstGeom>
          <a:noFill/>
        </p:spPr>
        <p:txBody>
          <a:bodyPr wrap="square" rtlCol="0">
            <a:spAutoFit/>
          </a:bodyPr>
          <a:lstStyle/>
          <a:p>
            <a:r>
              <a:rPr lang="ru-RU" sz="3600" b="1" i="0">
                <a:effectLst/>
                <a:latin typeface="Times New Roman" panose="02020603050405020304" pitchFamily="18" charset="0"/>
                <a:cs typeface="Times New Roman" panose="02020603050405020304" pitchFamily="18" charset="0"/>
              </a:rPr>
              <a:t>Спасская башня Московского Кре­мля</a:t>
            </a:r>
          </a:p>
          <a:p>
            <a:r>
              <a:rPr lang="ru-RU" sz="3600" b="0" i="0">
                <a:effectLst/>
                <a:latin typeface="Times New Roman" panose="02020603050405020304" pitchFamily="18" charset="0"/>
                <a:cs typeface="Times New Roman" panose="02020603050405020304" pitchFamily="18" charset="0"/>
              </a:rPr>
              <a:t>Возведённая в </a:t>
            </a:r>
            <a:r>
              <a:rPr lang="af-ZA" sz="3600" b="0" i="0">
                <a:effectLst/>
                <a:latin typeface="Times New Roman" panose="02020603050405020304" pitchFamily="18" charset="0"/>
                <a:cs typeface="Times New Roman" panose="02020603050405020304" pitchFamily="18" charset="0"/>
              </a:rPr>
              <a:t>XVII </a:t>
            </a:r>
            <a:r>
              <a:rPr lang="ru-RU" sz="3600" b="0" i="0">
                <a:effectLst/>
                <a:latin typeface="Times New Roman" panose="02020603050405020304" pitchFamily="18" charset="0"/>
                <a:cs typeface="Times New Roman" panose="02020603050405020304" pitchFamily="18" charset="0"/>
              </a:rPr>
              <a:t>в. Спасская (Фроловская) башня Московского Кре­мля сохранилась до наших дней (архитектор англичанин Христофор Галовей и русский мастер Бажен Огурцов).</a:t>
            </a:r>
          </a:p>
          <a:p>
            <a:endParaRPr lang="ru-RU" sz="3600" b="1" i="0">
              <a:effectLst/>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55FEE68-13FD-F84F-AF8A-3E3289635C38}"/>
              </a:ext>
            </a:extLst>
          </p:cNvPr>
          <p:cNvPicPr>
            <a:picLocks noChangeAspect="1"/>
          </p:cNvPicPr>
          <p:nvPr/>
        </p:nvPicPr>
        <p:blipFill>
          <a:blip r:embed="rId2"/>
          <a:stretch>
            <a:fillRect/>
          </a:stretch>
        </p:blipFill>
        <p:spPr>
          <a:xfrm>
            <a:off x="-1" y="1"/>
            <a:ext cx="5343647" cy="6920024"/>
          </a:xfrm>
          <a:prstGeom prst="rect">
            <a:avLst/>
          </a:prstGeom>
        </p:spPr>
      </p:pic>
    </p:spTree>
    <p:extLst>
      <p:ext uri="{BB962C8B-B14F-4D97-AF65-F5344CB8AC3E}">
        <p14:creationId xmlns:p14="http://schemas.microsoft.com/office/powerpoint/2010/main" val="60213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DDA7C-84B3-9E40-9464-8B7D042D4058}"/>
              </a:ext>
            </a:extLst>
          </p:cNvPr>
          <p:cNvSpPr txBox="1"/>
          <p:nvPr/>
        </p:nvSpPr>
        <p:spPr>
          <a:xfrm>
            <a:off x="418822" y="335845"/>
            <a:ext cx="10909032" cy="6186309"/>
          </a:xfrm>
          <a:prstGeom prst="rect">
            <a:avLst/>
          </a:prstGeom>
          <a:noFill/>
        </p:spPr>
        <p:txBody>
          <a:bodyPr wrap="square" rtlCol="0">
            <a:spAutoFit/>
          </a:bodyPr>
          <a:lstStyle/>
          <a:p>
            <a:pPr algn="ctr"/>
            <a:r>
              <a:rPr lang="ru-RU" sz="4400" b="0" i="0">
                <a:effectLst/>
                <a:latin typeface="Times New Roman" panose="02020603050405020304" pitchFamily="18" charset="0"/>
                <a:cs typeface="Times New Roman" panose="02020603050405020304" pitchFamily="18" charset="0"/>
              </a:rPr>
              <a:t>Светские черты в архитектуре чётко обозначились и в церков­ном зодчестве. Все больше наблюдается отход от средневековой строгости и простоты. Много церквей стало строиться по заказу купцов в соответствии с их вкусами и желаниями.</a:t>
            </a:r>
            <a:endParaRPr lang="ru-RU" sz="4400" b="1" i="0">
              <a:effectLst/>
              <a:latin typeface="Times New Roman" panose="02020603050405020304" pitchFamily="18" charset="0"/>
              <a:cs typeface="Times New Roman" panose="02020603050405020304" pitchFamily="18" charset="0"/>
            </a:endParaRPr>
          </a:p>
          <a:p>
            <a:pPr algn="ctr"/>
            <a:r>
              <a:rPr lang="ru-RU" sz="4400" b="0" i="0">
                <a:effectLst/>
                <a:latin typeface="Times New Roman" panose="02020603050405020304" pitchFamily="18" charset="0"/>
                <a:cs typeface="Times New Roman" panose="02020603050405020304" pitchFamily="18" charset="0"/>
              </a:rPr>
              <a:t>Так например, церковь Троицы в Никитниках была  построена по  заказу купца.</a:t>
            </a:r>
          </a:p>
        </p:txBody>
      </p:sp>
    </p:spTree>
    <p:extLst>
      <p:ext uri="{BB962C8B-B14F-4D97-AF65-F5344CB8AC3E}">
        <p14:creationId xmlns:p14="http://schemas.microsoft.com/office/powerpoint/2010/main" val="203428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14</Slides>
  <Notes>0</Notes>
  <HiddenSlides>0</HiddenSlide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Сетка</vt:lpstr>
      <vt:lpstr>Русская архитектура XVII века  подготовила: Тимофеева А.с.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архитектура XVII века  подготовила: Тимофеева А.с.</dc:title>
  <dc:creator>Неизвестный пользователь</dc:creator>
  <cp:lastModifiedBy>Неизвестный пользователь</cp:lastModifiedBy>
  <cp:revision>1</cp:revision>
  <dcterms:created xsi:type="dcterms:W3CDTF">2021-08-09T05:12:22Z</dcterms:created>
  <dcterms:modified xsi:type="dcterms:W3CDTF">2021-08-09T06:32:40Z</dcterms:modified>
</cp:coreProperties>
</file>