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5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54D901C-E13A-4C37-A50B-F3E8FE0E2DFA}">
          <p14:sldIdLst>
            <p14:sldId id="256"/>
            <p14:sldId id="257"/>
            <p14:sldId id="258"/>
            <p14:sldId id="259"/>
            <p14:sldId id="260"/>
            <p14:sldId id="266"/>
            <p14:sldId id="267"/>
            <p14:sldId id="261"/>
            <p14:sldId id="262"/>
            <p14:sldId id="263"/>
            <p14:sldId id="265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F4C8"/>
    <a:srgbClr val="C9F5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AABA9-0613-4A32-8BFC-D0294934F5BD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2C08-DBC4-4B7F-9D67-A5692CC45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2C08-DBC4-4B7F-9D67-A5692CC45E8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2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2C08-DBC4-4B7F-9D67-A5692CC45E8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53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18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8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49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34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365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73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69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2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69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60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95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44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48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26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153C-676F-445E-9F83-252DAF1323C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DF744A-23F6-4AB8-BE48-D8BAE9FDB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90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7EF3A03-5151-4841-B3DC-CC619821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8143" y="245238"/>
            <a:ext cx="8299938" cy="60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27C270-CFCD-4633-87AD-6215D1EE1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245238"/>
            <a:ext cx="8825658" cy="861420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Северобайкальский Центр развития ребёнка детский сад «Золотой ключик»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BAA628-3FA4-44CB-BB87-A0442E6921F4}"/>
              </a:ext>
            </a:extLst>
          </p:cNvPr>
          <p:cNvSpPr txBox="1"/>
          <p:nvPr/>
        </p:nvSpPr>
        <p:spPr>
          <a:xfrm>
            <a:off x="3046828" y="1119553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effectLst/>
                <a:latin typeface="Times New Roman" panose="02020603050405020304" pitchFamily="18" charset="0"/>
              </a:rPr>
              <a:t>Презентация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>
                <a:effectLst/>
                <a:latin typeface="Times New Roman" panose="02020603050405020304" pitchFamily="18" charset="0"/>
              </a:rPr>
              <a:t>педагогического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>
                <a:effectLst/>
                <a:latin typeface="Times New Roman" panose="02020603050405020304" pitchFamily="18" charset="0"/>
              </a:rPr>
              <a:t>проекта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0A5B5D-5D8A-455D-AD25-5430C2C892B5}"/>
              </a:ext>
            </a:extLst>
          </p:cNvPr>
          <p:cNvSpPr txBox="1"/>
          <p:nvPr/>
        </p:nvSpPr>
        <p:spPr>
          <a:xfrm>
            <a:off x="7315201" y="4992283"/>
            <a:ext cx="487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</a:rPr>
              <a:t>Кочергина Наталья Викторовна –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</a:rPr>
              <a:t>воспитатель средней группы «Солнышко»</a:t>
            </a:r>
          </a:p>
          <a:p>
            <a:pPr algn="l"/>
            <a:endParaRPr lang="ru-RU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B7AC598-376A-46DE-A6D9-96675D022220}"/>
              </a:ext>
            </a:extLst>
          </p:cNvPr>
          <p:cNvSpPr/>
          <p:nvPr/>
        </p:nvSpPr>
        <p:spPr>
          <a:xfrm>
            <a:off x="2616541" y="2855863"/>
            <a:ext cx="6021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«Вода вокруг нас»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0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BEC537-B88F-44E5-89E5-5B56D89AAE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01408">
            <a:off x="200434" y="188582"/>
            <a:ext cx="2280535" cy="30779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1427B3-E209-4C7B-8153-83D79CF4C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3018">
            <a:off x="249211" y="3520266"/>
            <a:ext cx="2399907" cy="30058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B9745F1-8452-4014-BAF2-CEA4382FB0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24523">
            <a:off x="2631066" y="279240"/>
            <a:ext cx="2196368" cy="31535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10240BE-B7E2-4E2A-ADFC-7AE01204F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27094">
            <a:off x="4769806" y="248624"/>
            <a:ext cx="2517258" cy="31061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4103AE-3E37-4EDD-B848-D3D44BA0AA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67369">
            <a:off x="2558008" y="3746025"/>
            <a:ext cx="2254447" cy="28214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D0ECA7F-676C-435A-AA1B-9A09731C2B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95936">
            <a:off x="7330426" y="524458"/>
            <a:ext cx="2359445" cy="30420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6274734-09C9-4356-A438-99235B2D40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14681">
            <a:off x="4833210" y="3537291"/>
            <a:ext cx="2291139" cy="30923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F1D5399-3D3F-45C8-9969-F41F0E2C0A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60592">
            <a:off x="7182674" y="3559135"/>
            <a:ext cx="2349335" cy="31113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B64E43-5E5B-46B9-9D08-FC04DF6EDBC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45523" y="457149"/>
            <a:ext cx="2635200" cy="29817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B00D5A-6E08-40CA-AAC3-4198836805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4698" y="3543130"/>
            <a:ext cx="2236850" cy="30870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5538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F87BD9B8-D1D9-4D46-8381-55FA4BD49AE9}"/>
              </a:ext>
            </a:extLst>
          </p:cNvPr>
          <p:cNvSpPr txBox="1">
            <a:spLocks/>
          </p:cNvSpPr>
          <p:nvPr/>
        </p:nvSpPr>
        <p:spPr>
          <a:xfrm>
            <a:off x="3634298" y="-100287"/>
            <a:ext cx="492340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D06E9C8F-4A46-4DC2-9D8C-C795290F0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7992906"/>
              </p:ext>
            </p:extLst>
          </p:nvPr>
        </p:nvGraphicFramePr>
        <p:xfrm>
          <a:off x="0" y="255578"/>
          <a:ext cx="12191999" cy="660242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473173">
                  <a:extLst>
                    <a:ext uri="{9D8B030D-6E8A-4147-A177-3AD203B41FA5}">
                      <a16:colId xmlns:a16="http://schemas.microsoft.com/office/drawing/2014/main" xmlns="" val="1638409494"/>
                    </a:ext>
                  </a:extLst>
                </a:gridCol>
                <a:gridCol w="8718826">
                  <a:extLst>
                    <a:ext uri="{9D8B030D-6E8A-4147-A177-3AD203B41FA5}">
                      <a16:colId xmlns:a16="http://schemas.microsoft.com/office/drawing/2014/main" xmlns="" val="2403180987"/>
                    </a:ext>
                  </a:extLst>
                </a:gridCol>
              </a:tblGrid>
              <a:tr h="5572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деятельности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698152"/>
                  </a:ext>
                </a:extLst>
              </a:tr>
              <a:tr h="18987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 и сказки: «Родник» Т. А. Шорыгина 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«Великан и голубое озеро» Т. А. Шорыгина.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«Жила-была река» Н. А. Рыжова (экологическая сказка),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Королева – вода Н.А. Рыжова (экологическая сказка);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«Речка зимой» В. Фетисов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Стихотворения: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«Какой дождь» О. Григорьев;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«Снежок и Алешка» Е. Андреева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«Сколько я знаю дождей» А. Тараскин.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Загадки, половицы и поговорки о воде.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4723699"/>
                  </a:ext>
                </a:extLst>
              </a:tr>
              <a:tr h="28130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Опытно – экспериментальная деятельность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1.Лёгкие предметы не тонут, тяжёлые опускают на дно».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2.«Вода прозрачная!»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3.« У воды нет вкуса и запаха».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4.«Вода – жидкая, может течь!»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5.« Вода может иметь цвет, запах, вкус».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6.« Вода бывает тёплой, холодной и горячей».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«Что поможет сделать воду чистой?»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Посадка лука, чеснока и комнатных растений.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показать детям, что растения могут выживать только тогда, если их вовремя поливать.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бережное отношение у детей вырастить свое растение.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0676890"/>
                  </a:ext>
                </a:extLst>
              </a:tr>
              <a:tr h="632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 деятельность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ООД «Вода вокруг нас»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 «Обитатели водоемов»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 «Вода и её превращения»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308227"/>
                  </a:ext>
                </a:extLst>
              </a:tr>
              <a:tr h="632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«Живые облака» ( обрывная аппликация)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«Снежинка» (рисование пластилином)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«Снеговик» (рисование ватными палочками)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238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26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30643CF8-CCE0-4259-8123-CE7E95E8D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9143955"/>
              </p:ext>
            </p:extLst>
          </p:nvPr>
        </p:nvGraphicFramePr>
        <p:xfrm>
          <a:off x="1" y="0"/>
          <a:ext cx="9586450" cy="4307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62226">
                  <a:extLst>
                    <a:ext uri="{9D8B030D-6E8A-4147-A177-3AD203B41FA5}">
                      <a16:colId xmlns:a16="http://schemas.microsoft.com/office/drawing/2014/main" xmlns="" val="2225491609"/>
                    </a:ext>
                  </a:extLst>
                </a:gridCol>
                <a:gridCol w="7624224">
                  <a:extLst>
                    <a:ext uri="{9D8B030D-6E8A-4147-A177-3AD203B41FA5}">
                      <a16:colId xmlns:a16="http://schemas.microsoft.com/office/drawing/2014/main" xmlns="" val="3724775528"/>
                    </a:ext>
                  </a:extLst>
                </a:gridCol>
              </a:tblGrid>
              <a:tr h="12308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Игровая деятельность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Подвижные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</a:rPr>
                        <a:t>игры:«Ручеек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»; «Море волнуется» «Дождик»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Пальчиковая гимнастика «Мы во двор пошли гулять»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Дидактические игры: «Какой бывает вода?», «Доскажи словечко», 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«Кто больше назовет».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Сюжетно – ролевая игра: «Умываем куклу Машу», «Поможем маме помыть посуду»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0093078"/>
                  </a:ext>
                </a:extLst>
              </a:tr>
              <a:tr h="14202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Наблюдения за водой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Наблюдения за испарением воды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Наблюдение за ростом растений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Наблюдения за снегом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Наблюдения за сосульками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Наблюдение как тает лед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40929"/>
                  </a:ext>
                </a:extLst>
              </a:tr>
              <a:tr h="16561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</a:rPr>
                        <a:t>Беседы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«Вода вокруг нас»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Беседа «Вода вокруг нас»( продолжение)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Беседа «Путешествие капельки»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Беседа «Вода нужна всем»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«Почему воду нужно беречь»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Беседа «Это волшебница вода»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«Осторожно, гололед»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4625136"/>
                  </a:ext>
                </a:extLst>
              </a:tr>
            </a:tbl>
          </a:graphicData>
        </a:graphic>
      </p:graphicFrame>
      <p:pic>
        <p:nvPicPr>
          <p:cNvPr id="2070" name="Picture 22">
            <a:extLst>
              <a:ext uri="{FF2B5EF4-FFF2-40B4-BE49-F238E27FC236}">
                <a16:creationId xmlns:a16="http://schemas.microsoft.com/office/drawing/2014/main" xmlns="" id="{A944EAE1-BCE6-466C-9209-926C0D90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307243"/>
            <a:ext cx="9586452" cy="25507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900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6178E692-A449-4065-8304-5AAFAA7ED41F}"/>
              </a:ext>
            </a:extLst>
          </p:cNvPr>
          <p:cNvSpPr txBox="1">
            <a:spLocks/>
          </p:cNvSpPr>
          <p:nvPr/>
        </p:nvSpPr>
        <p:spPr>
          <a:xfrm>
            <a:off x="3376188" y="-97360"/>
            <a:ext cx="492340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74A4B6-EBB7-484F-A223-EEAD5D7A6883}"/>
              </a:ext>
            </a:extLst>
          </p:cNvPr>
          <p:cNvSpPr txBox="1"/>
          <p:nvPr/>
        </p:nvSpPr>
        <p:spPr>
          <a:xfrm>
            <a:off x="0" y="553499"/>
            <a:ext cx="8716296" cy="3448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450215">
              <a:lnSpc>
                <a:spcPts val="144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заключительном этапе мы провели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развлечение, </a:t>
            </a:r>
            <a:r>
              <a:rPr lang="ru-RU" sz="1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закрепили представления </a:t>
            </a:r>
            <a:r>
              <a:rPr lang="ru-RU" sz="1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свойствах воды, </a:t>
            </a:r>
            <a:r>
              <a:rPr lang="ru-RU" sz="1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создали детям </a:t>
            </a:r>
            <a:r>
              <a:rPr lang="ru-RU" sz="1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радостное настроение и ощущение праздника. </a:t>
            </a:r>
            <a:endParaRPr lang="ru-RU" sz="1400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215">
              <a:lnSpc>
                <a:spcPts val="1440"/>
              </a:lnSpc>
              <a:spcAft>
                <a:spcPts val="10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«Вода вокруг нас» стал результатом реализации нашего проекта. Для усвоения материала в нем подготовлены задания детям  среднего возраста - карман «Раскраски»,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«Собери картинку», загадки о воде, стихи, иллюстрации «Опасности на воде»; «Зачем нужна вода»; «Что растет в воде»; «Кто живет в воде».</a:t>
            </a:r>
          </a:p>
          <a:p>
            <a:pPr>
              <a:lnSpc>
                <a:spcPts val="144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 освещался в газете ДОУ статья «День воды», на сайте в группе размещена статья «Вы слыхали о воде? Говорят она везде!»</a:t>
            </a:r>
          </a:p>
          <a:p>
            <a:pPr>
              <a:lnSpc>
                <a:spcPts val="144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образовательной  социальной сети опубликовала конспект развлечения «День воды».</a:t>
            </a:r>
          </a:p>
          <a:p>
            <a:pPr>
              <a:lnSpc>
                <a:spcPts val="144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 «Всемирный день водных ресурсов» опубликована в МСИ «Солнечный свет».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приняли участие в международном конкурсе детей и молодежи  с работой   «Живые облака» и заняли 1 место.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планирую продолжить работу в данной форме, т.к информацию дети воспринимают с удовольствием, виден результат. Дети отвечают на разные вопросы, рассуждают, аргументируют свои действия.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FF6754-1444-4EAB-A563-7F8083DE1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91759">
            <a:off x="208644" y="4163404"/>
            <a:ext cx="2162179" cy="2370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FE703A-72A3-4BA3-8D6B-E6D5ED5FE3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46919">
            <a:off x="3717210" y="4303641"/>
            <a:ext cx="2180255" cy="232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C3FF2C-74C9-4667-A6BF-882CBDC79C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09756">
            <a:off x="1931487" y="4228156"/>
            <a:ext cx="2087763" cy="237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2B64F5-0169-40CD-B5F8-E32799CAF1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5813" y="153390"/>
            <a:ext cx="3349269" cy="41549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BD0A18-2D76-40C4-9F4B-003F219E08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5812" y="4463683"/>
            <a:ext cx="3349269" cy="22409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AA6AF0F-ADBA-482C-A433-36DFDA19B4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35779">
            <a:off x="6003049" y="4103962"/>
            <a:ext cx="2570569" cy="2592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68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6CD5449-AB0B-4BC7-A4C0-43CB147A6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0884" y="156569"/>
            <a:ext cx="2725685" cy="2806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247A68-8939-4B6E-A01A-8999567757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004" y="4024904"/>
            <a:ext cx="2877021" cy="266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012D79-F16F-4B44-9DD7-430A722B2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774"/>
          <a:stretch/>
        </p:blipFill>
        <p:spPr>
          <a:xfrm rot="328454">
            <a:off x="9101797" y="198888"/>
            <a:ext cx="2877021" cy="369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156827-55CA-4103-8B99-4FEBE1BC26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12999">
            <a:off x="172040" y="602705"/>
            <a:ext cx="2078884" cy="288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67127F-BD0B-406A-8618-EE2CC4421F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97861">
            <a:off x="213005" y="3759133"/>
            <a:ext cx="2406825" cy="2931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6A74DF6-3EDF-4750-8602-777264EA74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94949">
            <a:off x="2374304" y="3044574"/>
            <a:ext cx="2526302" cy="359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8AAD32-6B3D-419A-B13F-A592A787FF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28872">
            <a:off x="5876212" y="3014522"/>
            <a:ext cx="2794153" cy="360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94C1BA4-9805-429A-B61E-3F9D54B4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5307" y="4035674"/>
            <a:ext cx="2665757" cy="26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4">
            <a:extLst>
              <a:ext uri="{FF2B5EF4-FFF2-40B4-BE49-F238E27FC236}">
                <a16:creationId xmlns:a16="http://schemas.microsoft.com/office/drawing/2014/main" xmlns="" id="{3D1A9364-6A39-4E39-871E-8B83609EEE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6543" y="98694"/>
            <a:ext cx="1842457" cy="333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7ADB61A-01E2-43B2-BBBB-8638A5505A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8454" y="96781"/>
            <a:ext cx="2000714" cy="333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2426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A36997-9D12-4493-8472-C925438E28DA}"/>
              </a:ext>
            </a:extLst>
          </p:cNvPr>
          <p:cNvSpPr txBox="1"/>
          <p:nvPr/>
        </p:nvSpPr>
        <p:spPr>
          <a:xfrm>
            <a:off x="0" y="0"/>
            <a:ext cx="5871240" cy="4909036"/>
          </a:xfrm>
          <a:prstGeom prst="rect">
            <a:avLst/>
          </a:prstGeom>
          <a:solidFill>
            <a:srgbClr val="DAF4C8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450215" algn="l"/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Выводы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63341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детскую деятельность в данном направлении, я пришла к выводу, что дети с удовольствием принимают участие в познании нового и интересного, учатся делать простейшие выводы. </a:t>
            </a:r>
          </a:p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у детей появилось понимание того, что воду нужно беречь.</a:t>
            </a:r>
          </a:p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Знают, что вода необходима для всего живого (человека, животных, птиц, рыб, растений).</a:t>
            </a:r>
          </a:p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овладели несложными способами экспериментирования с водой.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о свойствах воды, о ее формах и видах  (родники, реки, моря, озера, океаны, осадки и т. д).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что такое – круговорот  воды в природе, что вода находится вокруг нас не зависимо от времени года,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разном состоянии (снег, град, туман, дождь, лёд). </a:t>
            </a:r>
          </a:p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 комплексном проведении работы можно достичь намеченных целей: повысить интерес к миру природы.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AAA057-5C44-4BDD-A2E9-C24F0588B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97803" y="3428999"/>
            <a:ext cx="2846680" cy="33331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1BD784-B7BA-4E25-8A84-420BCF58DF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42016"/>
            <a:ext cx="4629502" cy="33331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ABA762-D89E-4DFD-B0E6-E1B9463375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23101" y="3482849"/>
            <a:ext cx="3022840" cy="33331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9433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75B74-28DA-47A5-969D-8446E8E3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466" y="393838"/>
            <a:ext cx="5125065" cy="816102"/>
          </a:xfrm>
        </p:spPr>
        <p:txBody>
          <a:bodyPr/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1EEA6E0-44A6-4482-88C4-1B85BD32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6584" y="2123768"/>
            <a:ext cx="7258831" cy="41885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57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836ED-ECC2-43CF-89DA-BC36A718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99110" y="-1923879"/>
            <a:ext cx="5772968" cy="90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2DA99-43A8-4215-8D9B-FD9E29D77457}"/>
              </a:ext>
            </a:extLst>
          </p:cNvPr>
          <p:cNvSpPr txBox="1"/>
          <p:nvPr/>
        </p:nvSpPr>
        <p:spPr>
          <a:xfrm>
            <a:off x="663530" y="1403479"/>
            <a:ext cx="61546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«Вода! У тебя нет ни вкуса,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 цвета, ни запаха,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тебя невозможно описать,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тобою наслаждаются,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ведая, что ты такое.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сказать,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необходима для жизни,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– сама жизнь…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самое большое богатство на свете…» </a:t>
            </a: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Сент-Экзюпери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FD5867-5992-413D-9E9A-046F2DF88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23245" y="226387"/>
            <a:ext cx="6405225" cy="64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41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BC52FA-600E-4F65-B67C-30193A720ECA}"/>
              </a:ext>
            </a:extLst>
          </p:cNvPr>
          <p:cNvSpPr txBox="1"/>
          <p:nvPr/>
        </p:nvSpPr>
        <p:spPr>
          <a:xfrm>
            <a:off x="131297" y="754126"/>
            <a:ext cx="11929403" cy="57246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b="1" i="0" dirty="0">
              <a:effectLst/>
              <a:latin typeface="Times New Roman" panose="02020603050405020304" pitchFamily="18" charset="0"/>
            </a:endParaRP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22 марта на всей планете отмечают Всемирный день воды или Всемирный день водных ресурсов.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Вода - это жизнь, основа всего живого на Земле.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Вода - самое простое и привычное вещество на планете. Но в то же время она таит в себе множество загадок. Вода - первое, что ищут исследователи на других планетах.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Вода - это моря, океаны, озёра, реки, ручьи и родники. Вода попадает на Землю в виде дождя.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Вода бывает и в замерзшем виде – снег, град, лёд. Всё это одно вещество, вода! Удивительно, правда?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Наш проект мы назвали «Вода вокруг нас», почему мы выбрали эту тему?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Да, потому что дети постоянно интересуются водой, в любых ее видах, снег, сосульки, лед и т.д., все это притягивает ребят, интересует. Дети любого возраста любят играть с водой.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Стоит только увидеть лужу, как ребенок бежит к ней со всех ног.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 время выполнения проектной работы происходит знакомство ребенка с физическими свойствами воды, а также как необходимо беречь воду и для чего. Очень важно научить наших детей, наше будущее поколение – бережному отношению к воде.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Вода играет огромную роль в нашей жизни, она постоянная наша спутница.</a:t>
            </a:r>
          </a:p>
          <a:p>
            <a:r>
              <a:rPr lang="ru-RU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 процессе работы уточняются представления дошкольников о воде, обсуждаются вопросы, на которые дети хотели бы получить ответ, составляется план проведения проекта. В ходе проекта детям предлагается узнать, что вода находится вокруг нас независимо от времени года в разном состоянии (снег, град, лед, туман, дождь) В результате проведенных элементарных опытов, направленных на изучение свойств воды у детей формируются начальные представления об объектах неживой природы.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BAE0BF-F6FA-4E06-94BD-D4B58E69B780}"/>
              </a:ext>
            </a:extLst>
          </p:cNvPr>
          <p:cNvSpPr/>
          <p:nvPr/>
        </p:nvSpPr>
        <p:spPr>
          <a:xfrm>
            <a:off x="5244611" y="0"/>
            <a:ext cx="17027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i="0" cap="none" spc="0" dirty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Актуальность</a:t>
            </a:r>
            <a:endParaRPr lang="ru-RU" sz="2000" b="0" cap="none" spc="0" dirty="0">
              <a:ln w="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34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CC9FFE-E941-4BCB-9691-65F0535BAE95}"/>
              </a:ext>
            </a:extLst>
          </p:cNvPr>
          <p:cNvSpPr txBox="1"/>
          <p:nvPr/>
        </p:nvSpPr>
        <p:spPr>
          <a:xfrm>
            <a:off x="0" y="478286"/>
            <a:ext cx="12070080" cy="652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Социально-коммуникативное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Познавательное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Речевое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Художественно эстетическое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Физическое развитие</a:t>
            </a:r>
          </a:p>
          <a:p>
            <a:pPr algn="l"/>
            <a:endParaRPr lang="ru-RU" b="0" i="0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              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представлений детей о воде и ее свойствах.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 детей интерес к познанию и практическому исследованию воды, как важнейшему источнику жизни на Земле.</a:t>
            </a:r>
            <a:endParaRPr lang="ru-RU" dirty="0">
              <a:latin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ru-RU" sz="18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Уточнить и расширить представление детей о воде, как об основном источнике жизни на Земле.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свойствами воды (вкус, цвет, запах, текучесть и т.д.)</a:t>
            </a:r>
            <a:r>
              <a:rPr lang="ru-RU" sz="1800" dirty="0">
                <a:solidFill>
                  <a:srgbClr val="2158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 организации опытно-экспериментальной деятельности;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 и познавательную активность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творческое воображение.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Воспитывать бережное отношение к воде.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у детей инициативу, сообразительность, пытливость, самостоятельность.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воспитательную компетентность родителей в экологическом образовании дошкольников.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D391D4F3-0285-46E6-8237-14680D6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1470082">
            <a:off x="5111715" y="84567"/>
            <a:ext cx="4890199" cy="24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F3937B-DF0D-4794-B1A0-8A6293EB8DB0}"/>
              </a:ext>
            </a:extLst>
          </p:cNvPr>
          <p:cNvSpPr/>
          <p:nvPr/>
        </p:nvSpPr>
        <p:spPr>
          <a:xfrm>
            <a:off x="21597" y="78176"/>
            <a:ext cx="54083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направлений: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5F8E26F-DBA5-4922-9009-2DC03EF5143A}"/>
              </a:ext>
            </a:extLst>
          </p:cNvPr>
          <p:cNvSpPr/>
          <p:nvPr/>
        </p:nvSpPr>
        <p:spPr>
          <a:xfrm>
            <a:off x="-377593" y="2100149"/>
            <a:ext cx="16459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Цель: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F96C39D-7824-442E-BE76-6D64F14E5870}"/>
              </a:ext>
            </a:extLst>
          </p:cNvPr>
          <p:cNvSpPr/>
          <p:nvPr/>
        </p:nvSpPr>
        <p:spPr>
          <a:xfrm>
            <a:off x="0" y="2944423"/>
            <a:ext cx="21461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Основные</a:t>
            </a:r>
            <a:r>
              <a:rPr lang="ru-RU" sz="2000" b="1" i="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задачи:</a:t>
            </a:r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30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1D7B7FF-2A3E-4A86-BEB0-109D99EEBB24}"/>
              </a:ext>
            </a:extLst>
          </p:cNvPr>
          <p:cNvSpPr/>
          <p:nvPr/>
        </p:nvSpPr>
        <p:spPr>
          <a:xfrm>
            <a:off x="-192421" y="64898"/>
            <a:ext cx="18559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8900" indent="87313"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3C7B0A-7D7E-4965-96A9-3E7CCBC05912}"/>
              </a:ext>
            </a:extLst>
          </p:cNvPr>
          <p:cNvSpPr txBox="1"/>
          <p:nvPr/>
        </p:nvSpPr>
        <p:spPr>
          <a:xfrm>
            <a:off x="9092442" y="-3265544"/>
            <a:ext cx="955535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П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ознавательно исследовательский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0A4935-9740-463A-ADF5-7EC0CDB0FF0F}"/>
              </a:ext>
            </a:extLst>
          </p:cNvPr>
          <p:cNvSpPr/>
          <p:nvPr/>
        </p:nvSpPr>
        <p:spPr>
          <a:xfrm>
            <a:off x="0" y="668968"/>
            <a:ext cx="24852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CB2F1D-94AB-4EBD-BBF2-1178D440EC78}"/>
              </a:ext>
            </a:extLst>
          </p:cNvPr>
          <p:cNvSpPr txBox="1"/>
          <p:nvPr/>
        </p:nvSpPr>
        <p:spPr>
          <a:xfrm>
            <a:off x="59653" y="1012101"/>
            <a:ext cx="54368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ети группы (4-5 лет),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их родители и воспитатели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34DEBC1-1848-488A-AE44-4D36A1EBE92D}"/>
              </a:ext>
            </a:extLst>
          </p:cNvPr>
          <p:cNvSpPr/>
          <p:nvPr/>
        </p:nvSpPr>
        <p:spPr>
          <a:xfrm>
            <a:off x="59653" y="1611916"/>
            <a:ext cx="34020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A65560-B8BC-4D46-903F-48DE0EB9DE3D}"/>
              </a:ext>
            </a:extLst>
          </p:cNvPr>
          <p:cNvSpPr txBox="1"/>
          <p:nvPr/>
        </p:nvSpPr>
        <p:spPr>
          <a:xfrm>
            <a:off x="66988" y="1901056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редней продолжительности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в течение месяца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6025BB7-68AB-4F0A-92BD-8494BD38FC3F}"/>
              </a:ext>
            </a:extLst>
          </p:cNvPr>
          <p:cNvSpPr/>
          <p:nvPr/>
        </p:nvSpPr>
        <p:spPr>
          <a:xfrm>
            <a:off x="59653" y="2425992"/>
            <a:ext cx="1997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</a:p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625074-DCAE-4460-82BE-C2D0D20A2E2B}"/>
              </a:ext>
            </a:extLst>
          </p:cNvPr>
          <p:cNvSpPr txBox="1"/>
          <p:nvPr/>
        </p:nvSpPr>
        <p:spPr>
          <a:xfrm>
            <a:off x="66988" y="3060630"/>
            <a:ext cx="6654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Основная цель проекта – развитие интереса и познавательных способностей детей, посредством игровой и опытно-экспериментальной деятельности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E34B95B-C72A-43BF-ADE9-A0B5A4A53A03}"/>
              </a:ext>
            </a:extLst>
          </p:cNvPr>
          <p:cNvSpPr/>
          <p:nvPr/>
        </p:nvSpPr>
        <p:spPr>
          <a:xfrm>
            <a:off x="66988" y="3881709"/>
            <a:ext cx="13370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608A3F-0541-4F40-BB8B-423E1154A762}"/>
              </a:ext>
            </a:extLst>
          </p:cNvPr>
          <p:cNvSpPr txBox="1"/>
          <p:nvPr/>
        </p:nvSpPr>
        <p:spPr>
          <a:xfrm>
            <a:off x="59653" y="4179568"/>
            <a:ext cx="6654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</a:rPr>
              <a:t>Дети не закрывают кран после мытья рук.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</a:rPr>
              <a:t>Дети не знают свойств воды.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</a:rPr>
              <a:t>Дети не знают о значении воды в жизни человека и природы.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</a:rPr>
              <a:t>Дети не активны в потребности узнать новое, интересное в окружающем мире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9B6C742-D6A2-462B-86CC-541D956E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76344" y="886088"/>
            <a:ext cx="3219108" cy="214607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D242C4-2362-4B29-8AE5-552B2F63CA48}"/>
              </a:ext>
            </a:extLst>
          </p:cNvPr>
          <p:cNvSpPr txBox="1"/>
          <p:nvPr/>
        </p:nvSpPr>
        <p:spPr>
          <a:xfrm>
            <a:off x="59653" y="381036"/>
            <a:ext cx="359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6B56508-7A8F-47F2-8919-F06E628D423D}"/>
              </a:ext>
            </a:extLst>
          </p:cNvPr>
          <p:cNvSpPr/>
          <p:nvPr/>
        </p:nvSpPr>
        <p:spPr>
          <a:xfrm>
            <a:off x="6951040" y="0"/>
            <a:ext cx="24835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9A7123-F94E-4F97-84F9-79AC9CF2B957}"/>
              </a:ext>
            </a:extLst>
          </p:cNvPr>
          <p:cNvSpPr txBox="1"/>
          <p:nvPr/>
        </p:nvSpPr>
        <p:spPr>
          <a:xfrm>
            <a:off x="6729123" y="540035"/>
            <a:ext cx="54628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Проект направлен на закрепление и углубление знаний детей о свойствах воды.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В процессе работы уточняются представления дошкольников о воде, обсуждаются вопросы, на которые дети хотели бы получить ответ, составляется план проведения проекта.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В ходе проекта детям предлагается узнать, что вода находится вокруг нас независимо от времени года в разном состоянии (снег, град, лед, туман, дождь) Дети дома ( с помощью родителей) рисуют свойства воды, впоследствии мы получаем книжку малышку.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В результате проведенных элементарных опытов, направленных на изучение свойств воды, ее значении в жизни человека, у детей формируются естественнонаучные представления об объектах неживой природы.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После завершения работы проводится развлечение «Волшебница вода»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374714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8AB5D95-866C-49E4-AB91-222175D7CA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6790" y="129532"/>
            <a:ext cx="1836348" cy="2185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67240F-3C55-4607-8230-2EB1C1940A94}"/>
              </a:ext>
            </a:extLst>
          </p:cNvPr>
          <p:cNvSpPr txBox="1"/>
          <p:nvPr/>
        </p:nvSpPr>
        <p:spPr>
          <a:xfrm>
            <a:off x="4025907" y="448127"/>
            <a:ext cx="4467676" cy="2939266"/>
          </a:xfrm>
          <a:prstGeom prst="rect">
            <a:avLst/>
          </a:prstGeom>
          <a:solidFill>
            <a:srgbClr val="DAF4C8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проведению совместно с детьми опытов с водой в домашних условиях.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ребенком нарисовать воду в различных состояниях,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последующим оформлением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книжки раскладушки.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детям дома рекомендованной художественной литературы по теме проекта.</a:t>
            </a:r>
          </a:p>
          <a:p>
            <a:pPr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в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наглядная информация)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E0864A-C0D9-4E70-9B05-F3E7C28DB0E6}"/>
              </a:ext>
            </a:extLst>
          </p:cNvPr>
          <p:cNvSpPr/>
          <p:nvPr/>
        </p:nvSpPr>
        <p:spPr>
          <a:xfrm>
            <a:off x="4607964" y="0"/>
            <a:ext cx="29760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CC10077-9058-480C-A471-D02AFD609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94480" y="2977061"/>
            <a:ext cx="1999963" cy="2643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7182EA8-70FB-4048-87AE-E35AB84965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75" y="177903"/>
            <a:ext cx="1680803" cy="2404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9811E26-97FA-4AFC-999F-CDBCDACB270B}"/>
              </a:ext>
            </a:extLst>
          </p:cNvPr>
          <p:cNvSpPr/>
          <p:nvPr/>
        </p:nvSpPr>
        <p:spPr>
          <a:xfrm rot="21114729">
            <a:off x="27672" y="2656268"/>
            <a:ext cx="18207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удержать воду в решете»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3B6B35C-DDD6-4027-AB04-69DEF258EC4C}"/>
              </a:ext>
            </a:extLst>
          </p:cNvPr>
          <p:cNvSpPr/>
          <p:nvPr/>
        </p:nvSpPr>
        <p:spPr>
          <a:xfrm>
            <a:off x="9928266" y="5692081"/>
            <a:ext cx="23323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«Вода прозрачная»</a:t>
            </a:r>
            <a:endParaRPr lang="ru-RU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B91A83B-0C50-4B03-B65A-666238CA47D7}"/>
              </a:ext>
            </a:extLst>
          </p:cNvPr>
          <p:cNvSpPr/>
          <p:nvPr/>
        </p:nvSpPr>
        <p:spPr>
          <a:xfrm rot="439990">
            <a:off x="7027077" y="6336377"/>
            <a:ext cx="23376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пузыри»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F25A9E6-F731-4CFD-9CF7-4CAD3EF303B8}"/>
              </a:ext>
            </a:extLst>
          </p:cNvPr>
          <p:cNvSpPr/>
          <p:nvPr/>
        </p:nvSpPr>
        <p:spPr>
          <a:xfrm rot="455996">
            <a:off x="8408554" y="2776772"/>
            <a:ext cx="18826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«Тонет-не тонет»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1241425-D00A-43E9-A713-304758076C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5218" y="3725582"/>
            <a:ext cx="1853335" cy="2577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35DE64-54D6-44E2-B903-2F3A785A57D9}"/>
              </a:ext>
            </a:extLst>
          </p:cNvPr>
          <p:cNvSpPr/>
          <p:nvPr/>
        </p:nvSpPr>
        <p:spPr>
          <a:xfrm>
            <a:off x="632268" y="6266846"/>
            <a:ext cx="22595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«Тонущий апельсин»</a:t>
            </a:r>
            <a:endParaRPr lang="ru-RU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5277599-BD80-4B0C-83B0-C42B1B3B17C7}"/>
              </a:ext>
            </a:extLst>
          </p:cNvPr>
          <p:cNvSpPr/>
          <p:nvPr/>
        </p:nvSpPr>
        <p:spPr>
          <a:xfrm>
            <a:off x="2203962" y="2330730"/>
            <a:ext cx="17921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«Выр</a:t>
            </a:r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ащивание кристалла»</a:t>
            </a:r>
            <a:endParaRPr lang="ru-RU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5DB178F-81B7-45F9-997E-64252D8658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6142" y="3865623"/>
            <a:ext cx="3070774" cy="229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09BB242-C1C1-4011-A8AB-0293EAD38C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66425">
            <a:off x="8756367" y="317524"/>
            <a:ext cx="1958025" cy="2368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E930CE-F8AA-4D6B-803D-ACACB120B4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02784">
            <a:off x="268020" y="3523055"/>
            <a:ext cx="1579112" cy="2109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A75D431-8EB3-4E1A-B1F2-AF5EB5E094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00872">
            <a:off x="7685824" y="3677174"/>
            <a:ext cx="1995948" cy="2643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210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AEB6B60-7D60-4D5E-9CCE-A8320E05EA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35903">
            <a:off x="7303687" y="3280417"/>
            <a:ext cx="2627204" cy="291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551F1A-82B7-420A-A681-0BF2F98615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1662" y="3899593"/>
            <a:ext cx="2680331" cy="2755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0E0D47-F1C0-4622-AA8B-98E2786F3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12782">
            <a:off x="2122326" y="4319293"/>
            <a:ext cx="2238372" cy="221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30DCDE-BAEC-4FF5-8F70-7808CE4D20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74139">
            <a:off x="8330586" y="677190"/>
            <a:ext cx="2857256" cy="238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E24CB8E-C225-40D9-A0C8-37C680D6ED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30" y="3144918"/>
            <a:ext cx="2188341" cy="230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FE328B-B2DB-44A8-8414-6650B8B0D70C}"/>
              </a:ext>
            </a:extLst>
          </p:cNvPr>
          <p:cNvSpPr/>
          <p:nvPr/>
        </p:nvSpPr>
        <p:spPr>
          <a:xfrm>
            <a:off x="4588369" y="48152"/>
            <a:ext cx="2204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 в природе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6D0B0C-F4DA-4229-B5E3-4537796FF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412" y="141087"/>
            <a:ext cx="1845626" cy="272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AAE86EE-D1C5-47A0-A179-E86AF17877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9591544" y="3211649"/>
            <a:ext cx="2869912" cy="216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F170F9-0D4A-430D-AC23-32FF86CE53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14646">
            <a:off x="1942482" y="921515"/>
            <a:ext cx="2068384" cy="296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25FEC1-7998-451A-82DC-5298873283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6140" y="626331"/>
            <a:ext cx="4261964" cy="311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9423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96242DF-0F3F-4893-9297-77DF00CFF3F6}"/>
              </a:ext>
            </a:extLst>
          </p:cNvPr>
          <p:cNvSpPr/>
          <p:nvPr/>
        </p:nvSpPr>
        <p:spPr>
          <a:xfrm>
            <a:off x="3933978" y="29497"/>
            <a:ext cx="3137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034D1B-B1FF-4568-8446-6D9716C2D1B1}"/>
              </a:ext>
            </a:extLst>
          </p:cNvPr>
          <p:cNvSpPr txBox="1"/>
          <p:nvPr/>
        </p:nvSpPr>
        <p:spPr>
          <a:xfrm>
            <a:off x="29603" y="1021548"/>
            <a:ext cx="8193080" cy="1985159"/>
          </a:xfrm>
          <a:prstGeom prst="rect">
            <a:avLst/>
          </a:prstGeom>
          <a:solidFill>
            <a:srgbClr val="DAF4C8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данном этапе я подбирала литературу, материал, картинки с изображением воды, подбирала опыты и эксперименты о воде.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Определила цель и задачи проекта, подготовила информацию для родителей.</a:t>
            </a:r>
          </a:p>
          <a:p>
            <a:pPr algn="just"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наблюдений и бесед я выяснила, что не все дети знают, что вода это единственное вещество, которое переходит из одного состояния в другое, что вода прозрачна, не имеет формы, вкуса, запаха, цвета, она хороший растворитель.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5C1211C-FFB1-4085-8526-56C64686BF19}"/>
              </a:ext>
            </a:extLst>
          </p:cNvPr>
          <p:cNvSpPr/>
          <p:nvPr/>
        </p:nvSpPr>
        <p:spPr>
          <a:xfrm>
            <a:off x="4087492" y="621438"/>
            <a:ext cx="28007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228AD0-58BD-4796-8278-661DEAD75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3961" y="3481472"/>
            <a:ext cx="3231685" cy="3259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50F5A5-951F-412D-9D09-03514083F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3962" y="117311"/>
            <a:ext cx="3349726" cy="3259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0B3AD248-A5F9-4156-A85E-070528E3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08095">
            <a:off x="1413739" y="3775628"/>
            <a:ext cx="5778162" cy="25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43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C4D115-461C-4015-AB5C-02E0142B79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30638">
            <a:off x="251479" y="3047916"/>
            <a:ext cx="1954739" cy="26859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CB477CC-DE76-4236-8EFC-9E8F88A0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223" y="34635"/>
            <a:ext cx="4923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E89994-AE48-4C2B-B53C-85057E817053}"/>
              </a:ext>
            </a:extLst>
          </p:cNvPr>
          <p:cNvSpPr txBox="1"/>
          <p:nvPr/>
        </p:nvSpPr>
        <p:spPr>
          <a:xfrm>
            <a:off x="3105485" y="383175"/>
            <a:ext cx="5771706" cy="4975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этап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  совместную  деятельность с воспитателем и самостоятельную деятельность детей по теме исследования.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познакомила  детей с водой по средствам презентации и при помощи наглядного материала.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процессе опытов и экспериментов перед детьми ставилась проблема, а дети старались самостоятельно предложить способы ее решения, делали выводы, старались сами найти ответ на вопрос.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 и показала детям, где можно встретить воду, кому она нужна, зачем нужна вода человеку, какой бывает вода, почему вода не заканчивается. Дети внимательно слушали, вступали в диалог и отвечали на вопросы по данной теме. Занимались продуктивной деятельностью, рисовали, лепили, читали экологические сказки о воде, отгадывали загадки, наблюдали. Дети расширили свои знания о воде.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B3079F2-5957-4F13-AA31-73F149014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29268">
            <a:off x="283150" y="216653"/>
            <a:ext cx="2299655" cy="26946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365D8D3-4F89-4499-9626-0DE24BCCA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84628">
            <a:off x="9179078" y="212955"/>
            <a:ext cx="2349464" cy="26547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8061099-FE26-48AD-8026-3A65976C3B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9296">
            <a:off x="10202679" y="2720016"/>
            <a:ext cx="1800922" cy="25481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14A9B9B-8B64-466C-8076-717D6347D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2027" y="5036514"/>
            <a:ext cx="2446950" cy="17136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DBADA57-6D60-426A-9ED9-23146A2C41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0076">
            <a:off x="8970167" y="4249617"/>
            <a:ext cx="1712151" cy="24379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3BAD8F-6567-423A-8645-2AEDE82A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59844">
            <a:off x="1386812" y="4211332"/>
            <a:ext cx="1734542" cy="2476860"/>
          </a:xfrm>
          <a:ln w="3810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CA2F2A-2024-4FCC-BFE6-08DD242A7B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6355" y="4684308"/>
            <a:ext cx="1837855" cy="21736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936808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2416</TotalTime>
  <Words>1522</Words>
  <Application>Microsoft Office PowerPoint</Application>
  <PresentationFormat>Произвольный</PresentationFormat>
  <Paragraphs>167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Основной этап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Кривец</dc:creator>
  <cp:lastModifiedBy>сергей</cp:lastModifiedBy>
  <cp:revision>70</cp:revision>
  <dcterms:created xsi:type="dcterms:W3CDTF">2021-04-11T06:03:40Z</dcterms:created>
  <dcterms:modified xsi:type="dcterms:W3CDTF">2021-08-01T14:08:14Z</dcterms:modified>
</cp:coreProperties>
</file>