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61" r:id="rId4"/>
    <p:sldId id="260" r:id="rId5"/>
    <p:sldId id="259" r:id="rId6"/>
    <p:sldId id="266" r:id="rId7"/>
    <p:sldId id="277" r:id="rId8"/>
    <p:sldId id="257" r:id="rId9"/>
    <p:sldId id="271" r:id="rId10"/>
    <p:sldId id="278" r:id="rId11"/>
    <p:sldId id="272" r:id="rId12"/>
    <p:sldId id="275" r:id="rId13"/>
    <p:sldId id="258" r:id="rId14"/>
    <p:sldId id="276" r:id="rId15"/>
    <p:sldId id="264" r:id="rId16"/>
    <p:sldId id="265" r:id="rId17"/>
    <p:sldId id="27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50" d="100"/>
          <a:sy n="50" d="100"/>
        </p:scale>
        <p:origin x="-979" y="7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8784976" cy="3666406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9" name="Блок-схема: документ 8"/>
          <p:cNvSpPr/>
          <p:nvPr userDrawn="1"/>
        </p:nvSpPr>
        <p:spPr>
          <a:xfrm rot="10800000">
            <a:off x="179512" y="2348880"/>
            <a:ext cx="8784976" cy="4320480"/>
          </a:xfrm>
          <a:prstGeom prst="flowChartDocumen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softEdge rad="31750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3C1DB-9136-4665-949C-64FD69984F62}" type="datetimeFigureOut">
              <a:rPr lang="ru-RU" smtClean="0"/>
              <a:t>03.07.2021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5D79D-EB4D-45FA-BE66-86CA5E24D26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Рамка 7"/>
          <p:cNvSpPr/>
          <p:nvPr userDrawn="1"/>
        </p:nvSpPr>
        <p:spPr>
          <a:xfrm>
            <a:off x="0" y="0"/>
            <a:ext cx="9144000" cy="6841976"/>
          </a:xfrm>
          <a:prstGeom prst="frame">
            <a:avLst>
              <a:gd name="adj1" fmla="val 2848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859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3C1DB-9136-4665-949C-64FD69984F62}" type="datetimeFigureOut">
              <a:rPr lang="ru-RU" smtClean="0"/>
              <a:t>03.07.2021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5D79D-EB4D-45FA-BE66-86CA5E24D2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778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3C1DB-9136-4665-949C-64FD69984F62}" type="datetimeFigureOut">
              <a:rPr lang="ru-RU" smtClean="0"/>
              <a:t>03.07.2021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5D79D-EB4D-45FA-BE66-86CA5E24D2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709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522"/>
          <a:stretch/>
        </p:blipFill>
        <p:spPr>
          <a:xfrm>
            <a:off x="197768" y="4221088"/>
            <a:ext cx="8748464" cy="2518649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3C1DB-9136-4665-949C-64FD69984F62}" type="datetimeFigureOut">
              <a:rPr lang="ru-RU" smtClean="0"/>
              <a:t>03.07.2021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5D79D-EB4D-45FA-BE66-86CA5E24D26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Рамка 6"/>
          <p:cNvSpPr/>
          <p:nvPr userDrawn="1"/>
        </p:nvSpPr>
        <p:spPr>
          <a:xfrm>
            <a:off x="0" y="0"/>
            <a:ext cx="9144000" cy="6841976"/>
          </a:xfrm>
          <a:prstGeom prst="frame">
            <a:avLst>
              <a:gd name="adj1" fmla="val 2848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220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3C1DB-9136-4665-949C-64FD69984F62}" type="datetimeFigureOut">
              <a:rPr lang="ru-RU" smtClean="0"/>
              <a:t>03.07.2021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5D79D-EB4D-45FA-BE66-86CA5E24D2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1676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3C1DB-9136-4665-949C-64FD69984F62}" type="datetimeFigureOut">
              <a:rPr lang="ru-RU" smtClean="0"/>
              <a:t>03.07.2021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5D79D-EB4D-45FA-BE66-86CA5E24D2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1605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3C1DB-9136-4665-949C-64FD69984F62}" type="datetimeFigureOut">
              <a:rPr lang="ru-RU" smtClean="0"/>
              <a:t>03.07.2021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5D79D-EB4D-45FA-BE66-86CA5E24D2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8568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953"/>
          <a:stretch/>
        </p:blipFill>
        <p:spPr>
          <a:xfrm>
            <a:off x="0" y="5439221"/>
            <a:ext cx="9144000" cy="1248221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3C1DB-9136-4665-949C-64FD69984F62}" type="datetimeFigureOut">
              <a:rPr lang="ru-RU" smtClean="0"/>
              <a:t>03.07.2021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5D79D-EB4D-45FA-BE66-86CA5E24D264}" type="slidenum">
              <a:rPr lang="ru-RU" smtClean="0"/>
              <a:t>‹#›</a:t>
            </a:fld>
            <a:endParaRPr lang="ru-RU"/>
          </a:p>
        </p:txBody>
      </p:sp>
      <p:sp>
        <p:nvSpPr>
          <p:cNvPr id="6" name="Рамка 5"/>
          <p:cNvSpPr/>
          <p:nvPr userDrawn="1"/>
        </p:nvSpPr>
        <p:spPr>
          <a:xfrm>
            <a:off x="0" y="0"/>
            <a:ext cx="9144000" cy="6841976"/>
          </a:xfrm>
          <a:prstGeom prst="frame">
            <a:avLst>
              <a:gd name="adj1" fmla="val 2848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141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3C1DB-9136-4665-949C-64FD69984F62}" type="datetimeFigureOut">
              <a:rPr lang="ru-RU" smtClean="0"/>
              <a:t>03.07.2021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5D79D-EB4D-45FA-BE66-86CA5E24D264}" type="slidenum">
              <a:rPr lang="ru-RU" smtClean="0"/>
              <a:t>‹#›</a:t>
            </a:fld>
            <a:endParaRPr lang="ru-RU"/>
          </a:p>
        </p:txBody>
      </p:sp>
      <p:sp>
        <p:nvSpPr>
          <p:cNvPr id="5" name="Рамка 4"/>
          <p:cNvSpPr/>
          <p:nvPr userDrawn="1"/>
        </p:nvSpPr>
        <p:spPr>
          <a:xfrm>
            <a:off x="0" y="0"/>
            <a:ext cx="9144000" cy="6841976"/>
          </a:xfrm>
          <a:prstGeom prst="frame">
            <a:avLst>
              <a:gd name="adj1" fmla="val 2848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74" y="3284984"/>
            <a:ext cx="8692852" cy="3390034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2100800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3C1DB-9136-4665-949C-64FD69984F62}" type="datetimeFigureOut">
              <a:rPr lang="ru-RU" smtClean="0"/>
              <a:t>03.07.2021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5D79D-EB4D-45FA-BE66-86CA5E24D2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8502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3C1DB-9136-4665-949C-64FD69984F62}" type="datetimeFigureOut">
              <a:rPr lang="ru-RU" smtClean="0"/>
              <a:t>03.07.2021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5D79D-EB4D-45FA-BE66-86CA5E24D2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4278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F3C1DB-9136-4665-949C-64FD69984F62}" type="datetimeFigureOut">
              <a:rPr lang="ru-RU" smtClean="0"/>
              <a:t>03.07.2021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F5D79D-EB4D-45FA-BE66-86CA5E24D2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7782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5" Type="http://schemas.microsoft.com/office/2007/relationships/hdphoto" Target="../media/hdphoto11.wdp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microsoft.com/office/2007/relationships/hdphoto" Target="../media/hdphoto7.wdp"/><Relationship Id="rId3" Type="http://schemas.microsoft.com/office/2007/relationships/hdphoto" Target="../media/hdphoto2.wdp"/><Relationship Id="rId7" Type="http://schemas.microsoft.com/office/2007/relationships/hdphoto" Target="../media/hdphoto4.wdp"/><Relationship Id="rId12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11" Type="http://schemas.microsoft.com/office/2007/relationships/hdphoto" Target="../media/hdphoto6.wdp"/><Relationship Id="rId5" Type="http://schemas.microsoft.com/office/2007/relationships/hdphoto" Target="../media/hdphoto3.wdp"/><Relationship Id="rId10" Type="http://schemas.openxmlformats.org/officeDocument/2006/relationships/image" Target="../media/image8.jpeg"/><Relationship Id="rId4" Type="http://schemas.openxmlformats.org/officeDocument/2006/relationships/image" Target="../media/image5.jpeg"/><Relationship Id="rId9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276872"/>
            <a:ext cx="7772400" cy="2232248"/>
          </a:xfrm>
        </p:spPr>
        <p:txBody>
          <a:bodyPr>
            <a:normAutofit fontScale="90000"/>
          </a:bodyPr>
          <a:lstStyle/>
          <a:p>
            <a:r>
              <a:rPr lang="ru-RU" b="1" kern="0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  <a:cs typeface="Aharoni" panose="02010803020104030203" pitchFamily="2" charset="-79"/>
              </a:rPr>
              <a:t>Презентация авторского </a:t>
            </a:r>
            <a:r>
              <a:rPr lang="ru-RU" b="1" kern="0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  <a:cs typeface="Aharoni" panose="02010803020104030203" pitchFamily="2" charset="-79"/>
              </a:rPr>
              <a:t>дидактического  </a:t>
            </a:r>
            <a:r>
              <a:rPr lang="ru-RU" b="1" kern="0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  <a:cs typeface="Aharoni" panose="02010803020104030203" pitchFamily="2" charset="-79"/>
              </a:rPr>
              <a:t>лото «Путешествие по </a:t>
            </a:r>
            <a:r>
              <a:rPr lang="ru-RU" b="1" kern="0" dirty="0" err="1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  <a:cs typeface="Aharoni" panose="02010803020104030203" pitchFamily="2" charset="-79"/>
              </a:rPr>
              <a:t>Бежицкому</a:t>
            </a:r>
            <a:r>
              <a:rPr lang="ru-RU" b="1" kern="0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  <a:cs typeface="Aharoni" panose="02010803020104030203" pitchFamily="2" charset="-79"/>
              </a:rPr>
              <a:t> району </a:t>
            </a:r>
            <a:r>
              <a:rPr lang="ru-RU" b="1" kern="0" dirty="0" err="1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  <a:cs typeface="Aharoni" panose="02010803020104030203" pitchFamily="2" charset="-79"/>
              </a:rPr>
              <a:t>г.Брянска</a:t>
            </a:r>
            <a:r>
              <a:rPr lang="ru-RU" b="1" kern="0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  <a:cs typeface="Aharoni" panose="02010803020104030203" pitchFamily="2" charset="-79"/>
              </a:rPr>
              <a:t>»</a:t>
            </a:r>
            <a:endParaRPr lang="es-ES" b="1" kern="0" dirty="0">
              <a:ln>
                <a:solidFill>
                  <a:schemeClr val="tx1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anose="020B0703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31840" y="5157192"/>
            <a:ext cx="5824736" cy="1536576"/>
          </a:xfrm>
        </p:spPr>
        <p:txBody>
          <a:bodyPr>
            <a:normAutofit/>
          </a:bodyPr>
          <a:lstStyle/>
          <a:p>
            <a:pPr algn="r"/>
            <a:r>
              <a:rPr lang="ru-RU" sz="2800" b="1" kern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Храмченкова</a:t>
            </a:r>
            <a:r>
              <a:rPr lang="ru-RU" sz="2800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 Н.Н. </a:t>
            </a:r>
          </a:p>
          <a:p>
            <a:pPr algn="r"/>
            <a:r>
              <a:rPr lang="ru-RU" sz="2800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Старший воспитатель</a:t>
            </a:r>
          </a:p>
          <a:p>
            <a:endParaRPr lang="ru-RU" sz="2800" dirty="0"/>
          </a:p>
        </p:txBody>
      </p:sp>
      <p:sp>
        <p:nvSpPr>
          <p:cNvPr id="4" name="Rectangle 150"/>
          <p:cNvSpPr txBox="1">
            <a:spLocks noChangeArrowheads="1"/>
          </p:cNvSpPr>
          <p:nvPr/>
        </p:nvSpPr>
        <p:spPr bwMode="auto">
          <a:xfrm>
            <a:off x="-35232" y="0"/>
            <a:ext cx="9143999" cy="112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lvl="0"/>
            <a:r>
              <a:rPr lang="ru-RU" altLang="ru-RU" sz="2000" b="1" dirty="0">
                <a:solidFill>
                  <a:schemeClr val="tx1"/>
                </a:solidFill>
                <a:latin typeface="Franklin Gothic Medium" panose="020B0603020102020204" pitchFamily="34" charset="0"/>
                <a:ea typeface="Calibri" pitchFamily="34" charset="0"/>
                <a:cs typeface="Times New Roman" pitchFamily="18" charset="0"/>
              </a:rPr>
              <a:t>МУНИЦИПАЛЬНОЕ БЮДЖЕТНОЕ ДОШКОЛЬНОЕ ОБРАЗОВАТЕЛЬНОЕ УЧРЕЖДЕНИЕ ДЕТСКИЙ САД №7 </a:t>
            </a:r>
            <a:r>
              <a:rPr lang="ru-RU" altLang="ru-RU" sz="2000" b="1" dirty="0" smtClean="0">
                <a:solidFill>
                  <a:schemeClr val="tx1"/>
                </a:solidFill>
                <a:latin typeface="Franklin Gothic Medium" panose="020B0603020102020204" pitchFamily="34" charset="0"/>
                <a:ea typeface="Calibri" pitchFamily="34" charset="0"/>
                <a:cs typeface="Times New Roman" pitchFamily="18" charset="0"/>
              </a:rPr>
              <a:t> «</a:t>
            </a:r>
            <a:r>
              <a:rPr lang="ru-RU" altLang="ru-RU" sz="2000" b="1" dirty="0">
                <a:solidFill>
                  <a:schemeClr val="tx1"/>
                </a:solidFill>
                <a:latin typeface="Franklin Gothic Medium" panose="020B0603020102020204" pitchFamily="34" charset="0"/>
                <a:ea typeface="Calibri" pitchFamily="34" charset="0"/>
                <a:cs typeface="Times New Roman" pitchFamily="18" charset="0"/>
              </a:rPr>
              <a:t>КОЛОКОЛЬЧИК» </a:t>
            </a:r>
            <a:r>
              <a:rPr lang="ru-RU" altLang="ru-RU" sz="2000" b="1" dirty="0" smtClean="0">
                <a:solidFill>
                  <a:schemeClr val="tx1"/>
                </a:solidFill>
                <a:latin typeface="Franklin Gothic Medium" panose="020B0603020102020204" pitchFamily="34" charset="0"/>
                <a:ea typeface="Calibri" pitchFamily="34" charset="0"/>
                <a:cs typeface="Times New Roman" pitchFamily="18" charset="0"/>
              </a:rPr>
              <a:t>Г.БРЯНСКА</a:t>
            </a:r>
            <a:endParaRPr lang="ru-RU" altLang="ru-RU" sz="2000" dirty="0">
              <a:solidFill>
                <a:schemeClr val="tx1"/>
              </a:solidFill>
              <a:latin typeface="Franklin Gothic Medium" panose="020B0603020102020204" pitchFamily="34" charset="0"/>
              <a:cs typeface="Arial" pitchFamily="34" charset="0"/>
            </a:endParaRPr>
          </a:p>
        </p:txBody>
      </p:sp>
      <p:pic>
        <p:nvPicPr>
          <p:cNvPr id="5" name="Рисунок 4" descr="https://ds05.infourok.ru/uploads/ex/074a/000362a9-451be7d1/img7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2" t="11700" r="52930" b="13245"/>
          <a:stretch/>
        </p:blipFill>
        <p:spPr bwMode="auto">
          <a:xfrm>
            <a:off x="251520" y="4837954"/>
            <a:ext cx="1390784" cy="1755664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24709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94801"/>
            <a:ext cx="828092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других команд - назвать объект.  Команда, первая правильно назвавшая объект, ставит его на карту и получает балл – звездочку. Далее путешествие продолжается.</a:t>
            </a: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Побеждает команда, угадавшая  наибольшее число объектов и получившая наибольшее количество звездочек.</a:t>
            </a:r>
          </a:p>
        </p:txBody>
      </p:sp>
    </p:spTree>
    <p:extLst>
      <p:ext uri="{BB962C8B-B14F-4D97-AF65-F5344CB8AC3E}">
        <p14:creationId xmlns:p14="http://schemas.microsoft.com/office/powerpoint/2010/main" val="3690186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:\Бежицкий р\Конкурс\Моя игра\IMG_20210413_121002.jpg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3458" b="8317"/>
          <a:stretch/>
        </p:blipFill>
        <p:spPr bwMode="auto">
          <a:xfrm>
            <a:off x="0" y="27012"/>
            <a:ext cx="9144000" cy="6830988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04980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F:\Бежицкий р\Конкурс\IMG_20210412_143711.jpg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692" b="12534"/>
          <a:stretch/>
        </p:blipFill>
        <p:spPr bwMode="auto">
          <a:xfrm>
            <a:off x="24532" y="14684"/>
            <a:ext cx="4427984" cy="6843316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4" name="Рисунок 3" descr="H:\Бежицкий р\Конкурс\Моя игра\IMG_20210413_123815.jpg"/>
          <p:cNvPicPr/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1154"/>
          <a:stretch/>
        </p:blipFill>
        <p:spPr bwMode="auto">
          <a:xfrm>
            <a:off x="4499992" y="14684"/>
            <a:ext cx="4557112" cy="6726684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2994286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712968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Игровые правила:</a:t>
            </a:r>
          </a:p>
          <a:p>
            <a:pPr lvl="0">
              <a:spcBef>
                <a:spcPts val="0"/>
              </a:spcBef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перебивать того, кто начал говорить первым.</a:t>
            </a:r>
          </a:p>
          <a:p>
            <a:pPr lvl="0">
              <a:spcBef>
                <a:spcPts val="0"/>
              </a:spcBef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Соблюдать очередность.</a:t>
            </a:r>
          </a:p>
          <a:p>
            <a:pPr lvl="0">
              <a:spcBef>
                <a:spcPts val="0"/>
              </a:spcBef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Экскурсовода - ведущего выбирать с помощью считалки или по договоренности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использованию в практике работы детского сада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может использоваться: в непосредственной образовательной деятельности, совместной деятельности воспитателя и детей, самостоятельной игровой деятельности детей (после освоения игровых правил и содержания игры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9553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:\Бежицкий р\Конкурс\Моя игра\IMG_20210413_123642.jpg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4661" b="11868"/>
          <a:stretch/>
        </p:blipFill>
        <p:spPr bwMode="auto">
          <a:xfrm>
            <a:off x="107504" y="116632"/>
            <a:ext cx="8928992" cy="6624736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79969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3268" y="56138"/>
            <a:ext cx="8954473" cy="615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Варианты игры: 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1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Экскурсия по достопримечательностям </a:t>
            </a:r>
            <a:r>
              <a:rPr lang="ru-RU" sz="21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Бежицкого</a:t>
            </a:r>
            <a:r>
              <a:rPr lang="ru-RU" sz="21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</a:t>
            </a:r>
            <a:r>
              <a:rPr lang="ru-RU" sz="21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г.Брянска</a:t>
            </a:r>
            <a:r>
              <a:rPr lang="ru-RU" sz="21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»; 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1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«Кому поставлен памятник?»; «Расскажи о памятнике»; «Где находится памятник?», «Что на открытке?»;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1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«Экскурсия на предприятия тяжелой промышленности </a:t>
            </a:r>
            <a:r>
              <a:rPr lang="ru-RU" sz="21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Бежицкого</a:t>
            </a:r>
            <a:r>
              <a:rPr lang="ru-RU" sz="21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</a:t>
            </a:r>
            <a:r>
              <a:rPr lang="ru-RU" sz="21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г.Брянска</a:t>
            </a:r>
            <a:r>
              <a:rPr lang="ru-RU" sz="21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1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«Экскурсия на предприятия пищевой промышленности </a:t>
            </a:r>
            <a:r>
              <a:rPr lang="ru-RU" sz="21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Бежицкого</a:t>
            </a:r>
            <a:r>
              <a:rPr lang="ru-RU" sz="21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</a:t>
            </a:r>
            <a:r>
              <a:rPr lang="ru-RU" sz="21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г.Брянска</a:t>
            </a:r>
            <a:r>
              <a:rPr lang="ru-RU" sz="21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1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«Мир профессий и предприятий» (отгадывание загадок о профессиях, </a:t>
            </a:r>
            <a:r>
              <a:rPr lang="ru-RU" sz="21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предприятие, характер работы);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1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1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Экскурсия по местам отдыха жителей </a:t>
            </a:r>
            <a:r>
              <a:rPr lang="ru-RU" sz="21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Бежицкого</a:t>
            </a:r>
            <a:r>
              <a:rPr lang="ru-RU" sz="21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района» (театры, музеи, библиотеки, цирк, парки и скверы, </a:t>
            </a:r>
            <a:r>
              <a:rPr lang="ru-RU" sz="21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река Десна, спортивные </a:t>
            </a:r>
            <a:r>
              <a:rPr lang="ru-RU" sz="21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сооружения и т.д.);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1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«Городской лабиринт», «Знатоки </a:t>
            </a:r>
            <a:r>
              <a:rPr lang="ru-RU" sz="21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Бежицкого</a:t>
            </a:r>
            <a:r>
              <a:rPr lang="ru-RU" sz="21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района», «Загадки о </a:t>
            </a:r>
            <a:r>
              <a:rPr lang="ru-RU" sz="21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Бежице</a:t>
            </a:r>
            <a:r>
              <a:rPr lang="ru-RU" sz="21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sz="21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Поле чудес», «КВН»  (в форме викторины); 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1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1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Исправь ответ»; «Где я был (а) не скажу, лишь об этом расскажу»;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1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«Интервью», «Волшебный микрофон», «Продолжи</a:t>
            </a:r>
            <a:r>
              <a:rPr lang="ru-RU" sz="21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21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3568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3268" y="56138"/>
            <a:ext cx="8954473" cy="6955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Варианты усложнения игры: 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роли экскурсоводов – дети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новых объектов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в одной игре одновременно несколько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игр; </a:t>
            </a: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2425"/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Например. «Экскурсия на предприятия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Бежицкого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района»: «Мир профессий и предприятий», «Интервью», «Волшебный микрофон», «Где я был (а) не скажу, лишь об этом расскажу» (отгадывание загадок о профессиях, описание характера работы, предприятия, продукции, подбирание к профессии картинок инструментов и оборудования и т.д.); 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«Путешествие в прошлое», «Найди отличия» (сравнение изображений улиц и людей старого и современного района, зданий различных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архитектурных стилей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т.д.); 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Заколдованный город», «Узнай по фрагменту, контуру, силуэту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«Кто больше знает?» (улиц, храмов, памятников архитектуры, достопримечательностей, парков, предприятий  и т.д.);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экскурсоводом кубика с цифрами для определения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хода;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Макеты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объектов изготавливаются детьми.</a:t>
            </a:r>
          </a:p>
          <a:p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574484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F:\Бежицкий р\Конкурс\Моя игра\Фото дид.игры\IMG_20210413_123729.jpg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4992"/>
          <a:stretch/>
        </p:blipFill>
        <p:spPr bwMode="auto">
          <a:xfrm>
            <a:off x="398592" y="404664"/>
            <a:ext cx="8352928" cy="6120680"/>
          </a:xfrm>
          <a:prstGeom prst="rect">
            <a:avLst/>
          </a:prstGeom>
          <a:ln w="38100">
            <a:solidFill>
              <a:srgbClr val="0070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50394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31979" y="188640"/>
            <a:ext cx="28144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1979" y="773415"/>
            <a:ext cx="8732509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3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Национальная </a:t>
            </a:r>
            <a:r>
              <a:rPr lang="ru-RU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доктрина</a:t>
            </a:r>
            <a:r>
              <a:rPr 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образования Российской Федерации определила, что «система образования призвана обеспечить  воспитание патриотов </a:t>
            </a:r>
            <a:r>
              <a:rPr lang="ru-RU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России».</a:t>
            </a:r>
            <a:r>
              <a:rPr 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fontAlgn="base"/>
            <a:r>
              <a:rPr lang="ru-RU" sz="23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ФГОС ДО </a:t>
            </a:r>
            <a:r>
              <a:rPr lang="ru-RU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нацеливает педагогов на формирование у дошкольников «первичных представлений  </a:t>
            </a:r>
            <a:r>
              <a:rPr lang="ru-RU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малой родине и Отечестве, представлений о социокультурных ценностях нашего народа, об отечественных традициях и праздниках». </a:t>
            </a:r>
            <a:endParaRPr lang="ru-RU" sz="23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Таким </a:t>
            </a:r>
            <a:r>
              <a:rPr 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образом, от педагогов требуется глубокая работа по воспитанию у детей патриотизма, гражданственности, уважения к правам и свободам человека. </a:t>
            </a:r>
          </a:p>
          <a:p>
            <a:pPr fontAlgn="base"/>
            <a:r>
              <a:rPr 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показывает практика дети, начиная с дошкольного возраста, страдают дефицитом знаний о родном городе и крае. </a:t>
            </a:r>
          </a:p>
          <a:p>
            <a:pPr fontAlgn="base"/>
            <a:r>
              <a:rPr 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Исходя из выше сказанного, можно сделать вывод, что работа по нравственно — патриотическому воспитанию детей является актуальной </a:t>
            </a:r>
            <a:r>
              <a:rPr lang="ru-RU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приоритетной задачей </a:t>
            </a:r>
            <a:r>
              <a:rPr 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нашего дошкольного </a:t>
            </a:r>
            <a:r>
              <a:rPr lang="ru-RU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учреждения</a:t>
            </a:r>
            <a:r>
              <a:rPr 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1400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1325" y="168733"/>
            <a:ext cx="8784976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нравственно-патриотические качества у детей дошкольного возраста через ознакомление с родным городом. </a:t>
            </a:r>
          </a:p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Программные задачи:</a:t>
            </a:r>
          </a:p>
          <a:p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 детей с планом - схемой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Бежицкого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района.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Закрепить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знания: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памятниках защитникам Отечества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Бежицкого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района: летчику – истребителю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П.М.Камозину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конструктору танка Т-34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А.А.Морозову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командирам партизанских отрядов А.И. Виноградову и Д.Н.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Медведеву;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предприятиях тяжелой, легкой и пищевой промышленности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Бежицкого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района: Брянском автомобильном заводе, Брянском машиностроительном заводе, Брянском сталелитейном заводе, Брянском камвольном комбинате,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Бежицкий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хлебокомбинате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их расположении и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назначении; 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учреждениях культуры и спорта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Бежицкого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района: ледовом дворце «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Пересвет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кинотеатре «Победа», музее им. братьев Ткачевых, их расположении и назначении.  </a:t>
            </a:r>
          </a:p>
        </p:txBody>
      </p:sp>
    </p:spTree>
    <p:extLst>
      <p:ext uri="{BB962C8B-B14F-4D97-AF65-F5344CB8AC3E}">
        <p14:creationId xmlns:p14="http://schemas.microsoft.com/office/powerpoint/2010/main" val="4061376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3125" y="188640"/>
            <a:ext cx="8784976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Развивающие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Развивать: </a:t>
            </a: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познавательные, коммуникативные умения детей в совместной деятельности;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ориентироваться в окружающем, соотносить реальные объекты с их условным обозначением; 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основы логического мышления детей, умение делать несложные выводы, умозаключения; 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связную монологическую речь и диалогическую речь, речевую активность, умение составлять рассказ; 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взаимодействовать со сверстниками и взрослым в  игре.</a:t>
            </a:r>
            <a:endParaRPr lang="ru-RU" sz="2100" dirty="0" smtClean="0"/>
          </a:p>
          <a:p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Воспитательные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у </a:t>
            </a:r>
            <a:r>
              <a:rPr lang="ru-RU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детей: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</a:t>
            </a:r>
            <a:r>
              <a:rPr 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любовь и бережное отношение к своему району, городу, </a:t>
            </a:r>
            <a:r>
              <a:rPr lang="ru-RU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краю; </a:t>
            </a:r>
            <a:endParaRPr lang="ru-RU" sz="2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уважение </a:t>
            </a:r>
            <a:r>
              <a:rPr 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ветеранам, освободившим нашу страну от фашистов, к труду </a:t>
            </a:r>
            <a:r>
              <a:rPr lang="ru-RU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взрослых.</a:t>
            </a:r>
            <a:endParaRPr lang="ru-RU" sz="2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0011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dir="in"/>
      </p:transition>
    </mc:Choice>
    <mc:Fallback xmlns="">
      <p:transition spd="slow">
        <p:split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784975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Возрастная категория воспитанников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старший дошкольный возраст.</a:t>
            </a:r>
          </a:p>
          <a:p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комплект игры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входят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арта </a:t>
            </a:r>
            <a:r>
              <a:rPr lang="ru-RU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Бежицкого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</a:t>
            </a:r>
            <a:r>
              <a:rPr lang="ru-RU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г.Брянска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убики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фотографиями объектов 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района ,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обратной стороны 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которых -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квадраты красного, желтого и синего цвета с 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цифрами;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трелки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зеленого 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цвета;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грушка автобус.</a:t>
            </a:r>
            <a:endParaRPr lang="ru-RU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43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F:\Бежицкий р\Конкурс\IMG_20210412_133743.jpg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89" r="3084" b="6105"/>
          <a:stretch/>
        </p:blipFill>
        <p:spPr bwMode="auto">
          <a:xfrm rot="5400000">
            <a:off x="1839603" y="-1471451"/>
            <a:ext cx="5464794" cy="8784976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44701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:\Бежицкий р\Конкурс\IMG_20210412_121941.jpg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42" t="32664" r="6155" b="39087"/>
          <a:stretch/>
        </p:blipFill>
        <p:spPr bwMode="auto">
          <a:xfrm>
            <a:off x="201898" y="332656"/>
            <a:ext cx="4000479" cy="1080896"/>
          </a:xfrm>
          <a:prstGeom prst="rect">
            <a:avLst/>
          </a:prstGeom>
          <a:ln w="38100"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F:\Бежицкий р\Конкурс\IMG_20210412_122030.jpg"/>
          <p:cNvPicPr/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15" t="27277" r="4798" b="37348"/>
          <a:stretch/>
        </p:blipFill>
        <p:spPr bwMode="auto">
          <a:xfrm>
            <a:off x="5129336" y="381792"/>
            <a:ext cx="3761343" cy="1080896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F:\Бежицкий р\Конкурс\IMG_20210412_122430.jpg"/>
          <p:cNvPicPr/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97" t="12421" r="5799" b="24304"/>
          <a:stretch/>
        </p:blipFill>
        <p:spPr bwMode="auto">
          <a:xfrm>
            <a:off x="230498" y="188640"/>
            <a:ext cx="4031242" cy="2808312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F:\Бежицкий р\Конкурс\IMG_20210412_122527.jpg"/>
          <p:cNvPicPr/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33" t="14841" r="7102" b="35518"/>
          <a:stretch/>
        </p:blipFill>
        <p:spPr bwMode="auto">
          <a:xfrm>
            <a:off x="4570199" y="183610"/>
            <a:ext cx="4320480" cy="2813342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 descr="F:\Бежицкий р\Конкурс\IMG_20210412_122105.jpg"/>
          <p:cNvPicPr/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10" t="25688" r="9404" b="20781"/>
          <a:stretch/>
        </p:blipFill>
        <p:spPr bwMode="auto">
          <a:xfrm>
            <a:off x="2485183" y="4149080"/>
            <a:ext cx="4170032" cy="1368152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 descr="F:\Бежицкий р\Конкурс\IMG_20210412_121609.jpg"/>
          <p:cNvPicPr/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05" t="33265" r="5821" b="29314"/>
          <a:stretch/>
        </p:blipFill>
        <p:spPr bwMode="auto">
          <a:xfrm>
            <a:off x="1691681" y="3429000"/>
            <a:ext cx="5760640" cy="2296772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77383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188640"/>
            <a:ext cx="4464495" cy="720080"/>
          </a:xfrm>
        </p:spPr>
        <p:txBody>
          <a:bodyPr>
            <a:normAutofit/>
          </a:bodyPr>
          <a:lstStyle/>
          <a:p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Игровые действия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995800"/>
            <a:ext cx="392494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проводится с группой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или подгруппой детей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Воспитатель показывает детям карту. На карту прикреплены зеленые стрелки. По ходу стрелок, в определенной последовательности, прикреплены  квадраты красного, синего и желтого цвета с цифрами. </a:t>
            </a:r>
          </a:p>
        </p:txBody>
      </p:sp>
      <p:pic>
        <p:nvPicPr>
          <p:cNvPr id="6" name="Рисунок 5" descr="F:\Бежицкий р\Конкурс\IMG_20210412_143220.jpg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44007" y="188640"/>
            <a:ext cx="4320480" cy="6552728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62319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6459" y="332656"/>
            <a:ext cx="8784975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Воспитатель спрашивает у детей, что обозначает эта карта. Создает игровую, проблемную ситуацию с помощью игрушек. Предлагает отправиться в путешествие по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Бежицкому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району. Для этого дети делятся на 3 команды. У каждой команды кубики с изображением объектов, перевернутые обратной стороной. На обратной стороне кубиков наклеены квадратики определенного цвета с цифрой, соответствующие обозначению на карте.  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Воспитатель предлагает детям отправиться в путешествие на автобусе. Автобус будет передвигаться по зеленым стрелочкам, от квадратика к квадратику определенного цвета с цифрой. 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Педагог поясняет детям,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путешествие необычное. Задача команды, у которой есть кубик с таким же квадратиком и цифрой, посмотреть на кубик, не показывая его, и, не называя объект, рассказать о нем как можно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интереснее.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0965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</TotalTime>
  <Words>747</Words>
  <Application>Microsoft Office PowerPoint</Application>
  <PresentationFormat>Экран (4:3)</PresentationFormat>
  <Paragraphs>68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авторского дидактического  лото «Путешествие по Бежицкому району г.Брянска»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Игровые действия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«Город 4»</dc:title>
  <dc:creator>Ольга</dc:creator>
  <cp:lastModifiedBy>User</cp:lastModifiedBy>
  <cp:revision>75</cp:revision>
  <dcterms:created xsi:type="dcterms:W3CDTF">2016-07-11T19:03:41Z</dcterms:created>
  <dcterms:modified xsi:type="dcterms:W3CDTF">2021-07-03T13:44:13Z</dcterms:modified>
</cp:coreProperties>
</file>