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18.08.2019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40768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/>
                <a:ea typeface="Calibri"/>
              </a:rPr>
              <a:t>Трудовые ресурсы организации </a:t>
            </a:r>
            <a:endParaRPr lang="ru-RU" sz="4800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/>
                <a:ea typeface="Calibri"/>
              </a:rPr>
              <a:t>и </a:t>
            </a:r>
            <a:r>
              <a:rPr lang="ru-RU" sz="4800" b="1" dirty="0">
                <a:solidFill>
                  <a:srgbClr val="FF0000"/>
                </a:solidFill>
                <a:latin typeface="Times New Roman"/>
                <a:ea typeface="Calibri"/>
              </a:rPr>
              <a:t>производительность труда</a:t>
            </a:r>
            <a:endParaRPr lang="ru-RU" sz="48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D:\МОЁ\6 Основы экном мен и марк 2 курс 3 зоот\Содержание тем\Презентации\slide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00" y="3789040"/>
            <a:ext cx="4320480" cy="279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15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772816"/>
            <a:ext cx="56886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/>
                <a:ea typeface="Times New Roman"/>
              </a:rPr>
              <a:t>Вопрос 4. </a:t>
            </a:r>
            <a:endParaRPr lang="ru-RU" sz="4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/>
                <a:ea typeface="Calibri"/>
              </a:rPr>
              <a:t>Показатели </a:t>
            </a:r>
            <a:r>
              <a:rPr lang="ru-RU" sz="4400" b="1" dirty="0">
                <a:solidFill>
                  <a:srgbClr val="FF0000"/>
                </a:solidFill>
                <a:latin typeface="Times New Roman"/>
                <a:ea typeface="Calibri"/>
              </a:rPr>
              <a:t>производительности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101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928992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Различают: производительность общественного труда, производительность живого (индивидуального) труда, локальную производительность.</a:t>
            </a: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Производительность общественного труда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определяется как отношение темпов роста национального дохода к темпам роста численности работников сферы материального производства.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endParaRPr lang="ru-RU" sz="11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Рост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индивидуальной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производительности труда отражает экономию времени, необходимого на изготовление единицы продукции, или количество дополнительного товара, произведенного за определенный период (минута, час, сутки и т.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.).</a:t>
            </a:r>
          </a:p>
          <a:p>
            <a:endParaRPr lang="ru-RU" sz="9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Локальная производит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ельность - это средняя производительность труда рабочих (работающих), рассчитанная по предприятию в целом или отрасли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endParaRPr lang="ru-RU" sz="9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предприятиях (фирмах) производительность труда определяется как эффективность затрат только живого труда и рассчитывается через показатели выработки (В) и трудоемкости (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Тр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продукции, между которыми имеется обратно пропорциональная зависимость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endParaRPr lang="ru-RU" sz="10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0108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84976" cy="6153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Выработка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— основной показатель производительности труда, характеризующий количество или стоимость произведенной продукции, приходящиеся на единицу времени (час, смена, квартал, год) или одного среднесписочного работника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lvl="0"/>
            <a:endParaRPr lang="ru-RU" sz="1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Выработка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рассчитывается как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отношение объема произведенной продукции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(ОП)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 затратам рабочего времени на производство этой продукции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(Т) или 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 среднесписочной численности работников либо рабочих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(Ч):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В=ОП/Т или В=ОП/Ч</a:t>
            </a:r>
            <a:endParaRPr lang="ru-RU" sz="24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Аналогично определяется часовая (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Вч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и дневная (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Вдн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 выработка на одного рабочего: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Вч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=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</a:t>
            </a:r>
            <a:r>
              <a:rPr lang="ru-RU" sz="2400" b="1" baseline="-25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мес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</a:t>
            </a:r>
            <a:r>
              <a:rPr lang="ru-RU" sz="2400" b="1" baseline="-25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час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="1" baseline="-25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дн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=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</a:t>
            </a:r>
            <a:r>
              <a:rPr lang="ru-RU" sz="2400" b="1" baseline="-25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мес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Тд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sz="24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Где</a:t>
            </a:r>
            <a:r>
              <a:rPr lang="ru-RU" sz="2000" i="1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ru-RU" sz="2000" i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</a:t>
            </a:r>
            <a:r>
              <a:rPr lang="ru-RU" sz="2000" i="1" baseline="-250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мес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– объем продукции за месяц (квартал, год);</a:t>
            </a:r>
            <a:endParaRPr lang="ru-RU" sz="2000" i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</a:t>
            </a:r>
            <a:r>
              <a:rPr lang="ru-RU" sz="2000" i="1" baseline="-25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час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</a:t>
            </a:r>
            <a:r>
              <a:rPr lang="ru-RU" sz="2000" i="1" baseline="-25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дн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– количество человеко-часов, человеко-дней (рабочего времени), отработанных всеми рабочими за месяц (квартал, год).</a:t>
            </a:r>
            <a:endParaRPr lang="ru-RU" sz="2000" i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0028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0160" y="1495670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algn="ctr">
              <a:spcAft>
                <a:spcPts val="0"/>
              </a:spcAft>
              <a:tabLst>
                <a:tab pos="165735" algn="l"/>
              </a:tabLst>
            </a:pPr>
            <a:r>
              <a:rPr lang="ru-RU" sz="4000" b="1" dirty="0">
                <a:solidFill>
                  <a:srgbClr val="FF0000"/>
                </a:solidFill>
                <a:latin typeface="Times New Roman"/>
                <a:ea typeface="Times New Roman"/>
              </a:rPr>
              <a:t>Вопрос 5. </a:t>
            </a:r>
            <a:endParaRPr lang="ru-RU" sz="40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76200" algn="ctr">
              <a:spcAft>
                <a:spcPts val="0"/>
              </a:spcAft>
              <a:tabLst>
                <a:tab pos="165735" algn="l"/>
              </a:tabLst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Факторы </a:t>
            </a:r>
          </a:p>
          <a:p>
            <a:pPr marL="76200" algn="ctr">
              <a:spcAft>
                <a:spcPts val="0"/>
              </a:spcAft>
              <a:tabLst>
                <a:tab pos="165735" algn="l"/>
              </a:tabLst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производительности </a:t>
            </a:r>
            <a:r>
              <a:rPr lang="ru-RU" sz="4000" b="1" dirty="0">
                <a:solidFill>
                  <a:srgbClr val="FF0000"/>
                </a:solidFill>
                <a:latin typeface="Times New Roman"/>
                <a:ea typeface="Times New Roman"/>
              </a:rPr>
              <a:t>труда</a:t>
            </a:r>
            <a:endParaRPr lang="ru-RU" sz="36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448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430" y="116632"/>
            <a:ext cx="8928992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Факторы роста производительности труда: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1) Повышение технического уровня производства: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механизация;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совершенствование техпроцессов;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модернизация действующего оборудования;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г) изменение конструкции, тех. характеристик изделий, применяемых материалов и топлива.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2) Улучшение организации производства и труда: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увеличение норм и зон обслуживания;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совершенствование управления, механизация плановых и учетных работ;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сокращение потерь рабочего времени;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г) сокращение численности работающих, не выполняющих норм выработки.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3) Относительное уменьшение численности ППП в связи с увеличением объема производства.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4) Повышение качества выпускаемой продукции.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5) Изменение структуры производства</a:t>
            </a: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а) за счет изменения удельного веса отдельных изделий в общем выпуске продукции по предприятию;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б) изменение структуры используемого сырья.</a:t>
            </a:r>
            <a:endParaRPr lang="ru-RU" sz="17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в) Освоение производства новых видов продукции.</a:t>
            </a:r>
            <a:endParaRPr lang="ru-RU" sz="17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5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9410" y="980728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  <a:tabLst>
                <a:tab pos="165735" algn="l"/>
              </a:tabLst>
            </a:pPr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Вопросы урока</a:t>
            </a:r>
          </a:p>
          <a:p>
            <a:pPr lvl="0" algn="ctr">
              <a:spcAft>
                <a:spcPts val="0"/>
              </a:spcAft>
              <a:tabLst>
                <a:tab pos="165735" algn="l"/>
              </a:tabLst>
            </a:pPr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65735" algn="l"/>
              </a:tabLst>
            </a:pPr>
            <a:r>
              <a:rPr lang="ru-RU" sz="3600" dirty="0" smtClean="0">
                <a:latin typeface="Times New Roman"/>
                <a:ea typeface="Times New Roman"/>
              </a:rPr>
              <a:t> Рынок </a:t>
            </a:r>
            <a:r>
              <a:rPr lang="ru-RU" sz="3600" dirty="0">
                <a:latin typeface="Times New Roman"/>
                <a:ea typeface="Times New Roman"/>
              </a:rPr>
              <a:t>труда.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65735" algn="l"/>
              </a:tabLst>
            </a:pPr>
            <a:r>
              <a:rPr lang="ru-RU" sz="3600" dirty="0" smtClean="0">
                <a:latin typeface="Times New Roman"/>
                <a:ea typeface="Times New Roman"/>
              </a:rPr>
              <a:t> Кадровая </a:t>
            </a:r>
            <a:r>
              <a:rPr lang="ru-RU" sz="3600" dirty="0">
                <a:latin typeface="Times New Roman"/>
                <a:ea typeface="Times New Roman"/>
              </a:rPr>
              <a:t>политика организации.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65735" algn="l"/>
              </a:tabLst>
            </a:pPr>
            <a:r>
              <a:rPr lang="ru-RU" sz="3600" dirty="0" smtClean="0">
                <a:latin typeface="Times New Roman"/>
                <a:ea typeface="Times New Roman"/>
              </a:rPr>
              <a:t> Экономическая </a:t>
            </a:r>
            <a:r>
              <a:rPr lang="ru-RU" sz="3600" dirty="0">
                <a:latin typeface="Times New Roman"/>
                <a:ea typeface="Times New Roman"/>
              </a:rPr>
              <a:t>сущность производительности труда.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65735" algn="l"/>
              </a:tabLst>
            </a:pPr>
            <a:r>
              <a:rPr lang="ru-RU" sz="3600" dirty="0" smtClean="0">
                <a:latin typeface="Times New Roman"/>
                <a:ea typeface="Times New Roman"/>
              </a:rPr>
              <a:t> Показатели </a:t>
            </a:r>
            <a:r>
              <a:rPr lang="ru-RU" sz="3600" dirty="0">
                <a:latin typeface="Times New Roman"/>
                <a:ea typeface="Times New Roman"/>
              </a:rPr>
              <a:t>производительности.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165735" algn="l"/>
              </a:tabLst>
            </a:pPr>
            <a:r>
              <a:rPr lang="ru-RU" sz="3600" dirty="0" smtClean="0">
                <a:latin typeface="Times New Roman"/>
                <a:ea typeface="Times New Roman"/>
              </a:rPr>
              <a:t> Факторы </a:t>
            </a:r>
            <a:r>
              <a:rPr lang="ru-RU" sz="3600" dirty="0">
                <a:latin typeface="Times New Roman"/>
                <a:ea typeface="Times New Roman"/>
              </a:rPr>
              <a:t>производительности труда</a:t>
            </a:r>
            <a:endParaRPr lang="ru-RU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63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700807"/>
            <a:ext cx="5079019" cy="25565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65735" algn="l"/>
              </a:tabLst>
            </a:pPr>
            <a:r>
              <a:rPr lang="ru-RU" sz="6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Вопрос 1. </a:t>
            </a:r>
            <a:endParaRPr lang="ru-RU" sz="66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65735" algn="l"/>
              </a:tabLst>
            </a:pPr>
            <a:r>
              <a:rPr lang="ru-RU" sz="6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Рынок </a:t>
            </a:r>
            <a:r>
              <a:rPr lang="ru-RU" sz="6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труда</a:t>
            </a:r>
            <a:endParaRPr lang="ru-RU" sz="54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171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89679"/>
            <a:ext cx="85689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Рынок труда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 — это система конкурентных связей между участниками рынка (предпринимателями, трудящимися и государством) по поводу найма, использования работника в общественном производстве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indent="450215" algn="just"/>
            <a:endParaRPr lang="ru-RU" sz="2000" dirty="0">
              <a:latin typeface="Times New Roman"/>
              <a:ea typeface="Times New Roman"/>
            </a:endParaRPr>
          </a:p>
          <a:p>
            <a:pPr indent="450215" algn="just"/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Объектом купли-продажи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на рынке труда является право на использование рабочей силы, предметом торга является определенный вид способностей человека и продолжительность его применения.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050" name="Picture 2" descr="https://avatars.mds.yandex.net/get-altay/1899063/2a0000016a49c8f0655d512de3b14abb437f/X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94392"/>
            <a:ext cx="6307446" cy="315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28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5974" y="116632"/>
            <a:ext cx="48323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/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</a:rPr>
              <a:t>Функции рынка труда</a:t>
            </a:r>
            <a:endParaRPr lang="ru-RU" sz="28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737" y="908720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12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Социальная функция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заключается в обеспечении нормального уровня доходов и благосостояния людей, нормального уровня воспроизводства производительных способностей работников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latin typeface="Times New Roman"/>
              <a:ea typeface="Times New Roman"/>
            </a:endParaRPr>
          </a:p>
          <a:p>
            <a:pPr indent="450215" algn="just">
              <a:spcAft>
                <a:spcPts val="12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Экономическая функция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рынка труда состоит в рациональном вовлечении, размещении, регулировании и использовании труда.</a:t>
            </a:r>
            <a:endParaRPr lang="ru-RU" dirty="0">
              <a:latin typeface="Times New Roman"/>
              <a:ea typeface="Times New Roman"/>
            </a:endParaRPr>
          </a:p>
          <a:p>
            <a:pPr indent="450215" algn="just">
              <a:spcAft>
                <a:spcPts val="12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Размещающая функция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представляет собой размещение рабочей силы исходя и в соответствии со спросом. </a:t>
            </a:r>
            <a:endParaRPr lang="ru-RU" dirty="0">
              <a:latin typeface="Times New Roman"/>
              <a:ea typeface="Times New Roman"/>
            </a:endParaRPr>
          </a:p>
          <a:p>
            <a:pPr indent="450215" algn="just">
              <a:spcAft>
                <a:spcPts val="12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Селективная функция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заключается в выборе рабочей силы исходя из спроса и предложения, а также исходя из профессионально-квалификационных характеристик рабочей силы. </a:t>
            </a:r>
            <a:endParaRPr lang="ru-RU" dirty="0">
              <a:latin typeface="Times New Roman"/>
              <a:ea typeface="Times New Roman"/>
            </a:endParaRPr>
          </a:p>
          <a:p>
            <a:pPr indent="450215" algn="just">
              <a:spcAft>
                <a:spcPts val="120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/>
                <a:ea typeface="Times New Roman"/>
              </a:rPr>
              <a:t>Стимулирующая функция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способствует развертыванию конкуренции между его участниками, повышению заинтересованности в высокоэффективном труде, повышению квалификации и перемены профессии.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528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ОЁ\6 Основы экном мен и марк 2 курс 3 зоот\Содержание тем\Презентации\сайт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" t="4102" b="4861"/>
          <a:stretch/>
        </p:blipFill>
        <p:spPr bwMode="auto">
          <a:xfrm>
            <a:off x="467544" y="903513"/>
            <a:ext cx="8220430" cy="4320000"/>
          </a:xfrm>
          <a:prstGeom prst="rect">
            <a:avLst/>
          </a:prstGeom>
          <a:noFill/>
          <a:ln w="3810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5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066168"/>
            <a:ext cx="72056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Вопрос 2.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Кадровая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политика организации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91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256" y="404664"/>
            <a:ext cx="8928992" cy="6214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Кадровая политика организации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 направление работы с персоналом, отражающее совокупность принципов, методов, набор правил и норм в области работы с персоналом, которые должны быть осознаны и определенным образом сформулированы.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Цель кадровой политики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обеспечение оптимального баланса процессов обновления и сохранения численности и качественного состава персонала в 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соответствии с потребностями самой организации, требованиями действующего законодательства и состоянием рынка труда.</a:t>
            </a:r>
          </a:p>
          <a:p>
            <a:pPr algn="ctr">
              <a:lnSpc>
                <a:spcPct val="115000"/>
              </a:lnSpc>
              <a:spcBef>
                <a:spcPts val="900"/>
              </a:spcBef>
              <a:spcAft>
                <a:spcPts val="1000"/>
              </a:spcAft>
            </a:pPr>
            <a:r>
              <a:rPr lang="ru-RU" sz="1500" b="1" i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формирование и развитие кадровой политики влияют внешние и внутренние факторы.</a:t>
            </a:r>
            <a:endParaRPr lang="ru-RU" sz="15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5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Факторы </a:t>
            </a:r>
            <a:r>
              <a:rPr lang="ru-RU" sz="1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внешней среды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— те, которые организация как субъект управления не может изменить, но должна учитывать для правильного определения потребности в персонале и оптимальных источников покрытия этой потребности. К ним относятся: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ситуация на рынке труда;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тенденции экономического развития;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научно-технический прогресс </a:t>
            </a:r>
            <a:endParaRPr lang="ru-RU" sz="1500" dirty="0" smtClean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нормативно-правовая 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среда  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5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Факторы </a:t>
            </a:r>
            <a:r>
              <a:rPr lang="ru-RU" sz="15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внутренней среды</a:t>
            </a: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— это факторы, которые поддаются управляющему воздействию со стороны организации. К ним можно отнести: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цели организации (на их основе формируется кадровая политика);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стиль </a:t>
            </a: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управления; </a:t>
            </a: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финансовые ресурсы;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кадровый потенциал </a:t>
            </a:r>
            <a:r>
              <a:rPr lang="ru-RU" sz="15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организации;</a:t>
            </a:r>
            <a:endParaRPr lang="ru-RU" sz="15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5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15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стиль руководства.</a:t>
            </a:r>
            <a:endParaRPr lang="ru-RU" sz="15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543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00808"/>
            <a:ext cx="7704856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Вопрос 3. </a:t>
            </a:r>
            <a:endParaRPr lang="ru-RU" sz="40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Экономическая </a:t>
            </a:r>
            <a:r>
              <a:rPr lang="ru-RU" sz="4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сущность производительности труда</a:t>
            </a:r>
            <a:endParaRPr lang="ru-RU" sz="32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7889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422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Пользователь Windows</cp:lastModifiedBy>
  <cp:revision>3</cp:revision>
  <dcterms:created xsi:type="dcterms:W3CDTF">2019-08-18T17:20:00Z</dcterms:created>
  <dcterms:modified xsi:type="dcterms:W3CDTF">2019-08-18T17:45:42Z</dcterms:modified>
</cp:coreProperties>
</file>