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71" r:id="rId15"/>
    <p:sldId id="272" r:id="rId16"/>
    <p:sldId id="268" r:id="rId17"/>
    <p:sldId id="267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5417B-E734-48F9-B2B5-2272CE5218B1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0999-33E1-49C9-8BF5-9BCB3521C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58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0999-33E1-49C9-8BF5-9BCB3521C55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A2E4D9-5B3B-4A55-AB7A-B7DA977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CE4A-286F-48BA-99D0-834A3FC14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B87-D271-4B47-AFF4-E96AA6D6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8B62FD-D7D9-4049-9C56-512A71E64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11E12-AF98-49C2-BC0B-C059D061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8F5-6CDA-4686-802E-A4FC3292A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83C-825E-4CB5-A283-379E27B60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B4242F-4845-4AD8-99D7-174F83BE3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696-FC3E-4F7F-BC11-8ADFD14C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FB7887-2E20-4ACD-BEAE-EB75A8723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3FA7FF-F5C0-4F99-926F-540291577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544DC4-72C6-4A61-B51E-9A0AC504B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7166"/>
            <a:ext cx="6672282" cy="17145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800" i="1" dirty="0" smtClean="0">
                <a:latin typeface="Georgia" pitchFamily="18" charset="0"/>
              </a:rPr>
              <a:t>Презентация на тему:«Органы </a:t>
            </a:r>
            <a:r>
              <a:rPr lang="ru-RU" sz="1800" i="1" dirty="0">
                <a:latin typeface="Georgia" pitchFamily="18" charset="0"/>
              </a:rPr>
              <a:t>цветковых </a:t>
            </a:r>
            <a:r>
              <a:rPr lang="ru-RU" sz="1800" i="1" dirty="0" smtClean="0">
                <a:latin typeface="Georgia" pitchFamily="18" charset="0"/>
              </a:rPr>
              <a:t>растений» по МДК01.01Выращивание цветочно-декоративных культур.</a:t>
            </a:r>
            <a:endParaRPr lang="ru-RU" sz="1800" i="1" dirty="0">
              <a:latin typeface="Georgia" pitchFamily="18" charset="0"/>
            </a:endParaRPr>
          </a:p>
        </p:txBody>
      </p:sp>
      <p:pic>
        <p:nvPicPr>
          <p:cNvPr id="5" name="Рисунок 4" descr="1292831625_00032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57496"/>
            <a:ext cx="2979932" cy="26065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5924992" y="4062022"/>
            <a:ext cx="300039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4357694"/>
            <a:ext cx="2500330" cy="2071702"/>
          </a:xfrm>
        </p:spPr>
        <p:txBody>
          <a:bodyPr vert="horz" anchor="t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Студентка 3МСП 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Нестерова Ангелина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rgbClr val="FFFFFF"/>
                </a:solidFill>
                <a:cs typeface="Times New Roman"/>
              </a:rPr>
              <a:t> </a:t>
            </a:r>
          </a:p>
        </p:txBody>
      </p:sp>
      <p:pic>
        <p:nvPicPr>
          <p:cNvPr id="8" name="Рисунок 7" descr="0_19729_60bb39d6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286388"/>
            <a:ext cx="1274072" cy="11752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514353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latin typeface="Georgia" pitchFamily="18" charset="0"/>
              </a:rPr>
              <a:t>Побег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4857752" cy="4500594"/>
          </a:xfrm>
        </p:spPr>
        <p:txBody>
          <a:bodyPr>
            <a:normAutofit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Побег</a:t>
            </a:r>
            <a:r>
              <a:rPr lang="ru-RU" sz="2800" i="1" dirty="0">
                <a:latin typeface="Georgia" pitchFamily="18" charset="0"/>
              </a:rPr>
              <a:t> </a:t>
            </a:r>
            <a:r>
              <a:rPr lang="ru-RU" sz="3200" i="1" dirty="0">
                <a:latin typeface="Georgia" pitchFamily="18" charset="0"/>
              </a:rPr>
              <a:t>–</a:t>
            </a:r>
            <a:r>
              <a:rPr lang="ru-RU" sz="2000" i="1" dirty="0">
                <a:latin typeface="Georgia" pitchFamily="18" charset="0"/>
              </a:rPr>
              <a:t>(стебель с расположенными на нём листьями и почками) Надземный орган растения, возникший как приспособление к жизни в воздушной среде суши. Его строение сложнее, чем корня. </a:t>
            </a:r>
            <a:endParaRPr lang="ru-RU" sz="1800" i="1" dirty="0">
              <a:latin typeface="Georgia" pitchFamily="18" charset="0"/>
            </a:endParaRP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Priroda6_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0"/>
            <a:ext cx="4286248" cy="6697263"/>
          </a:xfrm>
          <a:prstGeom prst="rect">
            <a:avLst/>
          </a:prstGeom>
        </p:spPr>
      </p:pic>
      <p:pic>
        <p:nvPicPr>
          <p:cNvPr id="5" name="Рисунок 4" descr="Ste2.jpg"/>
          <p:cNvPicPr>
            <a:picLocks noChangeAspect="1"/>
          </p:cNvPicPr>
          <p:nvPr/>
        </p:nvPicPr>
        <p:blipFill>
          <a:blip r:embed="rId3"/>
          <a:srcRect l="32432" t="12782" r="17568" b="6872"/>
          <a:stretch>
            <a:fillRect/>
          </a:stretch>
        </p:blipFill>
        <p:spPr>
          <a:xfrm>
            <a:off x="2571736" y="3357562"/>
            <a:ext cx="2643206" cy="314327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643182"/>
            <a:ext cx="5143536" cy="70328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Строение стебля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3286124"/>
            <a:ext cx="12234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Пробка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6072206"/>
            <a:ext cx="18573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Сердцевина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4000504"/>
            <a:ext cx="70403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Луб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5357826"/>
            <a:ext cx="166423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Древесина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4714884"/>
            <a:ext cx="127631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Камбий</a:t>
            </a:r>
          </a:p>
        </p:txBody>
      </p:sp>
      <p:cxnSp>
        <p:nvCxnSpPr>
          <p:cNvPr id="13" name="Прямая со стрелкой 12"/>
          <p:cNvCxnSpPr>
            <a:stCxn id="7" idx="3"/>
          </p:cNvCxnSpPr>
          <p:nvPr/>
        </p:nvCxnSpPr>
        <p:spPr>
          <a:xfrm>
            <a:off x="1652008" y="3486179"/>
            <a:ext cx="1134042" cy="2285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3"/>
          </p:cNvCxnSpPr>
          <p:nvPr/>
        </p:nvCxnSpPr>
        <p:spPr>
          <a:xfrm flipV="1">
            <a:off x="1418387" y="3857628"/>
            <a:ext cx="1439101" cy="342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3"/>
          </p:cNvCxnSpPr>
          <p:nvPr/>
        </p:nvCxnSpPr>
        <p:spPr>
          <a:xfrm flipV="1">
            <a:off x="1633469" y="4143380"/>
            <a:ext cx="1295457" cy="7715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3"/>
          </p:cNvCxnSpPr>
          <p:nvPr/>
        </p:nvCxnSpPr>
        <p:spPr>
          <a:xfrm flipV="1">
            <a:off x="1807082" y="4929198"/>
            <a:ext cx="1264720" cy="6286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</p:cNvCxnSpPr>
          <p:nvPr/>
        </p:nvCxnSpPr>
        <p:spPr>
          <a:xfrm flipV="1">
            <a:off x="2071670" y="5286388"/>
            <a:ext cx="1357322" cy="9858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143536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latin typeface="Georgia" pitchFamily="18" charset="0"/>
              </a:rPr>
              <a:t>Лист</a:t>
            </a:r>
          </a:p>
        </p:txBody>
      </p:sp>
      <p:pic>
        <p:nvPicPr>
          <p:cNvPr id="19" name="Содержимое 18" descr="111tipi_Liste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32422" y="2931956"/>
            <a:ext cx="4011578" cy="3926044"/>
          </a:xfrm>
        </p:spPr>
      </p:pic>
      <p:pic>
        <p:nvPicPr>
          <p:cNvPr id="5" name="Рисунок 4" descr="St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3438"/>
            <a:ext cx="5143504" cy="4464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57148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Georgia" pitchFamily="18" charset="0"/>
              </a:rPr>
              <a:t>Листья</a:t>
            </a:r>
            <a:r>
              <a:rPr lang="ru-RU" sz="2400" dirty="0"/>
              <a:t> – </a:t>
            </a:r>
            <a:r>
              <a:rPr lang="ru-RU" sz="2400" i="1" dirty="0">
                <a:latin typeface="Georgia" pitchFamily="18" charset="0"/>
              </a:rPr>
              <a:t>боковые органы побега. Они выполняют важнейшую функцию зеленого растения — фотосинтез, транспирацию (регулируемое испарение воды) и газообмен.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latin typeface="Georgia" pitchFamily="18" charset="0"/>
              </a:rPr>
              <a:t>Листья</a:t>
            </a:r>
          </a:p>
        </p:txBody>
      </p:sp>
      <p:cxnSp>
        <p:nvCxnSpPr>
          <p:cNvPr id="7" name="Прямая со стрелкой 6"/>
          <p:cNvCxnSpPr>
            <a:stCxn id="2" idx="2"/>
            <a:endCxn id="10" idx="0"/>
          </p:cNvCxnSpPr>
          <p:nvPr/>
        </p:nvCxnSpPr>
        <p:spPr>
          <a:xfrm rot="5400000">
            <a:off x="2613410" y="208336"/>
            <a:ext cx="714380" cy="2440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11" idx="0"/>
          </p:cNvCxnSpPr>
          <p:nvPr/>
        </p:nvCxnSpPr>
        <p:spPr>
          <a:xfrm rot="16200000" flipH="1">
            <a:off x="5027799" y="234746"/>
            <a:ext cx="857256" cy="2530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9"/>
          <p:cNvSpPr txBox="1">
            <a:spLocks noGrp="1"/>
          </p:cNvSpPr>
          <p:nvPr>
            <p:ph sz="quarter" idx="1"/>
          </p:nvPr>
        </p:nvSpPr>
        <p:spPr>
          <a:xfrm>
            <a:off x="785786" y="1785926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Простые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8" y="1928802"/>
            <a:ext cx="20136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Сложные</a:t>
            </a:r>
          </a:p>
        </p:txBody>
      </p:sp>
      <p:pic>
        <p:nvPicPr>
          <p:cNvPr id="16" name="Рисунок 15" descr="922.jpg"/>
          <p:cNvPicPr>
            <a:picLocks noChangeAspect="1"/>
          </p:cNvPicPr>
          <p:nvPr/>
        </p:nvPicPr>
        <p:blipFill>
          <a:blip r:embed="rId2"/>
          <a:srcRect l="1563" t="13125" r="79687" b="54688"/>
          <a:stretch>
            <a:fillRect/>
          </a:stretch>
        </p:blipFill>
        <p:spPr>
          <a:xfrm>
            <a:off x="214282" y="2428868"/>
            <a:ext cx="1714512" cy="2102297"/>
          </a:xfrm>
          <a:prstGeom prst="rect">
            <a:avLst/>
          </a:prstGeom>
        </p:spPr>
      </p:pic>
      <p:pic>
        <p:nvPicPr>
          <p:cNvPr id="17" name="Рисунок 16" descr="922.jpg"/>
          <p:cNvPicPr>
            <a:picLocks noChangeAspect="1"/>
          </p:cNvPicPr>
          <p:nvPr/>
        </p:nvPicPr>
        <p:blipFill>
          <a:blip r:embed="rId2"/>
          <a:srcRect l="19531" t="12812" r="60156" b="55469"/>
          <a:stretch>
            <a:fillRect/>
          </a:stretch>
        </p:blipFill>
        <p:spPr>
          <a:xfrm>
            <a:off x="1785918" y="2571744"/>
            <a:ext cx="1601197" cy="1785950"/>
          </a:xfrm>
          <a:prstGeom prst="rect">
            <a:avLst/>
          </a:prstGeom>
        </p:spPr>
      </p:pic>
      <p:pic>
        <p:nvPicPr>
          <p:cNvPr id="19" name="Рисунок 18" descr="922.jpg"/>
          <p:cNvPicPr>
            <a:picLocks noChangeAspect="1"/>
          </p:cNvPicPr>
          <p:nvPr/>
        </p:nvPicPr>
        <p:blipFill>
          <a:blip r:embed="rId2"/>
          <a:srcRect l="39739" t="9385" r="39167" b="54521"/>
          <a:stretch>
            <a:fillRect/>
          </a:stretch>
        </p:blipFill>
        <p:spPr>
          <a:xfrm>
            <a:off x="0" y="4500570"/>
            <a:ext cx="1714512" cy="2095515"/>
          </a:xfrm>
          <a:prstGeom prst="rect">
            <a:avLst/>
          </a:prstGeom>
        </p:spPr>
      </p:pic>
      <p:pic>
        <p:nvPicPr>
          <p:cNvPr id="20" name="Рисунок 19" descr="922.jpg"/>
          <p:cNvPicPr>
            <a:picLocks noChangeAspect="1"/>
          </p:cNvPicPr>
          <p:nvPr/>
        </p:nvPicPr>
        <p:blipFill>
          <a:blip r:embed="rId2"/>
          <a:srcRect l="61511" t="8146" r="15833" b="54666"/>
          <a:stretch>
            <a:fillRect/>
          </a:stretch>
        </p:blipFill>
        <p:spPr>
          <a:xfrm>
            <a:off x="1714480" y="4429132"/>
            <a:ext cx="1888905" cy="2214578"/>
          </a:xfrm>
          <a:prstGeom prst="rect">
            <a:avLst/>
          </a:prstGeom>
        </p:spPr>
      </p:pic>
      <p:pic>
        <p:nvPicPr>
          <p:cNvPr id="21" name="Рисунок 20" descr="922.jpg"/>
          <p:cNvPicPr>
            <a:picLocks noChangeAspect="1"/>
          </p:cNvPicPr>
          <p:nvPr/>
        </p:nvPicPr>
        <p:blipFill>
          <a:blip r:embed="rId2"/>
          <a:srcRect l="2031" t="49563" r="76875" b="18718"/>
          <a:stretch>
            <a:fillRect/>
          </a:stretch>
        </p:blipFill>
        <p:spPr>
          <a:xfrm>
            <a:off x="7072330" y="4857760"/>
            <a:ext cx="1662781" cy="1785950"/>
          </a:xfrm>
          <a:prstGeom prst="rect">
            <a:avLst/>
          </a:prstGeom>
        </p:spPr>
      </p:pic>
      <p:pic>
        <p:nvPicPr>
          <p:cNvPr id="22" name="Рисунок 21" descr="922.jpg"/>
          <p:cNvPicPr>
            <a:picLocks noChangeAspect="1"/>
          </p:cNvPicPr>
          <p:nvPr/>
        </p:nvPicPr>
        <p:blipFill>
          <a:blip r:embed="rId2"/>
          <a:srcRect l="23021" t="46136" r="57448" b="18864"/>
          <a:stretch>
            <a:fillRect/>
          </a:stretch>
        </p:blipFill>
        <p:spPr>
          <a:xfrm>
            <a:off x="5214942" y="2500306"/>
            <a:ext cx="1643074" cy="2103135"/>
          </a:xfrm>
          <a:prstGeom prst="rect">
            <a:avLst/>
          </a:prstGeom>
        </p:spPr>
      </p:pic>
      <p:pic>
        <p:nvPicPr>
          <p:cNvPr id="23" name="Рисунок 22" descr="922.jpg"/>
          <p:cNvPicPr>
            <a:picLocks noChangeAspect="1"/>
          </p:cNvPicPr>
          <p:nvPr/>
        </p:nvPicPr>
        <p:blipFill>
          <a:blip r:embed="rId2"/>
          <a:srcRect l="42448" t="45990" r="37239" b="19010"/>
          <a:stretch>
            <a:fillRect/>
          </a:stretch>
        </p:blipFill>
        <p:spPr>
          <a:xfrm>
            <a:off x="5072066" y="4659908"/>
            <a:ext cx="1785950" cy="2198092"/>
          </a:xfrm>
          <a:prstGeom prst="rect">
            <a:avLst/>
          </a:prstGeom>
        </p:spPr>
      </p:pic>
      <p:pic>
        <p:nvPicPr>
          <p:cNvPr id="24" name="Рисунок 23" descr="922.jpg"/>
          <p:cNvPicPr>
            <a:picLocks noChangeAspect="1"/>
          </p:cNvPicPr>
          <p:nvPr/>
        </p:nvPicPr>
        <p:blipFill>
          <a:blip r:embed="rId2"/>
          <a:srcRect l="63438" t="44750" r="16250" b="19156"/>
          <a:stretch>
            <a:fillRect/>
          </a:stretch>
        </p:blipFill>
        <p:spPr>
          <a:xfrm>
            <a:off x="6929454" y="2571744"/>
            <a:ext cx="1744819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latin typeface="Georgia" pitchFamily="18" charset="0"/>
              </a:rPr>
              <a:t>Листорасположение</a:t>
            </a:r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6698998" cy="50006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latin typeface="Georgia" pitchFamily="18" charset="0"/>
              </a:rPr>
              <a:t>Жилкование</a:t>
            </a:r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5718617" cy="50006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ld-y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2286016" cy="2429950"/>
          </a:xfrm>
          <a:prstGeom prst="rect">
            <a:avLst/>
          </a:prstGeom>
        </p:spPr>
      </p:pic>
      <p:pic>
        <p:nvPicPr>
          <p:cNvPr id="12" name="Рисунок 11" descr="000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193" y="4143381"/>
            <a:ext cx="3780807" cy="2714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latin typeface="Georgia" pitchFamily="18" charset="0"/>
              </a:rPr>
              <a:t>Виды жилкования: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3643338" cy="714380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ru-RU" sz="3200" dirty="0"/>
              <a:t>Перистое (сетчатое)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1071546"/>
            <a:ext cx="2214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+mn-lt"/>
              </a:rPr>
              <a:t>Пальчатое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388" y="3929066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+mn-lt"/>
              </a:rPr>
              <a:t>Дуговое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3786190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+mn-lt"/>
              </a:rPr>
              <a:t>Параллельное</a:t>
            </a:r>
          </a:p>
        </p:txBody>
      </p:sp>
      <p:pic>
        <p:nvPicPr>
          <p:cNvPr id="11" name="Рисунок 10" descr="ge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1571612"/>
            <a:ext cx="3311706" cy="2328437"/>
          </a:xfrm>
          <a:prstGeom prst="rect">
            <a:avLst/>
          </a:prstGeom>
        </p:spPr>
      </p:pic>
      <p:pic>
        <p:nvPicPr>
          <p:cNvPr id="13" name="Рисунок 12" descr="24a570a2dcfabd9b_t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286257"/>
            <a:ext cx="3061600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143536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latin typeface="Georgia" pitchFamily="18" charset="0"/>
              </a:rPr>
              <a:t>Почки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7710518" cy="5688158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Почки</a:t>
            </a:r>
            <a:r>
              <a:rPr lang="ru-RU" sz="2800" i="1" dirty="0">
                <a:latin typeface="Georgia" pitchFamily="18" charset="0"/>
              </a:rPr>
              <a:t> – это зачаточный побег. Любой побег растения развивается из почки.</a:t>
            </a:r>
          </a:p>
        </p:txBody>
      </p:sp>
      <p:pic>
        <p:nvPicPr>
          <p:cNvPr id="11" name="Рисунок 10" descr="0_6f3e2_7d5dccea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876"/>
            <a:ext cx="2949673" cy="2857496"/>
          </a:xfrm>
          <a:prstGeom prst="rect">
            <a:avLst/>
          </a:prstGeom>
        </p:spPr>
      </p:pic>
      <p:pic>
        <p:nvPicPr>
          <p:cNvPr id="16" name="Рисунок 15" descr="87953_d2658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286124"/>
            <a:ext cx="2139047" cy="3208570"/>
          </a:xfrm>
          <a:prstGeom prst="rect">
            <a:avLst/>
          </a:prstGeom>
        </p:spPr>
      </p:pic>
      <p:pic>
        <p:nvPicPr>
          <p:cNvPr id="12" name="Рисунок 11" descr="87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000240"/>
            <a:ext cx="3071834" cy="23038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latin typeface="Georgia" pitchFamily="18" charset="0"/>
              </a:rPr>
              <a:t>Почки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319029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Листовые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(вегетативные)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190" y="1214422"/>
            <a:ext cx="326243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Цветочные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генеративные)</a:t>
            </a:r>
          </a:p>
        </p:txBody>
      </p:sp>
      <p:pic>
        <p:nvPicPr>
          <p:cNvPr id="6" name="Рисунок 5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2897483" cy="2071702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 rot="5400000">
            <a:off x="2848595" y="-99379"/>
            <a:ext cx="346076" cy="2281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rot="16200000" flipH="1">
            <a:off x="5188363" y="-157621"/>
            <a:ext cx="346076" cy="2398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Picture 6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167" r="5208" b="5555"/>
          <a:stretch>
            <a:fillRect/>
          </a:stretch>
        </p:blipFill>
        <p:spPr>
          <a:xfrm>
            <a:off x="5214942" y="2214554"/>
            <a:ext cx="2838588" cy="306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m00-8.jpg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2643174" y="3643314"/>
            <a:ext cx="3187534" cy="294846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fault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8992162" cy="642939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42844" y="0"/>
            <a:ext cx="1571636" cy="642918"/>
          </a:xfrm>
          <a:prstGeom prst="leftArrow">
            <a:avLst>
              <a:gd name="adj1" fmla="val 60941"/>
              <a:gd name="adj2" fmla="val 59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5096231" cy="540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86002" y="1071546"/>
            <a:ext cx="345799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Зачаточные цветки</a:t>
            </a:r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0800000" flipV="1">
            <a:off x="3428992" y="1302378"/>
            <a:ext cx="2257010" cy="11979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42844" y="0"/>
            <a:ext cx="1571636" cy="642918"/>
          </a:xfrm>
          <a:prstGeom prst="leftArrow">
            <a:avLst>
              <a:gd name="adj1" fmla="val 60941"/>
              <a:gd name="adj2" fmla="val 59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 descr="s43919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000240"/>
            <a:ext cx="3107420" cy="44655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67774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Georgia" pitchFamily="18" charset="0"/>
              </a:rPr>
              <a:t>Органы цветковых растений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2786058"/>
            <a:ext cx="140134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Побеги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8228" y="2285992"/>
            <a:ext cx="14157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Цветки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00" y="4857760"/>
            <a:ext cx="13740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Листья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12" y="2857496"/>
            <a:ext cx="18165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Плоды с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семенами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480" y="2786058"/>
            <a:ext cx="14045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Корень</a:t>
            </a:r>
          </a:p>
        </p:txBody>
      </p:sp>
      <p:cxnSp>
        <p:nvCxnSpPr>
          <p:cNvPr id="13" name="Прямая со стрелкой 12"/>
          <p:cNvCxnSpPr>
            <a:stCxn id="166" idx="2"/>
            <a:endCxn id="7" idx="0"/>
          </p:cNvCxnSpPr>
          <p:nvPr/>
        </p:nvCxnSpPr>
        <p:spPr>
          <a:xfrm rot="5400000">
            <a:off x="837242" y="2051695"/>
            <a:ext cx="740639" cy="728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65" idx="2"/>
            <a:endCxn id="8" idx="0"/>
          </p:cNvCxnSpPr>
          <p:nvPr/>
        </p:nvCxnSpPr>
        <p:spPr>
          <a:xfrm rot="16200000" flipH="1">
            <a:off x="7883953" y="1733830"/>
            <a:ext cx="312011" cy="792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65" idx="2"/>
            <a:endCxn id="10" idx="0"/>
          </p:cNvCxnSpPr>
          <p:nvPr/>
        </p:nvCxnSpPr>
        <p:spPr>
          <a:xfrm rot="5400000">
            <a:off x="6977532" y="2191224"/>
            <a:ext cx="883515" cy="449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6" idx="2"/>
            <a:endCxn id="11" idx="0"/>
          </p:cNvCxnSpPr>
          <p:nvPr/>
        </p:nvCxnSpPr>
        <p:spPr>
          <a:xfrm rot="16200000" flipH="1">
            <a:off x="1623861" y="1993162"/>
            <a:ext cx="740639" cy="845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  <a:endCxn id="9" idx="0"/>
          </p:cNvCxnSpPr>
          <p:nvPr/>
        </p:nvCxnSpPr>
        <p:spPr>
          <a:xfrm rot="16200000" flipH="1">
            <a:off x="460314" y="3630926"/>
            <a:ext cx="1610037" cy="8436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143605" y="1142984"/>
            <a:ext cx="300039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Репродуктивные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органы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85720" y="1214422"/>
            <a:ext cx="25717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Вегетативные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органы</a:t>
            </a:r>
          </a:p>
        </p:txBody>
      </p:sp>
      <p:cxnSp>
        <p:nvCxnSpPr>
          <p:cNvPr id="168" name="Прямая со стрелкой 167"/>
          <p:cNvCxnSpPr>
            <a:stCxn id="2" idx="2"/>
            <a:endCxn id="165" idx="0"/>
          </p:cNvCxnSpPr>
          <p:nvPr/>
        </p:nvCxnSpPr>
        <p:spPr>
          <a:xfrm rot="16200000" flipH="1">
            <a:off x="5856672" y="-644147"/>
            <a:ext cx="357190" cy="3217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stCxn id="2" idx="2"/>
            <a:endCxn id="166" idx="0"/>
          </p:cNvCxnSpPr>
          <p:nvPr/>
        </p:nvCxnSpPr>
        <p:spPr>
          <a:xfrm rot="5400000">
            <a:off x="2784854" y="-427455"/>
            <a:ext cx="428628" cy="2855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643042" y="4071942"/>
            <a:ext cx="15023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Стебель</a:t>
            </a:r>
          </a:p>
        </p:txBody>
      </p:sp>
      <p:cxnSp>
        <p:nvCxnSpPr>
          <p:cNvPr id="194" name="Прямая со стрелкой 193"/>
          <p:cNvCxnSpPr>
            <a:stCxn id="7" idx="2"/>
            <a:endCxn id="192" idx="0"/>
          </p:cNvCxnSpPr>
          <p:nvPr/>
        </p:nvCxnSpPr>
        <p:spPr>
          <a:xfrm rot="16200000" flipH="1">
            <a:off x="1206754" y="2884486"/>
            <a:ext cx="824219" cy="1550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0" y="4214818"/>
            <a:ext cx="12811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Почки</a:t>
            </a:r>
          </a:p>
        </p:txBody>
      </p:sp>
      <p:cxnSp>
        <p:nvCxnSpPr>
          <p:cNvPr id="215" name="Прямая со стрелкой 214"/>
          <p:cNvCxnSpPr>
            <a:stCxn id="7" idx="2"/>
            <a:endCxn id="213" idx="0"/>
          </p:cNvCxnSpPr>
          <p:nvPr/>
        </p:nvCxnSpPr>
        <p:spPr>
          <a:xfrm rot="5400000">
            <a:off x="258492" y="3629792"/>
            <a:ext cx="967095" cy="202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единительная линия 343"/>
          <p:cNvCxnSpPr>
            <a:stCxn id="8" idx="1"/>
          </p:cNvCxnSpPr>
          <p:nvPr/>
        </p:nvCxnSpPr>
        <p:spPr>
          <a:xfrm rot="10800000">
            <a:off x="5214942" y="2500307"/>
            <a:ext cx="2513286" cy="1651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>
            <a:stCxn id="10" idx="1"/>
          </p:cNvCxnSpPr>
          <p:nvPr/>
        </p:nvCxnSpPr>
        <p:spPr>
          <a:xfrm rot="10800000">
            <a:off x="4787108" y="2856703"/>
            <a:ext cx="1499404" cy="41629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0" name="Прямая соединительная линия 349"/>
          <p:cNvCxnSpPr>
            <a:stCxn id="192" idx="3"/>
          </p:cNvCxnSpPr>
          <p:nvPr/>
        </p:nvCxnSpPr>
        <p:spPr>
          <a:xfrm flipV="1">
            <a:off x="3145376" y="4286256"/>
            <a:ext cx="1069434" cy="1651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>
            <a:stCxn id="9" idx="3"/>
          </p:cNvCxnSpPr>
          <p:nvPr/>
        </p:nvCxnSpPr>
        <p:spPr>
          <a:xfrm>
            <a:off x="2374194" y="5088593"/>
            <a:ext cx="1483426" cy="19779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8" name="Прямая соединительная линия 357"/>
          <p:cNvCxnSpPr>
            <a:stCxn id="11" idx="2"/>
          </p:cNvCxnSpPr>
          <p:nvPr/>
        </p:nvCxnSpPr>
        <p:spPr>
          <a:xfrm rot="16200000" flipH="1">
            <a:off x="2439327" y="3225152"/>
            <a:ext cx="2110103" cy="21552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  <p:bldP spid="11" grpId="0" animBg="1"/>
      <p:bldP spid="165" grpId="0" animBg="1"/>
      <p:bldP spid="166" grpId="0" animBg="1"/>
      <p:bldP spid="192" grpId="0" animBg="1"/>
      <p:bldP spid="2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6000792" cy="1357298"/>
          </a:xfrm>
        </p:spPr>
        <p:txBody>
          <a:bodyPr>
            <a:normAutofit/>
          </a:bodyPr>
          <a:lstStyle/>
          <a:p>
            <a:r>
              <a:rPr 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Цветок</a:t>
            </a:r>
            <a:r>
              <a:rPr lang="ru-RU" sz="4000" i="1" dirty="0">
                <a:latin typeface="Georgia" pitchFamily="18" charset="0"/>
              </a:rPr>
              <a:t> </a:t>
            </a:r>
          </a:p>
        </p:txBody>
      </p:sp>
      <p:pic>
        <p:nvPicPr>
          <p:cNvPr id="4" name="Содержимое 3" descr="1292831625_000324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1066833">
            <a:off x="522437" y="1912981"/>
            <a:ext cx="46863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hotka-01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2237">
            <a:off x="5144105" y="2575895"/>
            <a:ext cx="2629556" cy="3286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143800" cy="1071546"/>
          </a:xfrm>
        </p:spPr>
        <p:txBody>
          <a:bodyPr>
            <a:normAutofit/>
          </a:bodyPr>
          <a:lstStyle/>
          <a:p>
            <a:r>
              <a:rPr 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Строение цветка</a:t>
            </a:r>
            <a:endParaRPr lang="ru-RU" sz="4000" i="1" dirty="0">
              <a:latin typeface="Georgia" pitchFamily="18" charset="0"/>
            </a:endParaRPr>
          </a:p>
        </p:txBody>
      </p:sp>
      <p:pic>
        <p:nvPicPr>
          <p:cNvPr id="5" name="Рисунок 4" descr="Photka-0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7000924" cy="5250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Строение цветка</a:t>
            </a:r>
          </a:p>
        </p:txBody>
      </p:sp>
      <p:pic>
        <p:nvPicPr>
          <p:cNvPr id="4" name="Содержимое 3" descr="clip_image00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8715436" cy="435771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ip_image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6429372" cy="3214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Чашечка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5500702"/>
            <a:ext cx="92869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7567642" cy="5116654"/>
          </a:xfrm>
        </p:spPr>
        <p:txBody>
          <a:bodyPr/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Чашечка</a:t>
            </a:r>
            <a:r>
              <a:rPr lang="ru-RU" i="1" dirty="0">
                <a:latin typeface="Georgia" pitchFamily="18" charset="0"/>
              </a:rPr>
              <a:t> — это слой, удерживающий цветок снаружи. Чашечка состоит из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чашелистиков</a:t>
            </a:r>
            <a:r>
              <a:rPr lang="ru-RU" i="1" dirty="0">
                <a:latin typeface="Georgia" pitchFamily="18" charset="0"/>
              </a:rPr>
              <a:t>. Чашечка чаще бывает зеленого цвета.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ip_image001.gif"/>
          <p:cNvPicPr>
            <a:picLocks noChangeAspect="1"/>
          </p:cNvPicPr>
          <p:nvPr/>
        </p:nvPicPr>
        <p:blipFill>
          <a:blip r:embed="rId2"/>
          <a:srcRect t="24445" b="6666"/>
          <a:stretch>
            <a:fillRect/>
          </a:stretch>
        </p:blipFill>
        <p:spPr>
          <a:xfrm>
            <a:off x="0" y="2428868"/>
            <a:ext cx="8572449" cy="4429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Венчик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571744"/>
            <a:ext cx="64294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714348" y="785794"/>
            <a:ext cx="6929486" cy="2714644"/>
          </a:xfrm>
        </p:spPr>
        <p:txBody>
          <a:bodyPr>
            <a:normAutofit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Венчик </a:t>
            </a:r>
            <a:r>
              <a:rPr lang="ru-RU" sz="3200" b="1" i="1" u="sng" dirty="0">
                <a:latin typeface="Georgia" pitchFamily="18" charset="0"/>
              </a:rPr>
              <a:t>—</a:t>
            </a:r>
            <a:r>
              <a:rPr lang="ru-RU" dirty="0">
                <a:latin typeface="Georgia" pitchFamily="18" charset="0"/>
              </a:rPr>
              <a:t> это часть околоцветника, расположенная внутри чашечки. Он состоит из совокупности лепестков. Венчик бывает разного цвета.</a:t>
            </a: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ip_image001.gif"/>
          <p:cNvPicPr>
            <a:picLocks noChangeAspect="1"/>
          </p:cNvPicPr>
          <p:nvPr/>
        </p:nvPicPr>
        <p:blipFill>
          <a:blip r:embed="rId2"/>
          <a:srcRect t="27095" b="13289"/>
          <a:stretch>
            <a:fillRect/>
          </a:stretch>
        </p:blipFill>
        <p:spPr>
          <a:xfrm>
            <a:off x="500034" y="3643290"/>
            <a:ext cx="7189788" cy="3214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0"/>
            <a:ext cx="396713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Пестик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72074"/>
            <a:ext cx="64294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429124" y="785794"/>
            <a:ext cx="4286280" cy="3286148"/>
          </a:xfrm>
        </p:spPr>
        <p:txBody>
          <a:bodyPr>
            <a:normAutofit/>
          </a:bodyPr>
          <a:lstStyle/>
          <a:p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Пестик — </a:t>
            </a:r>
            <a:r>
              <a:rPr lang="ru-RU" sz="2000" dirty="0">
                <a:latin typeface="Georgia" pitchFamily="18" charset="0"/>
              </a:rPr>
              <a:t>располагается в середине (или центре) цветка. Он состоит из трех частей: завязи, столбика и рыльца.</a:t>
            </a:r>
          </a:p>
        </p:txBody>
      </p:sp>
      <p:pic>
        <p:nvPicPr>
          <p:cNvPr id="8" name="Рисунок 7" descr="7-52_Cvet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476749" cy="33575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1714488"/>
            <a:ext cx="642942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lip_image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7715304" cy="385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Завязь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14752"/>
            <a:ext cx="71438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15370" cy="2714644"/>
          </a:xfrm>
        </p:spPr>
        <p:txBody>
          <a:bodyPr>
            <a:normAutofit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Завязь </a:t>
            </a:r>
            <a:r>
              <a:rPr lang="ru-RU" b="1" i="1" u="sng" dirty="0">
                <a:latin typeface="Georgia" pitchFamily="18" charset="0"/>
              </a:rPr>
              <a:t>— </a:t>
            </a:r>
            <a:r>
              <a:rPr lang="ru-RU" dirty="0">
                <a:latin typeface="Georgia" pitchFamily="18" charset="0"/>
              </a:rPr>
              <a:t>нижняя утолщенная часть пестика. Внутри нее расположена семяпочка. Из завязи образуется плод. Завязи бывают верхние и нижние. По строению завязь бывает </a:t>
            </a:r>
            <a:r>
              <a:rPr lang="ru-RU" dirty="0" err="1">
                <a:latin typeface="Georgia" pitchFamily="18" charset="0"/>
              </a:rPr>
              <a:t>одногнездовой</a:t>
            </a:r>
            <a:r>
              <a:rPr lang="ru-RU" dirty="0">
                <a:latin typeface="Georgia" pitchFamily="18" charset="0"/>
              </a:rPr>
              <a:t> и </a:t>
            </a:r>
            <a:r>
              <a:rPr lang="ru-RU" dirty="0" err="1">
                <a:latin typeface="Georgia" pitchFamily="18" charset="0"/>
              </a:rPr>
              <a:t>многогнездовой</a:t>
            </a:r>
            <a:r>
              <a:rPr lang="ru-RU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ip_image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428868"/>
            <a:ext cx="8572449" cy="4286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Столбик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071810"/>
            <a:ext cx="92869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785786" y="785794"/>
            <a:ext cx="7286676" cy="2714644"/>
          </a:xfrm>
        </p:spPr>
        <p:txBody>
          <a:bodyPr>
            <a:normAutofit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Столбик — </a:t>
            </a:r>
            <a:r>
              <a:rPr lang="ru-RU" dirty="0">
                <a:latin typeface="Georgia" pitchFamily="18" charset="0"/>
              </a:rPr>
              <a:t>средняя часть пестика. Он соединяет завязь и рыльце. Внутренняя часть его пористая.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ip_image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571776"/>
            <a:ext cx="8572449" cy="4286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Рыльце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643182"/>
            <a:ext cx="85725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15370" cy="2714644"/>
          </a:xfrm>
        </p:spPr>
        <p:txBody>
          <a:bodyPr>
            <a:normAutofit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Рыльце — </a:t>
            </a:r>
            <a:r>
              <a:rPr lang="ru-RU" dirty="0">
                <a:latin typeface="Georgia" pitchFamily="18" charset="0"/>
              </a:rPr>
              <a:t>самая верхняя часть пестика (столбика) — верхушка. Оно служит местом оседания пыльцы. Он бывает простым и сложным.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 descr="уло7еншо5у.jpeg"/>
          <p:cNvPicPr>
            <a:picLocks noChangeAspect="1"/>
          </p:cNvPicPr>
          <p:nvPr/>
        </p:nvPicPr>
        <p:blipFill>
          <a:blip r:embed="rId2"/>
          <a:srcRect l="16129" r="22042" b="17126"/>
          <a:stretch>
            <a:fillRect/>
          </a:stretch>
        </p:blipFill>
        <p:spPr>
          <a:xfrm>
            <a:off x="0" y="857232"/>
            <a:ext cx="1643074" cy="142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214686"/>
            <a:ext cx="3500462" cy="654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Плоды</a:t>
            </a:r>
          </a:p>
        </p:txBody>
      </p:sp>
      <p:cxnSp>
        <p:nvCxnSpPr>
          <p:cNvPr id="11" name="Прямая со стрелкой 10"/>
          <p:cNvCxnSpPr>
            <a:stCxn id="2" idx="2"/>
            <a:endCxn id="21" idx="0"/>
          </p:cNvCxnSpPr>
          <p:nvPr/>
        </p:nvCxnSpPr>
        <p:spPr>
          <a:xfrm rot="5400000">
            <a:off x="2608325" y="3001242"/>
            <a:ext cx="346100" cy="20810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22" idx="0"/>
          </p:cNvCxnSpPr>
          <p:nvPr/>
        </p:nvCxnSpPr>
        <p:spPr>
          <a:xfrm rot="16200000" flipH="1">
            <a:off x="4738280" y="2952338"/>
            <a:ext cx="417538" cy="2250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0100" y="4214818"/>
            <a:ext cx="14814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Сочные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4286256"/>
            <a:ext cx="17145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Сухие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472" y="2357430"/>
            <a:ext cx="26965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Односемянные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372" y="2357430"/>
            <a:ext cx="29418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Многосемянные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36" name="Прямая со стрелкой 35"/>
          <p:cNvCxnSpPr>
            <a:stCxn id="2" idx="0"/>
            <a:endCxn id="35" idx="2"/>
          </p:cNvCxnSpPr>
          <p:nvPr/>
        </p:nvCxnSpPr>
        <p:spPr>
          <a:xfrm rot="5400000" flipH="1" flipV="1">
            <a:off x="4520299" y="2120698"/>
            <a:ext cx="395591" cy="1792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" idx="0"/>
            <a:endCxn id="34" idx="2"/>
          </p:cNvCxnSpPr>
          <p:nvPr/>
        </p:nvCxnSpPr>
        <p:spPr>
          <a:xfrm rot="16200000" flipV="1">
            <a:off x="2673035" y="2065819"/>
            <a:ext cx="395591" cy="1902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 descr="ншгл8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786322"/>
            <a:ext cx="2857500" cy="1600200"/>
          </a:xfrm>
          <a:prstGeom prst="rect">
            <a:avLst/>
          </a:prstGeom>
        </p:spPr>
      </p:pic>
      <p:pic>
        <p:nvPicPr>
          <p:cNvPr id="61" name="Рисунок 60" descr="defaul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312193"/>
            <a:ext cx="2071702" cy="1545807"/>
          </a:xfrm>
          <a:prstGeom prst="rect">
            <a:avLst/>
          </a:prstGeom>
        </p:spPr>
      </p:pic>
      <p:pic>
        <p:nvPicPr>
          <p:cNvPr id="62" name="Рисунок 61" descr="fru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643446"/>
            <a:ext cx="2790825" cy="2095500"/>
          </a:xfrm>
          <a:prstGeom prst="rect">
            <a:avLst/>
          </a:prstGeom>
        </p:spPr>
      </p:pic>
      <p:pic>
        <p:nvPicPr>
          <p:cNvPr id="64" name="Рисунок 63" descr="ноуог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0"/>
            <a:ext cx="2238774" cy="1285860"/>
          </a:xfrm>
          <a:prstGeom prst="rect">
            <a:avLst/>
          </a:prstGeom>
        </p:spPr>
      </p:pic>
      <p:pic>
        <p:nvPicPr>
          <p:cNvPr id="66" name="Рисунок 65" descr="но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0"/>
            <a:ext cx="2286000" cy="1905000"/>
          </a:xfrm>
          <a:prstGeom prst="rect">
            <a:avLst/>
          </a:prstGeom>
        </p:spPr>
      </p:pic>
      <p:pic>
        <p:nvPicPr>
          <p:cNvPr id="81" name="Рисунок 80" descr="ун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2" y="642918"/>
            <a:ext cx="2650119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2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>
                <a:latin typeface="Georgia" pitchFamily="18" charset="0"/>
              </a:rPr>
              <a:t>Корень и корневая 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358246" cy="1928826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Корень</a:t>
            </a:r>
            <a:r>
              <a:rPr lang="ru-RU" sz="2800" b="1" i="1" dirty="0">
                <a:latin typeface="Georgia" pitchFamily="18" charset="0"/>
              </a:rPr>
              <a:t> – </a:t>
            </a:r>
            <a:r>
              <a:rPr lang="ru-RU" sz="2800" i="1" dirty="0">
                <a:latin typeface="Georgia" pitchFamily="18" charset="0"/>
              </a:rPr>
              <a:t>орган, с помощью которого растение питается и укрепляется в почве. </a:t>
            </a:r>
          </a:p>
          <a:p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Корневая система </a:t>
            </a:r>
            <a:r>
              <a:rPr lang="ru-RU" sz="2800" i="1" dirty="0">
                <a:latin typeface="Georgia" pitchFamily="18" charset="0"/>
              </a:rPr>
              <a:t>– многочисленные разветвления корня.</a:t>
            </a:r>
          </a:p>
          <a:p>
            <a:pPr>
              <a:buNone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4" name="Рисунок 3" descr="f37dcbc7b08a183f999f5c229dd619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428868"/>
            <a:ext cx="3357586" cy="4288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500702"/>
            <a:ext cx="1357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Всасывание минеральных веществ корнями растений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>
            <a:off x="142844" y="6643710"/>
            <a:ext cx="45720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214414" y="4143380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158" y="3786190"/>
            <a:ext cx="1123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КОРЕНЬ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7752" y="2500306"/>
            <a:ext cx="3857652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Функции корня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57752" y="3071810"/>
            <a:ext cx="3857652" cy="341632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 Почвенное питание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 Укрепление в почве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 Вегетативное размножение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2400" i="1" dirty="0" err="1">
                <a:solidFill>
                  <a:schemeClr val="bg1"/>
                </a:solidFill>
                <a:latin typeface="Georgia" pitchFamily="18" charset="0"/>
              </a:rPr>
              <a:t>нек</a:t>
            </a:r>
            <a:r>
              <a:rPr lang="ru-RU" sz="2400" i="1" dirty="0">
                <a:solidFill>
                  <a:schemeClr val="bg1"/>
                </a:solidFill>
              </a:rPr>
              <a:t>. </a:t>
            </a:r>
            <a:r>
              <a:rPr lang="ru-RU" sz="2400" dirty="0">
                <a:solidFill>
                  <a:schemeClr val="bg1"/>
                </a:solidFill>
              </a:rPr>
              <a:t>Запасание питательных веществ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односемянного плода</a:t>
            </a:r>
          </a:p>
        </p:txBody>
      </p:sp>
      <p:pic>
        <p:nvPicPr>
          <p:cNvPr id="4" name="Содержимое 3" descr="432px-Drupe_fruit_diagram-ru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000924" cy="521828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56751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8001056" cy="61436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Цветковое растение состоит из корня, побега, цветка, почек, плодов, стебля и листьев.</a:t>
            </a:r>
          </a:p>
          <a:p>
            <a:r>
              <a:rPr lang="ru-RU" dirty="0"/>
              <a:t>Многочисленные разветвления корня составляют корневую систему.</a:t>
            </a:r>
          </a:p>
          <a:p>
            <a:r>
              <a:rPr lang="ru-RU" dirty="0"/>
              <a:t>Корневые системы бывают стержневыми и мочковатыми.</a:t>
            </a:r>
          </a:p>
          <a:p>
            <a:r>
              <a:rPr lang="ru-RU" dirty="0"/>
              <a:t>В состав побега входит стебель, листья и почки.</a:t>
            </a:r>
          </a:p>
          <a:p>
            <a:r>
              <a:rPr lang="ru-RU" dirty="0"/>
              <a:t>Строения стебля побега состоит из сердцевины, древесины, Луба и пробки.</a:t>
            </a:r>
          </a:p>
          <a:p>
            <a:r>
              <a:rPr lang="ru-RU" dirty="0"/>
              <a:t>Листья бывают сидячими и черешковыми и сложными и простыми.</a:t>
            </a:r>
          </a:p>
          <a:p>
            <a:r>
              <a:rPr lang="ru-RU" dirty="0"/>
              <a:t>Любой побег развивается из почки.</a:t>
            </a:r>
          </a:p>
          <a:p>
            <a:r>
              <a:rPr lang="ru-RU" dirty="0"/>
              <a:t>Цветы и плоды есть только у цветковых растений.</a:t>
            </a:r>
          </a:p>
          <a:p>
            <a:r>
              <a:rPr lang="ru-RU" dirty="0"/>
              <a:t>Строение цветка состоит из цветоложа, цветоножки, завязи, лепестков, чашелистика, столбика, рыльца, тычинки и пестика.</a:t>
            </a:r>
          </a:p>
          <a:p>
            <a:r>
              <a:rPr lang="ru-RU" dirty="0"/>
              <a:t>Пестик – главная часть цветка.</a:t>
            </a:r>
          </a:p>
          <a:p>
            <a:r>
              <a:rPr lang="ru-RU" dirty="0"/>
              <a:t>Плоды бывают односемянными и многосемянными, сочными и сухими.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071546"/>
            <a:ext cx="8429652" cy="321471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1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Спасибо за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1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image022.jpg"/>
          <p:cNvPicPr>
            <a:picLocks noChangeAspect="1"/>
          </p:cNvPicPr>
          <p:nvPr/>
        </p:nvPicPr>
        <p:blipFill>
          <a:blip r:embed="rId2"/>
          <a:srcRect l="49408" t="4336" r="2638" b="3827"/>
          <a:stretch>
            <a:fillRect/>
          </a:stretch>
        </p:blipFill>
        <p:spPr>
          <a:xfrm>
            <a:off x="0" y="2071678"/>
            <a:ext cx="1571636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567378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Georgia" pitchFamily="18" charset="0"/>
              </a:rPr>
              <a:t>Корневые системы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94" y="1285860"/>
            <a:ext cx="28969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Мочковатая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1285860"/>
            <a:ext cx="33575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Стержневая</a:t>
            </a:r>
          </a:p>
        </p:txBody>
      </p:sp>
      <p:cxnSp>
        <p:nvCxnSpPr>
          <p:cNvPr id="15" name="Прямая со стрелкой 14"/>
          <p:cNvCxnSpPr>
            <a:stCxn id="2" idx="2"/>
            <a:endCxn id="8" idx="0"/>
          </p:cNvCxnSpPr>
          <p:nvPr/>
        </p:nvCxnSpPr>
        <p:spPr>
          <a:xfrm rot="16200000" flipH="1">
            <a:off x="5473635" y="-189673"/>
            <a:ext cx="500066" cy="2450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11" idx="0"/>
          </p:cNvCxnSpPr>
          <p:nvPr/>
        </p:nvCxnSpPr>
        <p:spPr>
          <a:xfrm rot="5400000">
            <a:off x="3088465" y="-123844"/>
            <a:ext cx="500066" cy="23193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image022.jpg"/>
          <p:cNvPicPr>
            <a:picLocks noChangeAspect="1"/>
          </p:cNvPicPr>
          <p:nvPr/>
        </p:nvPicPr>
        <p:blipFill>
          <a:blip r:embed="rId2"/>
          <a:srcRect l="4464" t="2978" r="50000" b="2978"/>
          <a:stretch>
            <a:fillRect/>
          </a:stretch>
        </p:blipFill>
        <p:spPr>
          <a:xfrm>
            <a:off x="6000760" y="4168570"/>
            <a:ext cx="1143008" cy="2689430"/>
          </a:xfrm>
          <a:prstGeom prst="rect">
            <a:avLst/>
          </a:prstGeom>
        </p:spPr>
      </p:pic>
      <p:pic>
        <p:nvPicPr>
          <p:cNvPr id="52" name="Рисунок 51" descr="200911sorniaki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429132"/>
            <a:ext cx="1663619" cy="2268678"/>
          </a:xfrm>
          <a:prstGeom prst="rect">
            <a:avLst/>
          </a:prstGeom>
        </p:spPr>
      </p:pic>
      <p:pic>
        <p:nvPicPr>
          <p:cNvPr id="48" name="Рисунок 47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143116"/>
            <a:ext cx="2286016" cy="3458841"/>
          </a:xfrm>
          <a:prstGeom prst="rect">
            <a:avLst/>
          </a:prstGeom>
        </p:spPr>
      </p:pic>
      <p:pic>
        <p:nvPicPr>
          <p:cNvPr id="54" name="Рисунок 53" descr="koreni_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071678"/>
            <a:ext cx="3071801" cy="2303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567378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Georgia" pitchFamily="18" charset="0"/>
              </a:rPr>
              <a:t>Виды корней</a:t>
            </a:r>
          </a:p>
        </p:txBody>
      </p:sp>
      <p:pic>
        <p:nvPicPr>
          <p:cNvPr id="12" name="Рисунок 11" descr="sxema.jpg"/>
          <p:cNvPicPr>
            <a:picLocks noChangeAspect="1"/>
          </p:cNvPicPr>
          <p:nvPr/>
        </p:nvPicPr>
        <p:blipFill>
          <a:blip r:embed="rId3"/>
          <a:srcRect l="10465" t="8140" r="1453" b="5814"/>
          <a:stretch>
            <a:fillRect/>
          </a:stretch>
        </p:blipFill>
        <p:spPr>
          <a:xfrm>
            <a:off x="500034" y="928670"/>
            <a:ext cx="7605251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kor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6124" b="13517"/>
          <a:stretch>
            <a:fillRect/>
          </a:stretch>
        </p:blipFill>
        <p:spPr>
          <a:xfrm>
            <a:off x="1785918" y="1071546"/>
            <a:ext cx="4857784" cy="51268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Внешнее и внутреннее строение корня.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6000768"/>
            <a:ext cx="16225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Корневой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чехлик</a:t>
            </a:r>
          </a:p>
        </p:txBody>
      </p:sp>
      <p:cxnSp>
        <p:nvCxnSpPr>
          <p:cNvPr id="8" name="Прямая соединительная линия 7"/>
          <p:cNvCxnSpPr>
            <a:endCxn id="6" idx="0"/>
          </p:cNvCxnSpPr>
          <p:nvPr/>
        </p:nvCxnSpPr>
        <p:spPr>
          <a:xfrm rot="16200000" flipH="1">
            <a:off x="2834500" y="5309376"/>
            <a:ext cx="928694" cy="4540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00892" y="2143116"/>
            <a:ext cx="143981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Боковой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корень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9322" y="4429132"/>
            <a:ext cx="9444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Зона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роста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388" y="5715016"/>
            <a:ext cx="13324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Зона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деления</a:t>
            </a:r>
          </a:p>
        </p:txBody>
      </p:sp>
      <p:cxnSp>
        <p:nvCxnSpPr>
          <p:cNvPr id="15" name="Прямая соединительная линия 14"/>
          <p:cNvCxnSpPr>
            <a:stCxn id="6" idx="0"/>
          </p:cNvCxnSpPr>
          <p:nvPr/>
        </p:nvCxnSpPr>
        <p:spPr>
          <a:xfrm rot="5400000" flipH="1" flipV="1">
            <a:off x="4263260" y="5120524"/>
            <a:ext cx="142876" cy="16176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3" idx="1"/>
          </p:cNvCxnSpPr>
          <p:nvPr/>
        </p:nvCxnSpPr>
        <p:spPr>
          <a:xfrm>
            <a:off x="5072066" y="5643578"/>
            <a:ext cx="1357322" cy="4253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авая фигурная скобка 31"/>
          <p:cNvSpPr/>
          <p:nvPr/>
        </p:nvSpPr>
        <p:spPr>
          <a:xfrm>
            <a:off x="5572132" y="4214818"/>
            <a:ext cx="357190" cy="1143008"/>
          </a:xfrm>
          <a:prstGeom prst="rightBrace">
            <a:avLst>
              <a:gd name="adj1" fmla="val 25564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6143636" y="2357430"/>
            <a:ext cx="428628" cy="1714512"/>
          </a:xfrm>
          <a:prstGeom prst="rightBrace">
            <a:avLst>
              <a:gd name="adj1" fmla="val 37051"/>
              <a:gd name="adj2" fmla="val 6948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2844" y="3429000"/>
            <a:ext cx="16430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Корневые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волоски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72264" y="3214686"/>
            <a:ext cx="18437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Зона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всасывания</a:t>
            </a:r>
          </a:p>
        </p:txBody>
      </p:sp>
      <p:cxnSp>
        <p:nvCxnSpPr>
          <p:cNvPr id="37" name="Прямая соединительная линия 36"/>
          <p:cNvCxnSpPr>
            <a:stCxn id="4" idx="1"/>
          </p:cNvCxnSpPr>
          <p:nvPr/>
        </p:nvCxnSpPr>
        <p:spPr>
          <a:xfrm rot="10800000" flipH="1">
            <a:off x="1785918" y="3571877"/>
            <a:ext cx="642942" cy="630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1" idx="1"/>
          </p:cNvCxnSpPr>
          <p:nvPr/>
        </p:nvCxnSpPr>
        <p:spPr>
          <a:xfrm rot="10800000">
            <a:off x="6215074" y="2071679"/>
            <a:ext cx="785818" cy="4253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43702" y="357166"/>
            <a:ext cx="169790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Сосуды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древесины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5984" y="1285860"/>
            <a:ext cx="129875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Кожица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43768" y="1214422"/>
            <a:ext cx="1191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Клетки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луба</a:t>
            </a:r>
          </a:p>
        </p:txBody>
      </p:sp>
      <p:cxnSp>
        <p:nvCxnSpPr>
          <p:cNvPr id="47" name="Прямая соединительная линия 46"/>
          <p:cNvCxnSpPr>
            <a:stCxn id="44" idx="1"/>
          </p:cNvCxnSpPr>
          <p:nvPr/>
        </p:nvCxnSpPr>
        <p:spPr>
          <a:xfrm rot="10800000" flipV="1">
            <a:off x="5214942" y="1568364"/>
            <a:ext cx="1928826" cy="6461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3" idx="3"/>
          </p:cNvCxnSpPr>
          <p:nvPr/>
        </p:nvCxnSpPr>
        <p:spPr>
          <a:xfrm>
            <a:off x="3584737" y="1485915"/>
            <a:ext cx="844387" cy="5143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42" idx="1"/>
          </p:cNvCxnSpPr>
          <p:nvPr/>
        </p:nvCxnSpPr>
        <p:spPr>
          <a:xfrm rot="10800000" flipV="1">
            <a:off x="5000628" y="711108"/>
            <a:ext cx="1643074" cy="6461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6858048" cy="57150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Функции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3714776" cy="5445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solidFill>
                  <a:srgbClr val="00B050"/>
                </a:solidFill>
                <a:latin typeface="Impact" pitchFamily="34" charset="0"/>
              </a:rPr>
              <a:t>       </a:t>
            </a:r>
            <a:r>
              <a:rPr lang="ru-RU" sz="2800" u="sng" dirty="0">
                <a:solidFill>
                  <a:srgbClr val="00B050"/>
                </a:solidFill>
                <a:latin typeface="Impact" pitchFamily="34" charset="0"/>
              </a:rPr>
              <a:t>Корневой чехлик</a:t>
            </a:r>
          </a:p>
          <a:p>
            <a:r>
              <a:rPr lang="ru-RU" dirty="0">
                <a:latin typeface="+mj-lt"/>
              </a:rPr>
              <a:t>Защита</a:t>
            </a:r>
            <a:endParaRPr lang="ru-RU" i="1" dirty="0">
              <a:latin typeface="Georgia" pitchFamily="18" charset="0"/>
            </a:endParaRPr>
          </a:p>
          <a:p>
            <a:r>
              <a:rPr lang="ru-RU" dirty="0">
                <a:latin typeface="+mj-lt"/>
              </a:rPr>
              <a:t>Продвижение корня в почве</a:t>
            </a:r>
          </a:p>
          <a:p>
            <a:r>
              <a:rPr lang="ru-RU" dirty="0">
                <a:latin typeface="+mj-lt"/>
              </a:rPr>
              <a:t>Уменьшение трения</a:t>
            </a:r>
          </a:p>
          <a:p>
            <a:endParaRPr lang="ru-RU" dirty="0">
              <a:latin typeface="+mj-lt"/>
            </a:endParaRPr>
          </a:p>
          <a:p>
            <a:pPr algn="ctr">
              <a:buNone/>
            </a:pPr>
            <a:r>
              <a:rPr lang="ru-RU" sz="2800" u="sng" dirty="0">
                <a:solidFill>
                  <a:srgbClr val="00B050"/>
                </a:solidFill>
                <a:latin typeface="Impact" pitchFamily="34" charset="0"/>
              </a:rPr>
              <a:t>Корневые</a:t>
            </a:r>
            <a:r>
              <a:rPr lang="ru-RU" sz="2800" b="1" u="sng" dirty="0">
                <a:solidFill>
                  <a:srgbClr val="00B050"/>
                </a:solidFill>
                <a:latin typeface="Impact" pitchFamily="34" charset="0"/>
              </a:rPr>
              <a:t> </a:t>
            </a:r>
            <a:r>
              <a:rPr lang="ru-RU" sz="2800" u="sng" dirty="0">
                <a:solidFill>
                  <a:srgbClr val="00B050"/>
                </a:solidFill>
                <a:latin typeface="Impact" pitchFamily="34" charset="0"/>
              </a:rPr>
              <a:t>волоски</a:t>
            </a:r>
            <a:endParaRPr lang="ru-RU" i="1" dirty="0">
              <a:latin typeface="Georgia" pitchFamily="18" charset="0"/>
            </a:endParaRPr>
          </a:p>
          <a:p>
            <a:r>
              <a:rPr lang="ru-RU" dirty="0">
                <a:latin typeface="+mj-lt"/>
              </a:rPr>
              <a:t>Всасывание почвенного раствора</a:t>
            </a: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071546"/>
            <a:ext cx="5143504" cy="38576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57818" y="4429132"/>
            <a:ext cx="92869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000372"/>
            <a:ext cx="92869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6858048" cy="57150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Строение корня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3857652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>
                <a:solidFill>
                  <a:srgbClr val="00B050"/>
                </a:solidFill>
                <a:latin typeface="Impact" pitchFamily="34" charset="0"/>
              </a:rPr>
              <a:t>       </a:t>
            </a:r>
            <a:r>
              <a:rPr lang="ru-RU" sz="2800" u="sng" dirty="0">
                <a:solidFill>
                  <a:srgbClr val="00B050"/>
                </a:solidFill>
                <a:latin typeface="Impact" pitchFamily="34" charset="0"/>
              </a:rPr>
              <a:t>Зона роста</a:t>
            </a:r>
          </a:p>
          <a:p>
            <a:r>
              <a:rPr lang="ru-RU" dirty="0">
                <a:latin typeface="+mj-lt"/>
              </a:rPr>
              <a:t>Её клетки вытягиваются в длину, обеспечивая этим рост корня -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геотропизм</a:t>
            </a:r>
          </a:p>
          <a:p>
            <a:pPr>
              <a:buNone/>
            </a:pPr>
            <a:endParaRPr lang="ru-RU" dirty="0">
              <a:latin typeface="+mj-lt"/>
            </a:endParaRPr>
          </a:p>
          <a:p>
            <a:pPr>
              <a:buNone/>
            </a:pPr>
            <a:r>
              <a:rPr lang="ru-RU" b="1" i="1" dirty="0">
                <a:latin typeface="Georgia" pitchFamily="18" charset="0"/>
              </a:rPr>
              <a:t>       </a:t>
            </a:r>
            <a:r>
              <a:rPr lang="ru-RU" sz="2800" u="sng" dirty="0">
                <a:solidFill>
                  <a:srgbClr val="00B050"/>
                </a:solidFill>
                <a:latin typeface="Impact" pitchFamily="34" charset="0"/>
              </a:rPr>
              <a:t>Древесина</a:t>
            </a:r>
            <a:endParaRPr lang="ru-RU" i="1" dirty="0">
              <a:latin typeface="Georgia" pitchFamily="18" charset="0"/>
            </a:endParaRPr>
          </a:p>
          <a:p>
            <a:r>
              <a:rPr lang="ru-RU" dirty="0">
                <a:latin typeface="+mj-lt"/>
              </a:rPr>
              <a:t>По ней двигаются питательные вещества.</a:t>
            </a:r>
          </a:p>
          <a:p>
            <a:endParaRPr lang="ru-RU" dirty="0">
              <a:latin typeface="+mj-lt"/>
            </a:endParaRPr>
          </a:p>
          <a:p>
            <a:pPr>
              <a:buNone/>
            </a:pPr>
            <a:r>
              <a:rPr lang="ru-RU" dirty="0">
                <a:latin typeface="+mj-lt"/>
              </a:rPr>
              <a:t>         </a:t>
            </a:r>
            <a:r>
              <a:rPr lang="ru-RU" sz="2800" u="sng" dirty="0">
                <a:solidFill>
                  <a:srgbClr val="00B050"/>
                </a:solidFill>
                <a:latin typeface="Impact" pitchFamily="34" charset="0"/>
              </a:rPr>
              <a:t>Луб</a:t>
            </a:r>
            <a:endParaRPr lang="ru-RU" u="sng" dirty="0">
              <a:solidFill>
                <a:srgbClr val="00B050"/>
              </a:solidFill>
              <a:latin typeface="+mj-lt"/>
            </a:endParaRPr>
          </a:p>
          <a:p>
            <a:r>
              <a:rPr lang="ru-RU" dirty="0">
                <a:latin typeface="+mj-lt"/>
              </a:rPr>
              <a:t>По ней двигаются органические вещества.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13" y="1071546"/>
            <a:ext cx="5238787" cy="39290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15272" y="1285860"/>
            <a:ext cx="100013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3643314"/>
            <a:ext cx="57150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01024" y="1785926"/>
            <a:ext cx="64294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atin typeface="Georgia" pitchFamily="18" charset="0"/>
              </a:rPr>
              <a:t>Зоны корня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0034" y="1571612"/>
          <a:ext cx="7467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Зона корня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Какой тканью представлена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Функции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Зона деления</a:t>
                      </a:r>
                      <a:r>
                        <a:rPr lang="ru-RU" sz="2400" baseline="0" dirty="0"/>
                        <a:t> с корневым чехликом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Образовательная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Образование новых клеток,</a:t>
                      </a:r>
                      <a:r>
                        <a:rPr lang="ru-RU" sz="2400" baseline="0" dirty="0"/>
                        <a:t> тканей.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Зона роста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Образовательная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Рост корня в длину (вниз)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Зона всасывания с корневыми волосками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 Покровная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Всасывание почвенного</a:t>
                      </a:r>
                      <a:r>
                        <a:rPr lang="ru-RU" sz="2400" baseline="0" dirty="0"/>
                        <a:t> раствора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1">
      <a:dk1>
        <a:sysClr val="windowText" lastClr="000000"/>
      </a:dk1>
      <a:lt1>
        <a:sysClr val="window" lastClr="FFFFFF"/>
      </a:lt1>
      <a:dk2>
        <a:srgbClr val="325920"/>
      </a:dk2>
      <a:lt2>
        <a:srgbClr val="000000"/>
      </a:lt2>
      <a:accent1>
        <a:srgbClr val="66B24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254218"/>
      </a:hlink>
      <a:folHlink>
        <a:srgbClr val="25421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533</TotalTime>
  <Words>590</Words>
  <Application>Microsoft Office PowerPoint</Application>
  <PresentationFormat>Экран (4:3)</PresentationFormat>
  <Paragraphs>152</Paragraphs>
  <Slides>32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Презентация на тему:«Органы цветковых растений» по МДК01.01Выращивание цветочно-декоративных культур.</vt:lpstr>
      <vt:lpstr>Органы цветковых растений</vt:lpstr>
      <vt:lpstr>Корень и корневая система</vt:lpstr>
      <vt:lpstr>Корневые системы</vt:lpstr>
      <vt:lpstr>Виды корней</vt:lpstr>
      <vt:lpstr>Внешнее и внутреннее строение корня.</vt:lpstr>
      <vt:lpstr>Функции</vt:lpstr>
      <vt:lpstr>Строение корня</vt:lpstr>
      <vt:lpstr>Зоны корня</vt:lpstr>
      <vt:lpstr>Побег</vt:lpstr>
      <vt:lpstr>Лист</vt:lpstr>
      <vt:lpstr>Листья</vt:lpstr>
      <vt:lpstr>Листорасположение</vt:lpstr>
      <vt:lpstr>Жилкование</vt:lpstr>
      <vt:lpstr>Виды жилкования:</vt:lpstr>
      <vt:lpstr>Почки</vt:lpstr>
      <vt:lpstr>Почки</vt:lpstr>
      <vt:lpstr>Слайд 18</vt:lpstr>
      <vt:lpstr>Слайд 19</vt:lpstr>
      <vt:lpstr>Цветок </vt:lpstr>
      <vt:lpstr>Строение цветка</vt:lpstr>
      <vt:lpstr>Строение цветка</vt:lpstr>
      <vt:lpstr>Чашечка</vt:lpstr>
      <vt:lpstr>Венчик</vt:lpstr>
      <vt:lpstr>Пестик</vt:lpstr>
      <vt:lpstr>Завязь</vt:lpstr>
      <vt:lpstr>Столбик</vt:lpstr>
      <vt:lpstr>Рыльце</vt:lpstr>
      <vt:lpstr>Плоды</vt:lpstr>
      <vt:lpstr>Строение односемянного плода</vt:lpstr>
      <vt:lpstr>Вывод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цветковых растений.</dc:title>
  <dc:creator>Admin</dc:creator>
  <cp:lastModifiedBy>Пользователь</cp:lastModifiedBy>
  <cp:revision>69</cp:revision>
  <dcterms:created xsi:type="dcterms:W3CDTF">2011-09-28T16:38:39Z</dcterms:created>
  <dcterms:modified xsi:type="dcterms:W3CDTF">2020-12-15T20:23:15Z</dcterms:modified>
</cp:coreProperties>
</file>