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1" r:id="rId6"/>
    <p:sldId id="263" r:id="rId7"/>
    <p:sldId id="262" r:id="rId8"/>
    <p:sldId id="264" r:id="rId9"/>
    <p:sldId id="265" r:id="rId10"/>
    <p:sldId id="266" r:id="rId11"/>
    <p:sldId id="269" r:id="rId12"/>
    <p:sldId id="270" r:id="rId13"/>
    <p:sldId id="271" r:id="rId14"/>
    <p:sldId id="267"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48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9EE41FA-ECFB-4325-AB8E-82685994681A}" type="datetimeFigureOut">
              <a:rPr lang="ru-RU" smtClean="0"/>
              <a:t>20.06.2021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B59083-075B-4472-BE96-EC3D7EFC4E1B}" type="slidenum">
              <a:rPr lang="ru-RU" smtClean="0"/>
              <a:t>‹#›</a:t>
            </a:fld>
            <a:endParaRPr lang="ru-RU"/>
          </a:p>
        </p:txBody>
      </p:sp>
    </p:spTree>
    <p:extLst>
      <p:ext uri="{BB962C8B-B14F-4D97-AF65-F5344CB8AC3E}">
        <p14:creationId xmlns:p14="http://schemas.microsoft.com/office/powerpoint/2010/main" val="3015716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9EE41FA-ECFB-4325-AB8E-82685994681A}" type="datetimeFigureOut">
              <a:rPr lang="ru-RU" smtClean="0"/>
              <a:t>20.06.2021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B59083-075B-4472-BE96-EC3D7EFC4E1B}" type="slidenum">
              <a:rPr lang="ru-RU" smtClean="0"/>
              <a:t>‹#›</a:t>
            </a:fld>
            <a:endParaRPr lang="ru-RU"/>
          </a:p>
        </p:txBody>
      </p:sp>
    </p:spTree>
    <p:extLst>
      <p:ext uri="{BB962C8B-B14F-4D97-AF65-F5344CB8AC3E}">
        <p14:creationId xmlns:p14="http://schemas.microsoft.com/office/powerpoint/2010/main" val="2192059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9EE41FA-ECFB-4325-AB8E-82685994681A}" type="datetimeFigureOut">
              <a:rPr lang="ru-RU" smtClean="0"/>
              <a:t>20.06.2021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B59083-075B-4472-BE96-EC3D7EFC4E1B}"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80579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9EE41FA-ECFB-4325-AB8E-82685994681A}" type="datetimeFigureOut">
              <a:rPr lang="ru-RU" smtClean="0"/>
              <a:t>20.06.2021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B59083-075B-4472-BE96-EC3D7EFC4E1B}" type="slidenum">
              <a:rPr lang="ru-RU" smtClean="0"/>
              <a:t>‹#›</a:t>
            </a:fld>
            <a:endParaRPr lang="ru-RU"/>
          </a:p>
        </p:txBody>
      </p:sp>
    </p:spTree>
    <p:extLst>
      <p:ext uri="{BB962C8B-B14F-4D97-AF65-F5344CB8AC3E}">
        <p14:creationId xmlns:p14="http://schemas.microsoft.com/office/powerpoint/2010/main" val="16249826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9EE41FA-ECFB-4325-AB8E-82685994681A}" type="datetimeFigureOut">
              <a:rPr lang="ru-RU" smtClean="0"/>
              <a:t>20.06.2021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B59083-075B-4472-BE96-EC3D7EFC4E1B}"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479980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9EE41FA-ECFB-4325-AB8E-82685994681A}" type="datetimeFigureOut">
              <a:rPr lang="ru-RU" smtClean="0"/>
              <a:t>20.06.2021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B59083-075B-4472-BE96-EC3D7EFC4E1B}" type="slidenum">
              <a:rPr lang="ru-RU" smtClean="0"/>
              <a:t>‹#›</a:t>
            </a:fld>
            <a:endParaRPr lang="ru-RU"/>
          </a:p>
        </p:txBody>
      </p:sp>
    </p:spTree>
    <p:extLst>
      <p:ext uri="{BB962C8B-B14F-4D97-AF65-F5344CB8AC3E}">
        <p14:creationId xmlns:p14="http://schemas.microsoft.com/office/powerpoint/2010/main" val="4146951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9EE41FA-ECFB-4325-AB8E-82685994681A}" type="datetimeFigureOut">
              <a:rPr lang="ru-RU" smtClean="0"/>
              <a:t>20.06.2021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B59083-075B-4472-BE96-EC3D7EFC4E1B}" type="slidenum">
              <a:rPr lang="ru-RU" smtClean="0"/>
              <a:t>‹#›</a:t>
            </a:fld>
            <a:endParaRPr lang="ru-RU"/>
          </a:p>
        </p:txBody>
      </p:sp>
    </p:spTree>
    <p:extLst>
      <p:ext uri="{BB962C8B-B14F-4D97-AF65-F5344CB8AC3E}">
        <p14:creationId xmlns:p14="http://schemas.microsoft.com/office/powerpoint/2010/main" val="25227344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9EE41FA-ECFB-4325-AB8E-82685994681A}" type="datetimeFigureOut">
              <a:rPr lang="ru-RU" smtClean="0"/>
              <a:t>20.06.2021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B59083-075B-4472-BE96-EC3D7EFC4E1B}" type="slidenum">
              <a:rPr lang="ru-RU" smtClean="0"/>
              <a:t>‹#›</a:t>
            </a:fld>
            <a:endParaRPr lang="ru-RU"/>
          </a:p>
        </p:txBody>
      </p:sp>
    </p:spTree>
    <p:extLst>
      <p:ext uri="{BB962C8B-B14F-4D97-AF65-F5344CB8AC3E}">
        <p14:creationId xmlns:p14="http://schemas.microsoft.com/office/powerpoint/2010/main" val="3028769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9EE41FA-ECFB-4325-AB8E-82685994681A}" type="datetimeFigureOut">
              <a:rPr lang="ru-RU" smtClean="0"/>
              <a:t>20.06.2021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B59083-075B-4472-BE96-EC3D7EFC4E1B}" type="slidenum">
              <a:rPr lang="ru-RU" smtClean="0"/>
              <a:t>‹#›</a:t>
            </a:fld>
            <a:endParaRPr lang="ru-RU"/>
          </a:p>
        </p:txBody>
      </p:sp>
    </p:spTree>
    <p:extLst>
      <p:ext uri="{BB962C8B-B14F-4D97-AF65-F5344CB8AC3E}">
        <p14:creationId xmlns:p14="http://schemas.microsoft.com/office/powerpoint/2010/main" val="691865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9EE41FA-ECFB-4325-AB8E-82685994681A}" type="datetimeFigureOut">
              <a:rPr lang="ru-RU" smtClean="0"/>
              <a:t>20.06.2021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B59083-075B-4472-BE96-EC3D7EFC4E1B}" type="slidenum">
              <a:rPr lang="ru-RU" smtClean="0"/>
              <a:t>‹#›</a:t>
            </a:fld>
            <a:endParaRPr lang="ru-RU"/>
          </a:p>
        </p:txBody>
      </p:sp>
    </p:spTree>
    <p:extLst>
      <p:ext uri="{BB962C8B-B14F-4D97-AF65-F5344CB8AC3E}">
        <p14:creationId xmlns:p14="http://schemas.microsoft.com/office/powerpoint/2010/main" val="1352416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9EE41FA-ECFB-4325-AB8E-82685994681A}" type="datetimeFigureOut">
              <a:rPr lang="ru-RU" smtClean="0"/>
              <a:t>20.06.2021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CB59083-075B-4472-BE96-EC3D7EFC4E1B}" type="slidenum">
              <a:rPr lang="ru-RU" smtClean="0"/>
              <a:t>‹#›</a:t>
            </a:fld>
            <a:endParaRPr lang="ru-RU"/>
          </a:p>
        </p:txBody>
      </p:sp>
    </p:spTree>
    <p:extLst>
      <p:ext uri="{BB962C8B-B14F-4D97-AF65-F5344CB8AC3E}">
        <p14:creationId xmlns:p14="http://schemas.microsoft.com/office/powerpoint/2010/main" val="2210686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9EE41FA-ECFB-4325-AB8E-82685994681A}" type="datetimeFigureOut">
              <a:rPr lang="ru-RU" smtClean="0"/>
              <a:t>20.06.2021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CB59083-075B-4472-BE96-EC3D7EFC4E1B}" type="slidenum">
              <a:rPr lang="ru-RU" smtClean="0"/>
              <a:t>‹#›</a:t>
            </a:fld>
            <a:endParaRPr lang="ru-RU"/>
          </a:p>
        </p:txBody>
      </p:sp>
    </p:spTree>
    <p:extLst>
      <p:ext uri="{BB962C8B-B14F-4D97-AF65-F5344CB8AC3E}">
        <p14:creationId xmlns:p14="http://schemas.microsoft.com/office/powerpoint/2010/main" val="351017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9EE41FA-ECFB-4325-AB8E-82685994681A}" type="datetimeFigureOut">
              <a:rPr lang="ru-RU" smtClean="0"/>
              <a:t>20.06.2021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CB59083-075B-4472-BE96-EC3D7EFC4E1B}" type="slidenum">
              <a:rPr lang="ru-RU" smtClean="0"/>
              <a:t>‹#›</a:t>
            </a:fld>
            <a:endParaRPr lang="ru-RU"/>
          </a:p>
        </p:txBody>
      </p:sp>
    </p:spTree>
    <p:extLst>
      <p:ext uri="{BB962C8B-B14F-4D97-AF65-F5344CB8AC3E}">
        <p14:creationId xmlns:p14="http://schemas.microsoft.com/office/powerpoint/2010/main" val="3038673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EE41FA-ECFB-4325-AB8E-82685994681A}" type="datetimeFigureOut">
              <a:rPr lang="ru-RU" smtClean="0"/>
              <a:t>20.06.2021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CB59083-075B-4472-BE96-EC3D7EFC4E1B}" type="slidenum">
              <a:rPr lang="ru-RU" smtClean="0"/>
              <a:t>‹#›</a:t>
            </a:fld>
            <a:endParaRPr lang="ru-RU"/>
          </a:p>
        </p:txBody>
      </p:sp>
    </p:spTree>
    <p:extLst>
      <p:ext uri="{BB962C8B-B14F-4D97-AF65-F5344CB8AC3E}">
        <p14:creationId xmlns:p14="http://schemas.microsoft.com/office/powerpoint/2010/main" val="1982408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09EE41FA-ECFB-4325-AB8E-82685994681A}" type="datetimeFigureOut">
              <a:rPr lang="ru-RU" smtClean="0"/>
              <a:t>20.06.2021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CB59083-075B-4472-BE96-EC3D7EFC4E1B}" type="slidenum">
              <a:rPr lang="ru-RU" smtClean="0"/>
              <a:t>‹#›</a:t>
            </a:fld>
            <a:endParaRPr lang="ru-RU"/>
          </a:p>
        </p:txBody>
      </p:sp>
    </p:spTree>
    <p:extLst>
      <p:ext uri="{BB962C8B-B14F-4D97-AF65-F5344CB8AC3E}">
        <p14:creationId xmlns:p14="http://schemas.microsoft.com/office/powerpoint/2010/main" val="2173337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CB59083-075B-4472-BE96-EC3D7EFC4E1B}" type="slidenum">
              <a:rPr lang="ru-RU" smtClean="0"/>
              <a:t>‹#›</a:t>
            </a:fld>
            <a:endParaRPr lang="ru-RU"/>
          </a:p>
        </p:txBody>
      </p:sp>
      <p:sp>
        <p:nvSpPr>
          <p:cNvPr id="5" name="Date Placeholder 4"/>
          <p:cNvSpPr>
            <a:spLocks noGrp="1"/>
          </p:cNvSpPr>
          <p:nvPr>
            <p:ph type="dt" sz="half" idx="10"/>
          </p:nvPr>
        </p:nvSpPr>
        <p:spPr/>
        <p:txBody>
          <a:bodyPr/>
          <a:lstStyle/>
          <a:p>
            <a:fld id="{09EE41FA-ECFB-4325-AB8E-82685994681A}" type="datetimeFigureOut">
              <a:rPr lang="ru-RU" smtClean="0"/>
              <a:t>20.06.2021</a:t>
            </a:fld>
            <a:endParaRPr lang="ru-RU"/>
          </a:p>
        </p:txBody>
      </p:sp>
    </p:spTree>
    <p:extLst>
      <p:ext uri="{BB962C8B-B14F-4D97-AF65-F5344CB8AC3E}">
        <p14:creationId xmlns:p14="http://schemas.microsoft.com/office/powerpoint/2010/main" val="1469630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9EE41FA-ECFB-4325-AB8E-82685994681A}" type="datetimeFigureOut">
              <a:rPr lang="ru-RU" smtClean="0"/>
              <a:t>20.06.2021</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CB59083-075B-4472-BE96-EC3D7EFC4E1B}" type="slidenum">
              <a:rPr lang="ru-RU" smtClean="0"/>
              <a:t>‹#›</a:t>
            </a:fld>
            <a:endParaRPr lang="ru-RU"/>
          </a:p>
        </p:txBody>
      </p:sp>
    </p:spTree>
    <p:extLst>
      <p:ext uri="{BB962C8B-B14F-4D97-AF65-F5344CB8AC3E}">
        <p14:creationId xmlns:p14="http://schemas.microsoft.com/office/powerpoint/2010/main" val="122403508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600075" y="-85725"/>
            <a:ext cx="8591550" cy="1724025"/>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altLang="ru-RU" b="1" dirty="0" smtClean="0">
                <a:ln w="22225">
                  <a:solidFill>
                    <a:schemeClr val="accent2"/>
                  </a:solidFill>
                  <a:prstDash val="solid"/>
                </a:ln>
                <a:solidFill>
                  <a:srgbClr val="0070C0"/>
                </a:solidFill>
                <a:latin typeface="a_Monumento" pitchFamily="18" charset="-52"/>
              </a:rPr>
              <a:t>Трактор </a:t>
            </a:r>
            <a:r>
              <a:rPr lang="ru-RU" altLang="ru-RU" b="1" dirty="0" smtClean="0">
                <a:ln w="22225">
                  <a:solidFill>
                    <a:schemeClr val="accent2"/>
                  </a:solidFill>
                  <a:prstDash val="solid"/>
                </a:ln>
                <a:solidFill>
                  <a:srgbClr val="0070C0"/>
                </a:solidFill>
                <a:latin typeface="a_Monumento" pitchFamily="18" charset="-52"/>
              </a:rPr>
              <a:t>Т-40</a:t>
            </a:r>
            <a:endParaRPr lang="ru-RU" altLang="ru-RU" b="1" dirty="0" smtClean="0">
              <a:ln w="22225">
                <a:solidFill>
                  <a:schemeClr val="accent2"/>
                </a:solidFill>
                <a:prstDash val="solid"/>
              </a:ln>
              <a:solidFill>
                <a:srgbClr val="0070C0"/>
              </a:solidFill>
              <a:latin typeface="a_Monumento" pitchFamily="18" charset="-52"/>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1653" y="2120376"/>
            <a:ext cx="5715000" cy="4286250"/>
          </a:xfrm>
          <a:prstGeom prst="rect">
            <a:avLst/>
          </a:prstGeom>
          <a:ln>
            <a:noFill/>
          </a:ln>
          <a:effectLst>
            <a:softEdge rad="112500"/>
          </a:effectLst>
        </p:spPr>
      </p:pic>
    </p:spTree>
    <p:extLst>
      <p:ext uri="{BB962C8B-B14F-4D97-AF65-F5344CB8AC3E}">
        <p14:creationId xmlns:p14="http://schemas.microsoft.com/office/powerpoint/2010/main" val="1800766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503529" y="460131"/>
            <a:ext cx="11081829"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0000"/>
              </a:lnSpc>
              <a:buNone/>
            </a:pPr>
            <a:r>
              <a:rPr lang="ru-RU" altLang="ru-RU" sz="4400" b="1" dirty="0">
                <a:ln w="22225">
                  <a:solidFill>
                    <a:schemeClr val="accent2"/>
                  </a:solidFill>
                  <a:prstDash val="solid"/>
                </a:ln>
                <a:solidFill>
                  <a:schemeClr val="accent2">
                    <a:lumMod val="40000"/>
                    <a:lumOff val="60000"/>
                  </a:schemeClr>
                </a:solidFill>
                <a:latin typeface="Arial Narrow" panose="020B0606020202030204" pitchFamily="34" charset="0"/>
              </a:rPr>
              <a:t>Навесное оборудование для трактора Т-40 </a:t>
            </a:r>
          </a:p>
        </p:txBody>
      </p:sp>
      <p:sp>
        <p:nvSpPr>
          <p:cNvPr id="14339" name="Прямоугольник 2"/>
          <p:cNvSpPr>
            <a:spLocks noChangeArrowheads="1"/>
          </p:cNvSpPr>
          <p:nvPr/>
        </p:nvSpPr>
        <p:spPr bwMode="auto">
          <a:xfrm>
            <a:off x="1183688" y="1707404"/>
            <a:ext cx="7303363" cy="4391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120000"/>
              </a:lnSpc>
              <a:spcBef>
                <a:spcPct val="0"/>
              </a:spcBef>
              <a:buNone/>
            </a:pPr>
            <a:r>
              <a:rPr lang="ru-RU" altLang="ru-RU" sz="1800" dirty="0">
                <a:latin typeface="Constantia" panose="02030602050306030303" pitchFamily="18" charset="0"/>
              </a:rPr>
              <a:t>Задняя навеска предназначена для </a:t>
            </a:r>
            <a:r>
              <a:rPr lang="ru-RU" altLang="ru-RU" sz="1800" dirty="0" err="1">
                <a:latin typeface="Constantia" panose="02030602050306030303" pitchFamily="18" charset="0"/>
              </a:rPr>
              <a:t>агрегатирования</a:t>
            </a:r>
            <a:r>
              <a:rPr lang="ru-RU" altLang="ru-RU" sz="1800" dirty="0">
                <a:latin typeface="Constantia" panose="02030602050306030303" pitchFamily="18" charset="0"/>
              </a:rPr>
              <a:t> на Т-40 различного навесного оборудования. Это шарнирный механизм с центральной и двумя продольными тягами. </a:t>
            </a:r>
            <a:endParaRPr lang="ru-RU" altLang="ru-RU" sz="1800" dirty="0" smtClean="0">
              <a:latin typeface="Constantia" panose="02030602050306030303" pitchFamily="18" charset="0"/>
            </a:endParaRPr>
          </a:p>
          <a:p>
            <a:pPr algn="ctr">
              <a:lnSpc>
                <a:spcPct val="120000"/>
              </a:lnSpc>
              <a:spcBef>
                <a:spcPct val="0"/>
              </a:spcBef>
              <a:buNone/>
            </a:pPr>
            <a:r>
              <a:rPr lang="ru-RU" altLang="ru-RU" sz="1800" dirty="0" smtClean="0">
                <a:latin typeface="Constantia" panose="02030602050306030303" pitchFamily="18" charset="0"/>
              </a:rPr>
              <a:t>Продольные </a:t>
            </a:r>
            <a:r>
              <a:rPr lang="ru-RU" altLang="ru-RU" sz="1800" dirty="0">
                <a:latin typeface="Constantia" panose="02030602050306030303" pitchFamily="18" charset="0"/>
              </a:rPr>
              <a:t>тяги соединены с рычагами на валу с помощью раскосов, на этом же валу смонтирован кривошип, соединяющийся с гидроцилиндром. Гидроцилиндр поднимает и опускает прицепное оборудование, а его положение регулируется при помощи раскосов и центральной </a:t>
            </a:r>
            <a:r>
              <a:rPr lang="ru-RU" altLang="ru-RU" sz="1800" dirty="0" smtClean="0">
                <a:latin typeface="Constantia" panose="02030602050306030303" pitchFamily="18" charset="0"/>
              </a:rPr>
              <a:t>тяги.</a:t>
            </a:r>
          </a:p>
          <a:p>
            <a:pPr algn="ctr">
              <a:lnSpc>
                <a:spcPct val="120000"/>
              </a:lnSpc>
              <a:spcBef>
                <a:spcPct val="0"/>
              </a:spcBef>
              <a:buNone/>
            </a:pPr>
            <a:r>
              <a:rPr lang="ru-RU" altLang="ru-RU" sz="1800" dirty="0" smtClean="0">
                <a:latin typeface="Constantia" panose="02030602050306030303" pitchFamily="18" charset="0"/>
              </a:rPr>
              <a:t>Возможна </a:t>
            </a:r>
            <a:r>
              <a:rPr lang="ru-RU" altLang="ru-RU" sz="1800" dirty="0">
                <a:latin typeface="Constantia" panose="02030602050306030303" pitchFamily="18" charset="0"/>
              </a:rPr>
              <a:t>установка различного сельскохозяйственного оборудования, оборудования для кормозаготовки, обработки земли, возделывания овощных культур и меж рядной обработки. Предусмотрена установка погрузчика с максимальной грузоподъемностью до 800 кг</a:t>
            </a:r>
            <a:r>
              <a:rPr lang="ru-RU" altLang="ru-RU" sz="1800" dirty="0" smtClean="0">
                <a:latin typeface="Constantia" panose="02030602050306030303" pitchFamily="18" charset="0"/>
              </a:rPr>
              <a:t>.</a:t>
            </a:r>
            <a:endParaRPr lang="ru-RU" altLang="ru-RU" sz="1800" dirty="0">
              <a:latin typeface="Constantia" panose="02030602050306030303" pitchFamily="18" charset="0"/>
            </a:endParaRPr>
          </a:p>
        </p:txBody>
      </p:sp>
    </p:spTree>
    <p:extLst>
      <p:ext uri="{BB962C8B-B14F-4D97-AF65-F5344CB8AC3E}">
        <p14:creationId xmlns:p14="http://schemas.microsoft.com/office/powerpoint/2010/main" val="2203789257"/>
      </p:ext>
    </p:extLst>
  </p:cSld>
  <p:clrMapOvr>
    <a:masterClrMapping/>
  </p:clrMapOvr>
  <p:transition advTm="3000">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485775" y="282577"/>
            <a:ext cx="784860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0000"/>
              </a:lnSpc>
              <a:buNone/>
            </a:pPr>
            <a:r>
              <a:rPr lang="ru-RU" altLang="ru-RU" sz="4800" b="1" dirty="0" smtClean="0">
                <a:ln w="22225">
                  <a:solidFill>
                    <a:schemeClr val="accent2"/>
                  </a:solidFill>
                  <a:prstDash val="solid"/>
                </a:ln>
                <a:solidFill>
                  <a:schemeClr val="accent2">
                    <a:lumMod val="40000"/>
                    <a:lumOff val="60000"/>
                  </a:schemeClr>
                </a:solidFill>
                <a:latin typeface="Arial Narrow" panose="020B0606020202030204" pitchFamily="34" charset="0"/>
              </a:rPr>
              <a:t>Модификации </a:t>
            </a:r>
            <a:r>
              <a:rPr lang="ru-RU" altLang="ru-RU" sz="4800" b="1" dirty="0">
                <a:ln w="22225">
                  <a:solidFill>
                    <a:schemeClr val="accent2"/>
                  </a:solidFill>
                  <a:prstDash val="solid"/>
                </a:ln>
                <a:solidFill>
                  <a:schemeClr val="accent2">
                    <a:lumMod val="40000"/>
                    <a:lumOff val="60000"/>
                  </a:schemeClr>
                </a:solidFill>
                <a:latin typeface="Arial Narrow" panose="020B0606020202030204" pitchFamily="34" charset="0"/>
              </a:rPr>
              <a:t>трактора Т–40 </a:t>
            </a:r>
          </a:p>
        </p:txBody>
      </p:sp>
      <p:sp>
        <p:nvSpPr>
          <p:cNvPr id="14339" name="Прямоугольник 2"/>
          <p:cNvSpPr>
            <a:spLocks noChangeArrowheads="1"/>
          </p:cNvSpPr>
          <p:nvPr/>
        </p:nvSpPr>
        <p:spPr bwMode="auto">
          <a:xfrm>
            <a:off x="861134" y="1236887"/>
            <a:ext cx="5181600" cy="4855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150000"/>
              </a:lnSpc>
              <a:spcBef>
                <a:spcPct val="0"/>
              </a:spcBef>
              <a:buNone/>
            </a:pPr>
            <a:r>
              <a:rPr lang="ru-RU" altLang="ru-RU" sz="1600" dirty="0">
                <a:latin typeface="Constantia" panose="02030602050306030303" pitchFamily="18" charset="0"/>
              </a:rPr>
              <a:t>Появление Д-144 более мощного 50-ти сильного двигателя позволило увеличить производительность трактора и спровоцировала появление новых модификаций. </a:t>
            </a:r>
            <a:endParaRPr lang="ru-RU" altLang="ru-RU" sz="1600" dirty="0" smtClean="0">
              <a:latin typeface="Constantia" panose="02030602050306030303" pitchFamily="18" charset="0"/>
            </a:endParaRPr>
          </a:p>
          <a:p>
            <a:pPr algn="ctr">
              <a:lnSpc>
                <a:spcPct val="150000"/>
              </a:lnSpc>
              <a:spcBef>
                <a:spcPct val="0"/>
              </a:spcBef>
              <a:buNone/>
            </a:pPr>
            <a:r>
              <a:rPr lang="ru-RU" altLang="ru-RU" sz="1600" dirty="0" smtClean="0">
                <a:latin typeface="Constantia" panose="02030602050306030303" pitchFamily="18" charset="0"/>
              </a:rPr>
              <a:t>Внешне </a:t>
            </a:r>
            <a:r>
              <a:rPr lang="ru-RU" altLang="ru-RU" sz="1600" dirty="0">
                <a:latin typeface="Constantia" panose="02030602050306030303" pitchFamily="18" charset="0"/>
              </a:rPr>
              <a:t>машины с Д-144 отличались прямоугольным капотом, в то время как у его собрата с Д-37 капот спереди был слегка закруглен. </a:t>
            </a:r>
            <a:endParaRPr lang="ru-RU" altLang="ru-RU" sz="1600" dirty="0" smtClean="0">
              <a:latin typeface="Constantia" panose="02030602050306030303" pitchFamily="18" charset="0"/>
            </a:endParaRPr>
          </a:p>
          <a:p>
            <a:pPr algn="ctr">
              <a:lnSpc>
                <a:spcPct val="150000"/>
              </a:lnSpc>
              <a:spcBef>
                <a:spcPct val="0"/>
              </a:spcBef>
              <a:buNone/>
            </a:pPr>
            <a:r>
              <a:rPr lang="ru-RU" altLang="ru-RU" sz="1600" b="1" dirty="0" smtClean="0">
                <a:latin typeface="Constantia" panose="02030602050306030303" pitchFamily="18" charset="0"/>
              </a:rPr>
              <a:t>Т-40М</a:t>
            </a:r>
            <a:r>
              <a:rPr lang="ru-RU" altLang="ru-RU" sz="1600" dirty="0" smtClean="0">
                <a:latin typeface="Constantia" panose="02030602050306030303" pitchFamily="18" charset="0"/>
              </a:rPr>
              <a:t> </a:t>
            </a:r>
            <a:r>
              <a:rPr lang="ru-RU" altLang="ru-RU" sz="1600" dirty="0">
                <a:latin typeface="Constantia" panose="02030602050306030303" pitchFamily="18" charset="0"/>
              </a:rPr>
              <a:t>— </a:t>
            </a:r>
            <a:r>
              <a:rPr lang="ru-RU" altLang="ru-RU" sz="1600" dirty="0" err="1">
                <a:latin typeface="Constantia" panose="02030602050306030303" pitchFamily="18" charset="0"/>
              </a:rPr>
              <a:t>заднеприводная</a:t>
            </a:r>
            <a:r>
              <a:rPr lang="ru-RU" altLang="ru-RU" sz="1600" dirty="0">
                <a:latin typeface="Constantia" panose="02030602050306030303" pitchFamily="18" charset="0"/>
              </a:rPr>
              <a:t> модель. </a:t>
            </a:r>
            <a:endParaRPr lang="ru-RU" altLang="ru-RU" sz="1600" dirty="0" smtClean="0">
              <a:latin typeface="Constantia" panose="02030602050306030303" pitchFamily="18" charset="0"/>
            </a:endParaRPr>
          </a:p>
          <a:p>
            <a:pPr algn="ctr">
              <a:lnSpc>
                <a:spcPct val="150000"/>
              </a:lnSpc>
              <a:spcBef>
                <a:spcPct val="0"/>
              </a:spcBef>
              <a:buNone/>
            </a:pPr>
            <a:r>
              <a:rPr lang="ru-RU" altLang="ru-RU" sz="1600" b="1" dirty="0" smtClean="0">
                <a:latin typeface="Constantia" panose="02030602050306030303" pitchFamily="18" charset="0"/>
              </a:rPr>
              <a:t>Т-40АМ</a:t>
            </a:r>
            <a:r>
              <a:rPr lang="ru-RU" altLang="ru-RU" sz="1600" dirty="0" smtClean="0">
                <a:latin typeface="Constantia" panose="02030602050306030303" pitchFamily="18" charset="0"/>
              </a:rPr>
              <a:t> </a:t>
            </a:r>
            <a:r>
              <a:rPr lang="ru-RU" altLang="ru-RU" sz="1600" dirty="0">
                <a:latin typeface="Constantia" panose="02030602050306030303" pitchFamily="18" charset="0"/>
              </a:rPr>
              <a:t>– модель с полным приводом. </a:t>
            </a:r>
            <a:endParaRPr lang="ru-RU" altLang="ru-RU" sz="1600" dirty="0" smtClean="0">
              <a:latin typeface="Constantia" panose="02030602050306030303" pitchFamily="18" charset="0"/>
            </a:endParaRPr>
          </a:p>
          <a:p>
            <a:pPr algn="ctr">
              <a:lnSpc>
                <a:spcPct val="150000"/>
              </a:lnSpc>
              <a:spcBef>
                <a:spcPct val="0"/>
              </a:spcBef>
              <a:buNone/>
            </a:pPr>
            <a:r>
              <a:rPr lang="ru-RU" altLang="ru-RU" sz="1600" b="1" dirty="0" smtClean="0">
                <a:latin typeface="Constantia" panose="02030602050306030303" pitchFamily="18" charset="0"/>
              </a:rPr>
              <a:t>Т-40АНМ</a:t>
            </a:r>
            <a:r>
              <a:rPr lang="ru-RU" altLang="ru-RU" sz="1600" dirty="0" smtClean="0">
                <a:latin typeface="Constantia" panose="02030602050306030303" pitchFamily="18" charset="0"/>
              </a:rPr>
              <a:t> </a:t>
            </a:r>
            <a:r>
              <a:rPr lang="ru-RU" altLang="ru-RU" sz="1600" dirty="0">
                <a:latin typeface="Constantia" panose="02030602050306030303" pitchFamily="18" charset="0"/>
              </a:rPr>
              <a:t>– по аналогии с Т-40АН предназначался для работы на склонах. </a:t>
            </a:r>
            <a:endParaRPr lang="ru-RU" altLang="ru-RU" sz="1600" dirty="0" smtClean="0">
              <a:latin typeface="Constantia" panose="02030602050306030303" pitchFamily="18" charset="0"/>
            </a:endParaRPr>
          </a:p>
          <a:p>
            <a:pPr algn="ctr">
              <a:lnSpc>
                <a:spcPct val="150000"/>
              </a:lnSpc>
              <a:spcBef>
                <a:spcPct val="0"/>
              </a:spcBef>
              <a:buNone/>
            </a:pPr>
            <a:r>
              <a:rPr lang="ru-RU" altLang="ru-RU" sz="1600" b="1" dirty="0" smtClean="0">
                <a:latin typeface="Constantia" panose="02030602050306030303" pitchFamily="18" charset="0"/>
              </a:rPr>
              <a:t>Т-40АП </a:t>
            </a:r>
            <a:r>
              <a:rPr lang="ru-RU" altLang="ru-RU" sz="1600" dirty="0">
                <a:latin typeface="Constantia" panose="02030602050306030303" pitchFamily="18" charset="0"/>
              </a:rPr>
              <a:t>– создавался с учетом установки на него коммунального оборудования</a:t>
            </a:r>
            <a:r>
              <a:rPr lang="ru-RU" altLang="ru-RU" sz="1600" dirty="0" smtClean="0">
                <a:latin typeface="Constantia" panose="02030602050306030303" pitchFamily="18" charset="0"/>
              </a:rPr>
              <a:t>.</a:t>
            </a:r>
            <a:endParaRPr lang="ru-RU" altLang="ru-RU" sz="1600" dirty="0">
              <a:latin typeface="Constantia" panose="02030602050306030303" pitchFamily="18" charset="0"/>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42774" y="3519474"/>
            <a:ext cx="2989438" cy="1973029"/>
          </a:xfrm>
          <a:prstGeom prst="rect">
            <a:avLst/>
          </a:prstGeom>
          <a:ln>
            <a:noFill/>
          </a:ln>
          <a:effectLst>
            <a:softEdge rad="112500"/>
          </a:effectLst>
        </p:spPr>
      </p:pic>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78047" y="1210473"/>
            <a:ext cx="2989437" cy="2242078"/>
          </a:xfrm>
          <a:prstGeom prst="rect">
            <a:avLst/>
          </a:prstGeom>
          <a:ln>
            <a:noFill/>
          </a:ln>
          <a:effectLst>
            <a:softEdge rad="112500"/>
          </a:effectLst>
        </p:spPr>
      </p:pic>
    </p:spTree>
    <p:extLst>
      <p:ext uri="{BB962C8B-B14F-4D97-AF65-F5344CB8AC3E}">
        <p14:creationId xmlns:p14="http://schemas.microsoft.com/office/powerpoint/2010/main" val="2039853717"/>
      </p:ext>
    </p:extLst>
  </p:cSld>
  <p:clrMapOvr>
    <a:masterClrMapping/>
  </p:clrMapOvr>
  <p:transition advTm="3000">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485775" y="282577"/>
            <a:ext cx="10291716"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0000"/>
              </a:lnSpc>
              <a:buNone/>
            </a:pPr>
            <a:r>
              <a:rPr lang="ru-RU" altLang="ru-RU" sz="3600" b="1" dirty="0" smtClean="0">
                <a:ln w="22225">
                  <a:solidFill>
                    <a:schemeClr val="accent2"/>
                  </a:solidFill>
                  <a:prstDash val="solid"/>
                </a:ln>
                <a:solidFill>
                  <a:schemeClr val="accent2">
                    <a:lumMod val="40000"/>
                    <a:lumOff val="60000"/>
                  </a:schemeClr>
                </a:solidFill>
                <a:latin typeface="Arial Narrow" panose="020B0606020202030204" pitchFamily="34" charset="0"/>
              </a:rPr>
              <a:t>Опыт </a:t>
            </a:r>
            <a:r>
              <a:rPr lang="ru-RU" altLang="ru-RU" sz="3600" b="1" dirty="0">
                <a:ln w="22225">
                  <a:solidFill>
                    <a:schemeClr val="accent2"/>
                  </a:solidFill>
                  <a:prstDash val="solid"/>
                </a:ln>
                <a:solidFill>
                  <a:schemeClr val="accent2">
                    <a:lumMod val="40000"/>
                    <a:lumOff val="60000"/>
                  </a:schemeClr>
                </a:solidFill>
                <a:latin typeface="Arial Narrow" panose="020B0606020202030204" pitchFamily="34" charset="0"/>
              </a:rPr>
              <a:t>эксплуатации Т-40: достоинства и </a:t>
            </a:r>
            <a:r>
              <a:rPr lang="ru-RU" altLang="ru-RU" sz="3600" b="1" dirty="0" smtClean="0">
                <a:ln w="22225">
                  <a:solidFill>
                    <a:schemeClr val="accent2"/>
                  </a:solidFill>
                  <a:prstDash val="solid"/>
                </a:ln>
                <a:solidFill>
                  <a:schemeClr val="accent2">
                    <a:lumMod val="40000"/>
                    <a:lumOff val="60000"/>
                  </a:schemeClr>
                </a:solidFill>
                <a:latin typeface="Arial Narrow" panose="020B0606020202030204" pitchFamily="34" charset="0"/>
              </a:rPr>
              <a:t>недостатки</a:t>
            </a:r>
            <a:endParaRPr lang="ru-RU" altLang="ru-RU" sz="3600" b="1" dirty="0">
              <a:ln w="22225">
                <a:solidFill>
                  <a:schemeClr val="accent2"/>
                </a:solidFill>
                <a:prstDash val="solid"/>
              </a:ln>
              <a:solidFill>
                <a:schemeClr val="accent2">
                  <a:lumMod val="40000"/>
                  <a:lumOff val="60000"/>
                </a:schemeClr>
              </a:solidFill>
              <a:latin typeface="Arial Narrow" panose="020B0606020202030204" pitchFamily="34" charset="0"/>
            </a:endParaRPr>
          </a:p>
        </p:txBody>
      </p:sp>
      <p:sp>
        <p:nvSpPr>
          <p:cNvPr id="14339" name="Прямоугольник 2"/>
          <p:cNvSpPr>
            <a:spLocks noChangeArrowheads="1"/>
          </p:cNvSpPr>
          <p:nvPr/>
        </p:nvSpPr>
        <p:spPr bwMode="auto">
          <a:xfrm>
            <a:off x="485775" y="1299030"/>
            <a:ext cx="9510481"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None/>
            </a:pPr>
            <a:r>
              <a:rPr lang="ru-RU" altLang="ru-RU" sz="1800" dirty="0">
                <a:latin typeface="Constantia" panose="02030602050306030303" pitchFamily="18" charset="0"/>
              </a:rPr>
              <a:t>Узнав немного об истории появления «героя» нашего повествования, ознакомившись с его техническими характеристиками и конструкцией, рассмотрев модельный ряд. Мы можем сделать кое-какие выводы, по поводу достоинств и недостатков этого трудяги, а также спросить об этом людей, которые знают этот трактор не понаслышке. </a:t>
            </a:r>
            <a:endParaRPr lang="ru-RU" altLang="ru-RU" sz="1800" dirty="0" smtClean="0">
              <a:latin typeface="Constantia" panose="02030602050306030303" pitchFamily="18" charset="0"/>
            </a:endParaRPr>
          </a:p>
          <a:p>
            <a:pPr algn="ctr">
              <a:spcBef>
                <a:spcPct val="0"/>
              </a:spcBef>
              <a:buNone/>
            </a:pPr>
            <a:r>
              <a:rPr lang="ru-RU" altLang="ru-RU" sz="1800" b="1" dirty="0" smtClean="0">
                <a:latin typeface="Constantia" panose="02030602050306030303" pitchFamily="18" charset="0"/>
              </a:rPr>
              <a:t>Начнем </a:t>
            </a:r>
            <a:r>
              <a:rPr lang="ru-RU" altLang="ru-RU" sz="1800" b="1" dirty="0">
                <a:latin typeface="Constantia" panose="02030602050306030303" pitchFamily="18" charset="0"/>
              </a:rPr>
              <a:t>с плюсов: </a:t>
            </a:r>
            <a:endParaRPr lang="ru-RU" altLang="ru-RU" sz="1800" b="1" dirty="0" smtClean="0">
              <a:latin typeface="Constantia" panose="02030602050306030303" pitchFamily="18" charset="0"/>
            </a:endParaRPr>
          </a:p>
          <a:p>
            <a:pPr algn="ctr">
              <a:spcBef>
                <a:spcPct val="0"/>
              </a:spcBef>
              <a:buNone/>
            </a:pPr>
            <a:r>
              <a:rPr lang="ru-RU" altLang="ru-RU" sz="1800" dirty="0" smtClean="0">
                <a:latin typeface="Constantia" panose="02030602050306030303" pitchFamily="18" charset="0"/>
              </a:rPr>
              <a:t>Это </a:t>
            </a:r>
            <a:r>
              <a:rPr lang="ru-RU" altLang="ru-RU" sz="1800" dirty="0">
                <a:latin typeface="Constantia" panose="02030602050306030303" pitchFamily="18" charset="0"/>
              </a:rPr>
              <a:t>по-настоящему многофункциональная, надежная машина с отличной проходимостью. </a:t>
            </a:r>
            <a:endParaRPr lang="ru-RU" altLang="ru-RU" sz="1800" dirty="0" smtClean="0">
              <a:latin typeface="Constantia" panose="02030602050306030303" pitchFamily="18" charset="0"/>
            </a:endParaRPr>
          </a:p>
          <a:p>
            <a:pPr algn="ctr">
              <a:spcBef>
                <a:spcPct val="0"/>
              </a:spcBef>
              <a:buNone/>
            </a:pPr>
            <a:r>
              <a:rPr lang="ru-RU" altLang="ru-RU" sz="1800" dirty="0" smtClean="0">
                <a:latin typeface="Constantia" panose="02030602050306030303" pitchFamily="18" charset="0"/>
              </a:rPr>
              <a:t>Возможность </a:t>
            </a:r>
            <a:r>
              <a:rPr lang="ru-RU" altLang="ru-RU" sz="1800" dirty="0">
                <a:latin typeface="Constantia" panose="02030602050306030303" pitchFamily="18" charset="0"/>
              </a:rPr>
              <a:t>установки погрузчика еще больше расширяет возможности машины. </a:t>
            </a:r>
            <a:endParaRPr lang="ru-RU" altLang="ru-RU" sz="1800" dirty="0" smtClean="0">
              <a:latin typeface="Constantia" panose="02030602050306030303" pitchFamily="18" charset="0"/>
            </a:endParaRPr>
          </a:p>
          <a:p>
            <a:pPr algn="ctr">
              <a:spcBef>
                <a:spcPct val="0"/>
              </a:spcBef>
              <a:buNone/>
            </a:pPr>
            <a:r>
              <a:rPr lang="ru-RU" altLang="ru-RU" sz="1800" dirty="0" smtClean="0">
                <a:latin typeface="Constantia" panose="02030602050306030303" pitchFamily="18" charset="0"/>
              </a:rPr>
              <a:t>Трактор </a:t>
            </a:r>
            <a:r>
              <a:rPr lang="ru-RU" altLang="ru-RU" sz="1800" dirty="0">
                <a:latin typeface="Constantia" panose="02030602050306030303" pitchFamily="18" charset="0"/>
              </a:rPr>
              <a:t>сохраняет функциональность и маневренность как на высоких скоростях, так и при движении задним ходом. </a:t>
            </a:r>
            <a:endParaRPr lang="ru-RU" altLang="ru-RU" sz="1800" dirty="0" smtClean="0">
              <a:latin typeface="Constantia" panose="02030602050306030303" pitchFamily="18" charset="0"/>
            </a:endParaRPr>
          </a:p>
          <a:p>
            <a:pPr algn="ctr">
              <a:spcBef>
                <a:spcPct val="0"/>
              </a:spcBef>
              <a:buNone/>
            </a:pPr>
            <a:r>
              <a:rPr lang="ru-RU" altLang="ru-RU" sz="1800" dirty="0" smtClean="0">
                <a:latin typeface="Constantia" panose="02030602050306030303" pitchFamily="18" charset="0"/>
              </a:rPr>
              <a:t>Неплохо </a:t>
            </a:r>
            <a:r>
              <a:rPr lang="ru-RU" altLang="ru-RU" sz="1800" dirty="0">
                <a:latin typeface="Constantia" panose="02030602050306030303" pitchFamily="18" charset="0"/>
              </a:rPr>
              <a:t>показала себя на ограниченных участках, в теплицах. </a:t>
            </a:r>
            <a:endParaRPr lang="ru-RU" altLang="ru-RU" sz="1800" dirty="0" smtClean="0">
              <a:latin typeface="Constantia" panose="02030602050306030303" pitchFamily="18" charset="0"/>
            </a:endParaRPr>
          </a:p>
          <a:p>
            <a:pPr algn="ctr">
              <a:spcBef>
                <a:spcPct val="0"/>
              </a:spcBef>
              <a:buNone/>
            </a:pPr>
            <a:r>
              <a:rPr lang="ru-RU" altLang="ru-RU" sz="1800" dirty="0" smtClean="0">
                <a:latin typeface="Constantia" panose="02030602050306030303" pitchFamily="18" charset="0"/>
              </a:rPr>
              <a:t>Все </a:t>
            </a:r>
            <a:r>
              <a:rPr lang="ru-RU" altLang="ru-RU" sz="1800" dirty="0">
                <a:latin typeface="Constantia" panose="02030602050306030303" pitchFamily="18" charset="0"/>
              </a:rPr>
              <a:t>модификации имеют гидроусилитель руля. </a:t>
            </a:r>
            <a:endParaRPr lang="ru-RU" altLang="ru-RU" sz="1800" dirty="0" smtClean="0">
              <a:latin typeface="Constantia" panose="02030602050306030303" pitchFamily="18" charset="0"/>
            </a:endParaRPr>
          </a:p>
          <a:p>
            <a:pPr algn="ctr">
              <a:spcBef>
                <a:spcPct val="0"/>
              </a:spcBef>
              <a:buNone/>
            </a:pPr>
            <a:r>
              <a:rPr lang="ru-RU" altLang="ru-RU" sz="1800" b="1" dirty="0" smtClean="0">
                <a:latin typeface="Constantia" panose="02030602050306030303" pitchFamily="18" charset="0"/>
              </a:rPr>
              <a:t>Говоря </a:t>
            </a:r>
            <a:r>
              <a:rPr lang="ru-RU" altLang="ru-RU" sz="1800" b="1" dirty="0">
                <a:latin typeface="Constantia" panose="02030602050306030303" pitchFamily="18" charset="0"/>
              </a:rPr>
              <a:t>о недостатках отметим: </a:t>
            </a:r>
            <a:endParaRPr lang="ru-RU" altLang="ru-RU" sz="1800" b="1" dirty="0" smtClean="0">
              <a:latin typeface="Constantia" panose="02030602050306030303" pitchFamily="18" charset="0"/>
            </a:endParaRPr>
          </a:p>
          <a:p>
            <a:pPr algn="ctr">
              <a:spcBef>
                <a:spcPct val="0"/>
              </a:spcBef>
              <a:buNone/>
            </a:pPr>
            <a:r>
              <a:rPr lang="ru-RU" altLang="ru-RU" sz="1800" dirty="0" smtClean="0">
                <a:latin typeface="Constantia" panose="02030602050306030303" pitchFamily="18" charset="0"/>
              </a:rPr>
              <a:t>Воздушная </a:t>
            </a:r>
            <a:r>
              <a:rPr lang="ru-RU" altLang="ru-RU" sz="1800" dirty="0">
                <a:latin typeface="Constantia" panose="02030602050306030303" pitchFamily="18" charset="0"/>
              </a:rPr>
              <a:t>система охлаждения не всегда справляется со своей функцией, особенно в жаркую погоду. </a:t>
            </a:r>
            <a:endParaRPr lang="ru-RU" altLang="ru-RU" sz="1800" dirty="0" smtClean="0">
              <a:latin typeface="Constantia" panose="02030602050306030303" pitchFamily="18" charset="0"/>
            </a:endParaRPr>
          </a:p>
          <a:p>
            <a:pPr algn="ctr">
              <a:spcBef>
                <a:spcPct val="0"/>
              </a:spcBef>
              <a:buNone/>
            </a:pPr>
            <a:r>
              <a:rPr lang="ru-RU" altLang="ru-RU" sz="1800" dirty="0" smtClean="0">
                <a:latin typeface="Constantia" panose="02030602050306030303" pitchFamily="18" charset="0"/>
              </a:rPr>
              <a:t>Зимой</a:t>
            </a:r>
            <a:r>
              <a:rPr lang="ru-RU" altLang="ru-RU" sz="1800" dirty="0">
                <a:latin typeface="Constantia" panose="02030602050306030303" pitchFamily="18" charset="0"/>
              </a:rPr>
              <a:t>, напротив, возникают проблемы с пуском двигателя. </a:t>
            </a:r>
            <a:endParaRPr lang="ru-RU" altLang="ru-RU" sz="1800" dirty="0" smtClean="0">
              <a:latin typeface="Constantia" panose="02030602050306030303" pitchFamily="18" charset="0"/>
            </a:endParaRPr>
          </a:p>
          <a:p>
            <a:pPr algn="ctr">
              <a:spcBef>
                <a:spcPct val="0"/>
              </a:spcBef>
              <a:buNone/>
            </a:pPr>
            <a:r>
              <a:rPr lang="ru-RU" altLang="ru-RU" sz="1800" dirty="0" smtClean="0">
                <a:latin typeface="Constantia" panose="02030602050306030303" pitchFamily="18" charset="0"/>
              </a:rPr>
              <a:t>Недостаток </a:t>
            </a:r>
            <a:r>
              <a:rPr lang="ru-RU" altLang="ru-RU" sz="1800" dirty="0">
                <a:latin typeface="Constantia" panose="02030602050306030303" pitchFamily="18" charset="0"/>
              </a:rPr>
              <a:t>комфорта в кабине, без доработок зимой довольно холодно, а летом очень жарко. </a:t>
            </a:r>
          </a:p>
        </p:txBody>
      </p:sp>
    </p:spTree>
    <p:extLst>
      <p:ext uri="{BB962C8B-B14F-4D97-AF65-F5344CB8AC3E}">
        <p14:creationId xmlns:p14="http://schemas.microsoft.com/office/powerpoint/2010/main" val="423569827"/>
      </p:ext>
    </p:extLst>
  </p:cSld>
  <p:clrMapOvr>
    <a:masterClrMapping/>
  </p:clrMapOvr>
  <p:transition advTm="3000">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503530" y="540029"/>
            <a:ext cx="10291716"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0000"/>
              </a:lnSpc>
              <a:buNone/>
            </a:pPr>
            <a:r>
              <a:rPr lang="ru-RU" altLang="ru-RU" sz="3600" b="1" dirty="0" smtClean="0">
                <a:ln w="22225">
                  <a:solidFill>
                    <a:schemeClr val="accent2"/>
                  </a:solidFill>
                  <a:prstDash val="solid"/>
                </a:ln>
                <a:solidFill>
                  <a:schemeClr val="accent2">
                    <a:lumMod val="40000"/>
                    <a:lumOff val="60000"/>
                  </a:schemeClr>
                </a:solidFill>
                <a:latin typeface="Arial Narrow" panose="020B0606020202030204" pitchFamily="34" charset="0"/>
              </a:rPr>
              <a:t>Опыт </a:t>
            </a:r>
            <a:r>
              <a:rPr lang="ru-RU" altLang="ru-RU" sz="3600" b="1" dirty="0">
                <a:ln w="22225">
                  <a:solidFill>
                    <a:schemeClr val="accent2"/>
                  </a:solidFill>
                  <a:prstDash val="solid"/>
                </a:ln>
                <a:solidFill>
                  <a:schemeClr val="accent2">
                    <a:lumMod val="40000"/>
                    <a:lumOff val="60000"/>
                  </a:schemeClr>
                </a:solidFill>
                <a:latin typeface="Arial Narrow" panose="020B0606020202030204" pitchFamily="34" charset="0"/>
              </a:rPr>
              <a:t>эксплуатации Т-40: достоинства и </a:t>
            </a:r>
            <a:r>
              <a:rPr lang="ru-RU" altLang="ru-RU" sz="3600" b="1" dirty="0" smtClean="0">
                <a:ln w="22225">
                  <a:solidFill>
                    <a:schemeClr val="accent2"/>
                  </a:solidFill>
                  <a:prstDash val="solid"/>
                </a:ln>
                <a:solidFill>
                  <a:schemeClr val="accent2">
                    <a:lumMod val="40000"/>
                    <a:lumOff val="60000"/>
                  </a:schemeClr>
                </a:solidFill>
                <a:latin typeface="Arial Narrow" panose="020B0606020202030204" pitchFamily="34" charset="0"/>
              </a:rPr>
              <a:t>недостатки</a:t>
            </a:r>
            <a:endParaRPr lang="ru-RU" altLang="ru-RU" sz="3600" b="1" dirty="0">
              <a:ln w="22225">
                <a:solidFill>
                  <a:schemeClr val="accent2"/>
                </a:solidFill>
                <a:prstDash val="solid"/>
              </a:ln>
              <a:solidFill>
                <a:schemeClr val="accent2">
                  <a:lumMod val="40000"/>
                  <a:lumOff val="60000"/>
                </a:schemeClr>
              </a:solidFill>
              <a:latin typeface="Arial Narrow" panose="020B0606020202030204" pitchFamily="34" charset="0"/>
            </a:endParaRPr>
          </a:p>
        </p:txBody>
      </p:sp>
      <p:sp>
        <p:nvSpPr>
          <p:cNvPr id="14339" name="Прямоугольник 2"/>
          <p:cNvSpPr>
            <a:spLocks noChangeArrowheads="1"/>
          </p:cNvSpPr>
          <p:nvPr/>
        </p:nvSpPr>
        <p:spPr bwMode="auto">
          <a:xfrm>
            <a:off x="686540" y="1645260"/>
            <a:ext cx="8661647"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None/>
            </a:pPr>
            <a:r>
              <a:rPr lang="ru-RU" altLang="ru-RU" sz="1800" dirty="0" smtClean="0">
                <a:latin typeface="Constantia" panose="02030602050306030303" pitchFamily="18" charset="0"/>
              </a:rPr>
              <a:t>Многие </a:t>
            </a:r>
            <a:r>
              <a:rPr lang="ru-RU" altLang="ru-RU" sz="1800" dirty="0">
                <a:latin typeface="Constantia" panose="02030602050306030303" pitchFamily="18" charset="0"/>
              </a:rPr>
              <a:t>трактористы сами дорабатывают свои «Сороковки», чем сводят недостатки конструкции к минимуму: </a:t>
            </a:r>
            <a:endParaRPr lang="ru-RU" altLang="ru-RU" sz="1800" dirty="0" smtClean="0">
              <a:latin typeface="Constantia" panose="02030602050306030303" pitchFamily="18" charset="0"/>
            </a:endParaRPr>
          </a:p>
          <a:p>
            <a:pPr algn="ctr">
              <a:spcBef>
                <a:spcPct val="0"/>
              </a:spcBef>
              <a:buNone/>
            </a:pPr>
            <a:r>
              <a:rPr lang="ru-RU" altLang="ru-RU" sz="1800" b="1" dirty="0" smtClean="0">
                <a:latin typeface="Constantia" panose="02030602050306030303" pitchFamily="18" charset="0"/>
              </a:rPr>
              <a:t>Доработка </a:t>
            </a:r>
            <a:r>
              <a:rPr lang="ru-RU" altLang="ru-RU" sz="1800" b="1" dirty="0">
                <a:latin typeface="Constantia" panose="02030602050306030303" pitchFamily="18" charset="0"/>
              </a:rPr>
              <a:t>системы охлаждения. </a:t>
            </a:r>
            <a:endParaRPr lang="ru-RU" altLang="ru-RU" sz="1800" b="1" dirty="0" smtClean="0">
              <a:latin typeface="Constantia" panose="02030602050306030303" pitchFamily="18" charset="0"/>
            </a:endParaRPr>
          </a:p>
          <a:p>
            <a:pPr algn="ctr">
              <a:spcBef>
                <a:spcPct val="0"/>
              </a:spcBef>
              <a:buNone/>
            </a:pPr>
            <a:r>
              <a:rPr lang="ru-RU" altLang="ru-RU" sz="1800" dirty="0" smtClean="0">
                <a:latin typeface="Constantia" panose="02030602050306030303" pitchFamily="18" charset="0"/>
              </a:rPr>
              <a:t>Один </a:t>
            </a:r>
            <a:r>
              <a:rPr lang="ru-RU" altLang="ru-RU" sz="1800" dirty="0">
                <a:latin typeface="Constantia" panose="02030602050306030303" pitchFamily="18" charset="0"/>
              </a:rPr>
              <a:t>из вариантов самостоятельного решения проблемы с охлаждением. </a:t>
            </a:r>
            <a:r>
              <a:rPr lang="ru-RU" altLang="ru-RU" sz="1800" dirty="0" smtClean="0">
                <a:latin typeface="Constantia" panose="02030602050306030303" pitchFamily="18" charset="0"/>
              </a:rPr>
              <a:t>В </a:t>
            </a:r>
            <a:r>
              <a:rPr lang="ru-RU" altLang="ru-RU" sz="1800" dirty="0">
                <a:latin typeface="Constantia" panose="02030602050306030303" pitchFamily="18" charset="0"/>
              </a:rPr>
              <a:t>данном случае тракторист заменил стандартный масляный радиатор на радиатор большего объема и закрепил его с правой от двигателя стороны, дополнительно установив через тумблер вентилятор от иномарки. </a:t>
            </a:r>
            <a:endParaRPr lang="ru-RU" altLang="ru-RU" sz="1800" dirty="0" smtClean="0">
              <a:latin typeface="Constantia" panose="02030602050306030303" pitchFamily="18" charset="0"/>
            </a:endParaRPr>
          </a:p>
          <a:p>
            <a:pPr algn="ctr">
              <a:spcBef>
                <a:spcPct val="0"/>
              </a:spcBef>
              <a:buNone/>
            </a:pPr>
            <a:r>
              <a:rPr lang="ru-RU" altLang="ru-RU" sz="1800" dirty="0" smtClean="0">
                <a:latin typeface="Constantia" panose="02030602050306030303" pitchFamily="18" charset="0"/>
              </a:rPr>
              <a:t>Подводка </a:t>
            </a:r>
            <a:r>
              <a:rPr lang="ru-RU" altLang="ru-RU" sz="1800" dirty="0">
                <a:latin typeface="Constantia" panose="02030602050306030303" pitchFamily="18" charset="0"/>
              </a:rPr>
              <a:t>масла осуществлена с помощью обычных шлангов от гидравлики. В дополнение улучшается охлаждение цилиндров, т.к. ничего не препятствует потоку воздуха. Для доступа к двигателю радиатор сделан откидным. </a:t>
            </a:r>
            <a:endParaRPr lang="ru-RU" altLang="ru-RU" sz="1800" dirty="0" smtClean="0">
              <a:latin typeface="Constantia" panose="02030602050306030303" pitchFamily="18" charset="0"/>
            </a:endParaRPr>
          </a:p>
          <a:p>
            <a:pPr algn="ctr">
              <a:spcBef>
                <a:spcPct val="0"/>
              </a:spcBef>
              <a:buNone/>
            </a:pPr>
            <a:r>
              <a:rPr lang="ru-RU" altLang="ru-RU" sz="1800" b="1" dirty="0" smtClean="0">
                <a:latin typeface="Constantia" panose="02030602050306030303" pitchFamily="18" charset="0"/>
              </a:rPr>
              <a:t>Отопление </a:t>
            </a:r>
            <a:r>
              <a:rPr lang="ru-RU" altLang="ru-RU" sz="1800" b="1" dirty="0">
                <a:latin typeface="Constantia" panose="02030602050306030303" pitchFamily="18" charset="0"/>
              </a:rPr>
              <a:t>кабины. </a:t>
            </a:r>
            <a:endParaRPr lang="ru-RU" altLang="ru-RU" sz="1800" b="1" dirty="0" smtClean="0">
              <a:latin typeface="Constantia" panose="02030602050306030303" pitchFamily="18" charset="0"/>
            </a:endParaRPr>
          </a:p>
          <a:p>
            <a:pPr algn="ctr">
              <a:spcBef>
                <a:spcPct val="0"/>
              </a:spcBef>
              <a:buNone/>
            </a:pPr>
            <a:r>
              <a:rPr lang="ru-RU" altLang="ru-RU" sz="1800" dirty="0" smtClean="0">
                <a:latin typeface="Constantia" panose="02030602050306030303" pitchFamily="18" charset="0"/>
              </a:rPr>
              <a:t>Есть </a:t>
            </a:r>
            <a:r>
              <a:rPr lang="ru-RU" altLang="ru-RU" sz="1800" dirty="0">
                <a:latin typeface="Constantia" panose="02030602050306030303" pitchFamily="18" charset="0"/>
              </a:rPr>
              <a:t>два основных, наиболее широко распространенных варианта сделать отопление в кабине Т-40. Проще всего сделать отопление от выхлопных газов, либо от масляного радиатора</a:t>
            </a:r>
            <a:r>
              <a:rPr lang="ru-RU" altLang="ru-RU" sz="1800" dirty="0" smtClean="0">
                <a:latin typeface="Constantia" panose="02030602050306030303" pitchFamily="18" charset="0"/>
              </a:rPr>
              <a:t>.</a:t>
            </a:r>
            <a:endParaRPr lang="ru-RU" altLang="ru-RU" sz="1800" dirty="0">
              <a:latin typeface="Constantia" panose="02030602050306030303" pitchFamily="18" charset="0"/>
            </a:endParaRPr>
          </a:p>
        </p:txBody>
      </p:sp>
    </p:spTree>
    <p:extLst>
      <p:ext uri="{BB962C8B-B14F-4D97-AF65-F5344CB8AC3E}">
        <p14:creationId xmlns:p14="http://schemas.microsoft.com/office/powerpoint/2010/main" val="3739161010"/>
      </p:ext>
    </p:extLst>
  </p:cSld>
  <p:clrMapOvr>
    <a:masterClrMapping/>
  </p:clrMapOvr>
  <p:transition advTm="3000">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ChangeArrowheads="1"/>
          </p:cNvSpPr>
          <p:nvPr/>
        </p:nvSpPr>
        <p:spPr bwMode="auto">
          <a:xfrm>
            <a:off x="495300" y="477653"/>
            <a:ext cx="784860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80000"/>
              </a:lnSpc>
              <a:buFontTx/>
              <a:buNone/>
            </a:pPr>
            <a:r>
              <a:rPr lang="ru-RU" altLang="ru-RU" sz="4800" b="1" dirty="0" smtClean="0">
                <a:ln w="22225">
                  <a:solidFill>
                    <a:schemeClr val="accent2"/>
                  </a:solidFill>
                  <a:prstDash val="solid"/>
                </a:ln>
                <a:solidFill>
                  <a:schemeClr val="accent2">
                    <a:lumMod val="40000"/>
                    <a:lumOff val="60000"/>
                  </a:schemeClr>
                </a:solidFill>
                <a:latin typeface="Arial Narrow" panose="020B0606020202030204" pitchFamily="34" charset="0"/>
              </a:rPr>
              <a:t>Подводим итоги</a:t>
            </a:r>
            <a:endParaRPr lang="ru-RU" altLang="ru-RU" sz="4800" b="1" dirty="0">
              <a:solidFill>
                <a:srgbClr val="660033"/>
              </a:solidFill>
              <a:latin typeface="Arial Narrow" panose="020B0606020202030204" pitchFamily="34" charset="0"/>
            </a:endParaRPr>
          </a:p>
        </p:txBody>
      </p:sp>
      <p:sp>
        <p:nvSpPr>
          <p:cNvPr id="15363" name="Прямоугольник 2"/>
          <p:cNvSpPr>
            <a:spLocks noChangeArrowheads="1"/>
          </p:cNvSpPr>
          <p:nvPr/>
        </p:nvSpPr>
        <p:spPr bwMode="auto">
          <a:xfrm>
            <a:off x="495300" y="1660525"/>
            <a:ext cx="7290417"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None/>
            </a:pPr>
            <a:r>
              <a:rPr lang="ru-RU" altLang="ru-RU" sz="1800" dirty="0">
                <a:latin typeface="Constantia" panose="02030602050306030303" pitchFamily="18" charset="0"/>
              </a:rPr>
              <a:t>В заключение, можно сказать, Т-40 несмотря ни на что, еще в далеком 61-м занял лидирующую позицию в своем тяговом классе, и вплоть до прекращения выпуска в 1995 году, вполне достойно выполнял возложенные на него обязанности. И до сих пор эти трактора работают на наших полях, составляя достойную конкуренцию современным моделям. </a:t>
            </a:r>
            <a:endParaRPr lang="ru-RU" altLang="ru-RU" sz="1800" dirty="0" smtClean="0">
              <a:latin typeface="Constantia" panose="02030602050306030303" pitchFamily="18" charset="0"/>
            </a:endParaRPr>
          </a:p>
          <a:p>
            <a:pPr algn="ctr">
              <a:spcBef>
                <a:spcPct val="0"/>
              </a:spcBef>
              <a:buNone/>
            </a:pPr>
            <a:r>
              <a:rPr lang="ru-RU" altLang="ru-RU" sz="1800" dirty="0" smtClean="0">
                <a:latin typeface="Constantia" panose="02030602050306030303" pitchFamily="18" charset="0"/>
              </a:rPr>
              <a:t>Кроме </a:t>
            </a:r>
            <a:r>
              <a:rPr lang="ru-RU" altLang="ru-RU" sz="1800" dirty="0">
                <a:latin typeface="Constantia" panose="02030602050306030303" pitchFamily="18" charset="0"/>
              </a:rPr>
              <a:t>этого, в процессе работы был накоплен огромный опыт, впоследствии использованный при создании ЛТЗ-60 и других моделей. </a:t>
            </a:r>
            <a:endParaRPr lang="ru-RU" altLang="ru-RU" sz="1800" dirty="0" smtClean="0">
              <a:latin typeface="Constantia" panose="02030602050306030303" pitchFamily="18" charset="0"/>
            </a:endParaRPr>
          </a:p>
          <a:p>
            <a:pPr algn="ctr">
              <a:spcBef>
                <a:spcPct val="0"/>
              </a:spcBef>
              <a:buNone/>
            </a:pPr>
            <a:r>
              <a:rPr lang="ru-RU" altLang="ru-RU" sz="1800" dirty="0" smtClean="0">
                <a:latin typeface="Constantia" panose="02030602050306030303" pitchFamily="18" charset="0"/>
              </a:rPr>
              <a:t>На </a:t>
            </a:r>
            <a:r>
              <a:rPr lang="ru-RU" altLang="ru-RU" sz="1800" dirty="0">
                <a:latin typeface="Constantia" panose="02030602050306030303" pitchFamily="18" charset="0"/>
              </a:rPr>
              <a:t>вторичном рынке вы и сейчас найдете множество предложений о купле/продаже «сороковок». Рабочий экземпляр можно приобрести в диапазоне от 80–250 </a:t>
            </a:r>
            <a:r>
              <a:rPr lang="ru-RU" altLang="ru-RU" sz="1800" dirty="0" err="1">
                <a:latin typeface="Constantia" panose="02030602050306030303" pitchFamily="18" charset="0"/>
              </a:rPr>
              <a:t>т.р</a:t>
            </a:r>
            <a:r>
              <a:rPr lang="ru-RU" altLang="ru-RU" sz="1800" dirty="0">
                <a:latin typeface="Constantia" panose="02030602050306030303" pitchFamily="18" charset="0"/>
              </a:rPr>
              <a:t>. в зависимости от состояния, необходимых вложений и наличия навесного оборудования</a:t>
            </a:r>
            <a:r>
              <a:rPr lang="ru-RU" altLang="ru-RU" sz="1800" dirty="0" smtClean="0">
                <a:latin typeface="Constantia" panose="02030602050306030303" pitchFamily="18" charset="0"/>
              </a:rPr>
              <a:t>.</a:t>
            </a:r>
            <a:endParaRPr lang="ru-RU" altLang="ru-RU" sz="1800" dirty="0">
              <a:latin typeface="Constantia" panose="02030602050306030303" pitchFamily="18"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85717" y="3507184"/>
            <a:ext cx="4008637" cy="3006478"/>
          </a:xfrm>
          <a:prstGeom prst="rect">
            <a:avLst/>
          </a:prstGeom>
          <a:ln>
            <a:noFill/>
          </a:ln>
          <a:effectLst>
            <a:softEdge rad="112500"/>
          </a:effectLst>
        </p:spPr>
      </p:pic>
    </p:spTree>
    <p:extLst>
      <p:ext uri="{BB962C8B-B14F-4D97-AF65-F5344CB8AC3E}">
        <p14:creationId xmlns:p14="http://schemas.microsoft.com/office/powerpoint/2010/main" val="3840684036"/>
      </p:ext>
    </p:extLst>
  </p:cSld>
  <p:clrMapOvr>
    <a:masterClrMapping/>
  </p:clrMapOvr>
  <p:transition advTm="3000">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609600" y="381000"/>
            <a:ext cx="784860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80000"/>
              </a:lnSpc>
              <a:buFontTx/>
              <a:buNone/>
            </a:pPr>
            <a:r>
              <a:rPr lang="ru-RU" altLang="ru-RU" sz="4800" b="1" dirty="0">
                <a:ln w="22225">
                  <a:solidFill>
                    <a:schemeClr val="accent2"/>
                  </a:solidFill>
                  <a:prstDash val="solid"/>
                </a:ln>
                <a:solidFill>
                  <a:srgbClr val="0070C0"/>
                </a:solidFill>
                <a:latin typeface="Arial Narrow" panose="020B0606020202030204" pitchFamily="34" charset="0"/>
              </a:rPr>
              <a:t>Оглавление</a:t>
            </a:r>
            <a:endParaRPr lang="ru-RU" altLang="ru-RU" sz="4800" b="1" dirty="0">
              <a:solidFill>
                <a:srgbClr val="0070C0"/>
              </a:solidFill>
              <a:latin typeface="Arial Narrow" panose="020B0606020202030204" pitchFamily="34" charset="0"/>
            </a:endParaRPr>
          </a:p>
        </p:txBody>
      </p:sp>
      <p:sp>
        <p:nvSpPr>
          <p:cNvPr id="3" name="Rectangle 4"/>
          <p:cNvSpPr>
            <a:spLocks noChangeArrowheads="1"/>
          </p:cNvSpPr>
          <p:nvPr/>
        </p:nvSpPr>
        <p:spPr bwMode="auto">
          <a:xfrm>
            <a:off x="609600" y="1200149"/>
            <a:ext cx="7848600" cy="5280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457200" indent="-457200">
              <a:buFont typeface="Wingdings" panose="05000000000000000000" pitchFamily="2" charset="2"/>
              <a:buChar char="q"/>
              <a:defRPr/>
            </a:pPr>
            <a:r>
              <a:rPr lang="ru-RU" altLang="ru-RU" sz="2400" b="1" dirty="0" smtClean="0">
                <a:ln w="22225">
                  <a:solidFill>
                    <a:schemeClr val="accent2"/>
                  </a:solidFill>
                  <a:prstDash val="solid"/>
                </a:ln>
                <a:solidFill>
                  <a:schemeClr val="accent2">
                    <a:lumMod val="40000"/>
                    <a:lumOff val="60000"/>
                  </a:schemeClr>
                </a:solidFill>
                <a:latin typeface="Arial Narrow" panose="020B0606020202030204" pitchFamily="34" charset="0"/>
              </a:rPr>
              <a:t>Трактор </a:t>
            </a:r>
            <a:r>
              <a:rPr lang="ru-RU" altLang="ru-RU" sz="2400" b="1" dirty="0">
                <a:ln w="22225">
                  <a:solidFill>
                    <a:schemeClr val="accent2"/>
                  </a:solidFill>
                  <a:prstDash val="solid"/>
                </a:ln>
                <a:solidFill>
                  <a:schemeClr val="accent2">
                    <a:lumMod val="40000"/>
                    <a:lumOff val="60000"/>
                  </a:schemeClr>
                </a:solidFill>
                <a:latin typeface="Arial Narrow" panose="020B0606020202030204" pitchFamily="34" charset="0"/>
              </a:rPr>
              <a:t>Т-40: рождение легенды </a:t>
            </a:r>
            <a:endParaRPr lang="ru-RU" altLang="ru-RU" sz="2400" b="1" dirty="0" smtClean="0">
              <a:ln w="22225">
                <a:solidFill>
                  <a:schemeClr val="accent2"/>
                </a:solidFill>
                <a:prstDash val="solid"/>
              </a:ln>
              <a:solidFill>
                <a:schemeClr val="accent2">
                  <a:lumMod val="40000"/>
                  <a:lumOff val="60000"/>
                </a:schemeClr>
              </a:solidFill>
              <a:latin typeface="Arial Narrow" panose="020B0606020202030204" pitchFamily="34" charset="0"/>
            </a:endParaRPr>
          </a:p>
          <a:p>
            <a:pPr marL="457200" indent="-457200">
              <a:buFont typeface="Wingdings" panose="05000000000000000000" pitchFamily="2" charset="2"/>
              <a:buChar char="q"/>
              <a:defRPr/>
            </a:pPr>
            <a:r>
              <a:rPr lang="ru-RU" altLang="ru-RU" sz="2400" b="1" dirty="0" smtClean="0">
                <a:ln w="22225">
                  <a:solidFill>
                    <a:schemeClr val="accent2"/>
                  </a:solidFill>
                  <a:prstDash val="solid"/>
                </a:ln>
                <a:solidFill>
                  <a:schemeClr val="accent2">
                    <a:lumMod val="40000"/>
                    <a:lumOff val="60000"/>
                  </a:schemeClr>
                </a:solidFill>
                <a:latin typeface="Arial Narrow" panose="020B0606020202030204" pitchFamily="34" charset="0"/>
              </a:rPr>
              <a:t>Технические </a:t>
            </a:r>
            <a:r>
              <a:rPr lang="ru-RU" altLang="ru-RU" sz="2400" b="1" dirty="0">
                <a:ln w="22225">
                  <a:solidFill>
                    <a:schemeClr val="accent2"/>
                  </a:solidFill>
                  <a:prstDash val="solid"/>
                </a:ln>
                <a:solidFill>
                  <a:schemeClr val="accent2">
                    <a:lumMod val="40000"/>
                    <a:lumOff val="60000"/>
                  </a:schemeClr>
                </a:solidFill>
                <a:latin typeface="Arial Narrow" panose="020B0606020202030204" pitchFamily="34" charset="0"/>
              </a:rPr>
              <a:t>характеристики Т-40 </a:t>
            </a:r>
            <a:endParaRPr lang="ru-RU" altLang="ru-RU" sz="2400" b="1" dirty="0" smtClean="0">
              <a:ln w="22225">
                <a:solidFill>
                  <a:schemeClr val="accent2"/>
                </a:solidFill>
                <a:prstDash val="solid"/>
              </a:ln>
              <a:solidFill>
                <a:schemeClr val="accent2">
                  <a:lumMod val="40000"/>
                  <a:lumOff val="60000"/>
                </a:schemeClr>
              </a:solidFill>
              <a:latin typeface="Arial Narrow" panose="020B0606020202030204" pitchFamily="34" charset="0"/>
            </a:endParaRPr>
          </a:p>
          <a:p>
            <a:pPr marL="457200" indent="-457200">
              <a:buFont typeface="Wingdings" panose="05000000000000000000" pitchFamily="2" charset="2"/>
              <a:buChar char="q"/>
              <a:defRPr/>
            </a:pPr>
            <a:r>
              <a:rPr lang="ru-RU" altLang="ru-RU" sz="2400" b="1" dirty="0" smtClean="0">
                <a:ln w="22225">
                  <a:solidFill>
                    <a:schemeClr val="accent2"/>
                  </a:solidFill>
                  <a:prstDash val="solid"/>
                </a:ln>
                <a:solidFill>
                  <a:schemeClr val="accent2">
                    <a:lumMod val="40000"/>
                    <a:lumOff val="60000"/>
                  </a:schemeClr>
                </a:solidFill>
                <a:latin typeface="Arial Narrow" panose="020B0606020202030204" pitchFamily="34" charset="0"/>
              </a:rPr>
              <a:t>Двигатель </a:t>
            </a:r>
          </a:p>
          <a:p>
            <a:pPr marL="457200" indent="-457200">
              <a:buFont typeface="Wingdings" panose="05000000000000000000" pitchFamily="2" charset="2"/>
              <a:buChar char="q"/>
              <a:defRPr/>
            </a:pPr>
            <a:r>
              <a:rPr lang="ru-RU" altLang="ru-RU" sz="2400" b="1" dirty="0" smtClean="0">
                <a:ln w="22225">
                  <a:solidFill>
                    <a:schemeClr val="accent2"/>
                  </a:solidFill>
                  <a:prstDash val="solid"/>
                </a:ln>
                <a:solidFill>
                  <a:schemeClr val="accent2">
                    <a:lumMod val="40000"/>
                    <a:lumOff val="60000"/>
                  </a:schemeClr>
                </a:solidFill>
                <a:latin typeface="Arial Narrow" panose="020B0606020202030204" pitchFamily="34" charset="0"/>
              </a:rPr>
              <a:t>Коробка </a:t>
            </a:r>
            <a:r>
              <a:rPr lang="ru-RU" altLang="ru-RU" sz="2400" b="1" dirty="0">
                <a:ln w="22225">
                  <a:solidFill>
                    <a:schemeClr val="accent2"/>
                  </a:solidFill>
                  <a:prstDash val="solid"/>
                </a:ln>
                <a:solidFill>
                  <a:schemeClr val="accent2">
                    <a:lumMod val="40000"/>
                    <a:lumOff val="60000"/>
                  </a:schemeClr>
                </a:solidFill>
                <a:latin typeface="Arial Narrow" panose="020B0606020202030204" pitchFamily="34" charset="0"/>
              </a:rPr>
              <a:t>передач </a:t>
            </a:r>
            <a:endParaRPr lang="ru-RU" altLang="ru-RU" sz="2400" b="1" dirty="0" smtClean="0">
              <a:ln w="22225">
                <a:solidFill>
                  <a:schemeClr val="accent2"/>
                </a:solidFill>
                <a:prstDash val="solid"/>
              </a:ln>
              <a:solidFill>
                <a:schemeClr val="accent2">
                  <a:lumMod val="40000"/>
                  <a:lumOff val="60000"/>
                </a:schemeClr>
              </a:solidFill>
              <a:latin typeface="Arial Narrow" panose="020B0606020202030204" pitchFamily="34" charset="0"/>
            </a:endParaRPr>
          </a:p>
          <a:p>
            <a:pPr marL="457200" indent="-457200">
              <a:buFont typeface="Wingdings" panose="05000000000000000000" pitchFamily="2" charset="2"/>
              <a:buChar char="q"/>
              <a:defRPr/>
            </a:pPr>
            <a:r>
              <a:rPr lang="ru-RU" altLang="ru-RU" sz="2400" b="1" dirty="0" smtClean="0">
                <a:ln w="22225">
                  <a:solidFill>
                    <a:schemeClr val="accent2"/>
                  </a:solidFill>
                  <a:prstDash val="solid"/>
                </a:ln>
                <a:solidFill>
                  <a:schemeClr val="accent2">
                    <a:lumMod val="40000"/>
                    <a:lumOff val="60000"/>
                  </a:schemeClr>
                </a:solidFill>
                <a:latin typeface="Arial Narrow" panose="020B0606020202030204" pitchFamily="34" charset="0"/>
              </a:rPr>
              <a:t>Ходовая </a:t>
            </a:r>
            <a:r>
              <a:rPr lang="ru-RU" altLang="ru-RU" sz="2400" b="1" dirty="0">
                <a:ln w="22225">
                  <a:solidFill>
                    <a:schemeClr val="accent2"/>
                  </a:solidFill>
                  <a:prstDash val="solid"/>
                </a:ln>
                <a:solidFill>
                  <a:schemeClr val="accent2">
                    <a:lumMod val="40000"/>
                    <a:lumOff val="60000"/>
                  </a:schemeClr>
                </a:solidFill>
                <a:latin typeface="Arial Narrow" panose="020B0606020202030204" pitchFamily="34" charset="0"/>
              </a:rPr>
              <a:t>часть </a:t>
            </a:r>
            <a:endParaRPr lang="ru-RU" altLang="ru-RU" sz="2400" b="1" dirty="0" smtClean="0">
              <a:ln w="22225">
                <a:solidFill>
                  <a:schemeClr val="accent2"/>
                </a:solidFill>
                <a:prstDash val="solid"/>
              </a:ln>
              <a:solidFill>
                <a:schemeClr val="accent2">
                  <a:lumMod val="40000"/>
                  <a:lumOff val="60000"/>
                </a:schemeClr>
              </a:solidFill>
              <a:latin typeface="Arial Narrow" panose="020B0606020202030204" pitchFamily="34" charset="0"/>
            </a:endParaRPr>
          </a:p>
          <a:p>
            <a:pPr marL="457200" indent="-457200">
              <a:buFont typeface="Wingdings" panose="05000000000000000000" pitchFamily="2" charset="2"/>
              <a:buChar char="q"/>
              <a:defRPr/>
            </a:pPr>
            <a:r>
              <a:rPr lang="ru-RU" altLang="ru-RU" sz="2400" b="1" dirty="0" smtClean="0">
                <a:ln w="22225">
                  <a:solidFill>
                    <a:schemeClr val="accent2"/>
                  </a:solidFill>
                  <a:prstDash val="solid"/>
                </a:ln>
                <a:solidFill>
                  <a:schemeClr val="accent2">
                    <a:lumMod val="40000"/>
                    <a:lumOff val="60000"/>
                  </a:schemeClr>
                </a:solidFill>
                <a:latin typeface="Arial Narrow" panose="020B0606020202030204" pitchFamily="34" charset="0"/>
              </a:rPr>
              <a:t>Рулевое </a:t>
            </a:r>
            <a:r>
              <a:rPr lang="ru-RU" altLang="ru-RU" sz="2400" b="1" dirty="0">
                <a:ln w="22225">
                  <a:solidFill>
                    <a:schemeClr val="accent2"/>
                  </a:solidFill>
                  <a:prstDash val="solid"/>
                </a:ln>
                <a:solidFill>
                  <a:schemeClr val="accent2">
                    <a:lumMod val="40000"/>
                    <a:lumOff val="60000"/>
                  </a:schemeClr>
                </a:solidFill>
                <a:latin typeface="Arial Narrow" panose="020B0606020202030204" pitchFamily="34" charset="0"/>
              </a:rPr>
              <a:t>управление </a:t>
            </a:r>
            <a:endParaRPr lang="ru-RU" altLang="ru-RU" sz="2400" b="1" dirty="0" smtClean="0">
              <a:ln w="22225">
                <a:solidFill>
                  <a:schemeClr val="accent2"/>
                </a:solidFill>
                <a:prstDash val="solid"/>
              </a:ln>
              <a:solidFill>
                <a:schemeClr val="accent2">
                  <a:lumMod val="40000"/>
                  <a:lumOff val="60000"/>
                </a:schemeClr>
              </a:solidFill>
              <a:latin typeface="Arial Narrow" panose="020B0606020202030204" pitchFamily="34" charset="0"/>
            </a:endParaRPr>
          </a:p>
          <a:p>
            <a:pPr marL="457200" indent="-457200">
              <a:buFont typeface="Wingdings" panose="05000000000000000000" pitchFamily="2" charset="2"/>
              <a:buChar char="q"/>
              <a:defRPr/>
            </a:pPr>
            <a:r>
              <a:rPr lang="ru-RU" altLang="ru-RU" sz="2400" b="1" dirty="0" smtClean="0">
                <a:ln w="22225">
                  <a:solidFill>
                    <a:schemeClr val="accent2"/>
                  </a:solidFill>
                  <a:prstDash val="solid"/>
                </a:ln>
                <a:solidFill>
                  <a:schemeClr val="accent2">
                    <a:lumMod val="40000"/>
                    <a:lumOff val="60000"/>
                  </a:schemeClr>
                </a:solidFill>
                <a:latin typeface="Arial Narrow" panose="020B0606020202030204" pitchFamily="34" charset="0"/>
              </a:rPr>
              <a:t>Кабина </a:t>
            </a:r>
            <a:r>
              <a:rPr lang="ru-RU" altLang="ru-RU" sz="2400" b="1" dirty="0">
                <a:ln w="22225">
                  <a:solidFill>
                    <a:schemeClr val="accent2"/>
                  </a:solidFill>
                  <a:prstDash val="solid"/>
                </a:ln>
                <a:solidFill>
                  <a:schemeClr val="accent2">
                    <a:lumMod val="40000"/>
                    <a:lumOff val="60000"/>
                  </a:schemeClr>
                </a:solidFill>
                <a:latin typeface="Arial Narrow" panose="020B0606020202030204" pitchFamily="34" charset="0"/>
              </a:rPr>
              <a:t>Т-40: обзор </a:t>
            </a:r>
            <a:endParaRPr lang="ru-RU" altLang="ru-RU" sz="2400" b="1" dirty="0" smtClean="0">
              <a:ln w="22225">
                <a:solidFill>
                  <a:schemeClr val="accent2"/>
                </a:solidFill>
                <a:prstDash val="solid"/>
              </a:ln>
              <a:solidFill>
                <a:schemeClr val="accent2">
                  <a:lumMod val="40000"/>
                  <a:lumOff val="60000"/>
                </a:schemeClr>
              </a:solidFill>
              <a:latin typeface="Arial Narrow" panose="020B0606020202030204" pitchFamily="34" charset="0"/>
            </a:endParaRPr>
          </a:p>
          <a:p>
            <a:pPr marL="457200" indent="-457200">
              <a:buFont typeface="Wingdings" panose="05000000000000000000" pitchFamily="2" charset="2"/>
              <a:buChar char="q"/>
              <a:defRPr/>
            </a:pPr>
            <a:r>
              <a:rPr lang="ru-RU" altLang="ru-RU" sz="2400" b="1" dirty="0" smtClean="0">
                <a:ln w="22225">
                  <a:solidFill>
                    <a:schemeClr val="accent2"/>
                  </a:solidFill>
                  <a:prstDash val="solid"/>
                </a:ln>
                <a:solidFill>
                  <a:schemeClr val="accent2">
                    <a:lumMod val="40000"/>
                    <a:lumOff val="60000"/>
                  </a:schemeClr>
                </a:solidFill>
                <a:latin typeface="Arial Narrow" panose="020B0606020202030204" pitchFamily="34" charset="0"/>
              </a:rPr>
              <a:t>Навесное </a:t>
            </a:r>
            <a:r>
              <a:rPr lang="ru-RU" altLang="ru-RU" sz="2400" b="1" dirty="0">
                <a:ln w="22225">
                  <a:solidFill>
                    <a:schemeClr val="accent2"/>
                  </a:solidFill>
                  <a:prstDash val="solid"/>
                </a:ln>
                <a:solidFill>
                  <a:schemeClr val="accent2">
                    <a:lumMod val="40000"/>
                    <a:lumOff val="60000"/>
                  </a:schemeClr>
                </a:solidFill>
                <a:latin typeface="Arial Narrow" panose="020B0606020202030204" pitchFamily="34" charset="0"/>
              </a:rPr>
              <a:t>оборудование для трактора Т-40 </a:t>
            </a:r>
            <a:endParaRPr lang="ru-RU" altLang="ru-RU" sz="2400" b="1" dirty="0" smtClean="0">
              <a:ln w="22225">
                <a:solidFill>
                  <a:schemeClr val="accent2"/>
                </a:solidFill>
                <a:prstDash val="solid"/>
              </a:ln>
              <a:solidFill>
                <a:schemeClr val="accent2">
                  <a:lumMod val="40000"/>
                  <a:lumOff val="60000"/>
                </a:schemeClr>
              </a:solidFill>
              <a:latin typeface="Arial Narrow" panose="020B0606020202030204" pitchFamily="34" charset="0"/>
            </a:endParaRPr>
          </a:p>
          <a:p>
            <a:pPr marL="457200" indent="-457200">
              <a:buFont typeface="Wingdings" panose="05000000000000000000" pitchFamily="2" charset="2"/>
              <a:buChar char="q"/>
              <a:defRPr/>
            </a:pPr>
            <a:r>
              <a:rPr lang="ru-RU" altLang="ru-RU" sz="2400" b="1" dirty="0" smtClean="0">
                <a:ln w="22225">
                  <a:solidFill>
                    <a:schemeClr val="accent2"/>
                  </a:solidFill>
                  <a:prstDash val="solid"/>
                </a:ln>
                <a:solidFill>
                  <a:schemeClr val="accent2">
                    <a:lumMod val="40000"/>
                    <a:lumOff val="60000"/>
                  </a:schemeClr>
                </a:solidFill>
                <a:latin typeface="Arial Narrow" panose="020B0606020202030204" pitchFamily="34" charset="0"/>
              </a:rPr>
              <a:t>Модификации </a:t>
            </a:r>
            <a:r>
              <a:rPr lang="ru-RU" altLang="ru-RU" sz="2400" b="1" dirty="0">
                <a:ln w="22225">
                  <a:solidFill>
                    <a:schemeClr val="accent2"/>
                  </a:solidFill>
                  <a:prstDash val="solid"/>
                </a:ln>
                <a:solidFill>
                  <a:schemeClr val="accent2">
                    <a:lumMod val="40000"/>
                    <a:lumOff val="60000"/>
                  </a:schemeClr>
                </a:solidFill>
                <a:latin typeface="Arial Narrow" panose="020B0606020202030204" pitchFamily="34" charset="0"/>
              </a:rPr>
              <a:t>трактора Т–40 </a:t>
            </a:r>
            <a:endParaRPr lang="ru-RU" altLang="ru-RU" sz="2400" b="1" dirty="0" smtClean="0">
              <a:ln w="22225">
                <a:solidFill>
                  <a:schemeClr val="accent2"/>
                </a:solidFill>
                <a:prstDash val="solid"/>
              </a:ln>
              <a:solidFill>
                <a:schemeClr val="accent2">
                  <a:lumMod val="40000"/>
                  <a:lumOff val="60000"/>
                </a:schemeClr>
              </a:solidFill>
              <a:latin typeface="Arial Narrow" panose="020B0606020202030204" pitchFamily="34" charset="0"/>
            </a:endParaRPr>
          </a:p>
          <a:p>
            <a:pPr marL="457200" indent="-457200">
              <a:buFont typeface="Wingdings" panose="05000000000000000000" pitchFamily="2" charset="2"/>
              <a:buChar char="q"/>
              <a:defRPr/>
            </a:pPr>
            <a:r>
              <a:rPr lang="ru-RU" altLang="ru-RU" sz="2400" b="1" dirty="0" smtClean="0">
                <a:ln w="22225">
                  <a:solidFill>
                    <a:schemeClr val="accent2"/>
                  </a:solidFill>
                  <a:prstDash val="solid"/>
                </a:ln>
                <a:solidFill>
                  <a:schemeClr val="accent2">
                    <a:lumMod val="40000"/>
                    <a:lumOff val="60000"/>
                  </a:schemeClr>
                </a:solidFill>
                <a:latin typeface="Arial Narrow" panose="020B0606020202030204" pitchFamily="34" charset="0"/>
              </a:rPr>
              <a:t>Опыт </a:t>
            </a:r>
            <a:r>
              <a:rPr lang="ru-RU" altLang="ru-RU" sz="2400" b="1" dirty="0">
                <a:ln w="22225">
                  <a:solidFill>
                    <a:schemeClr val="accent2"/>
                  </a:solidFill>
                  <a:prstDash val="solid"/>
                </a:ln>
                <a:solidFill>
                  <a:schemeClr val="accent2">
                    <a:lumMod val="40000"/>
                    <a:lumOff val="60000"/>
                  </a:schemeClr>
                </a:solidFill>
                <a:latin typeface="Arial Narrow" panose="020B0606020202030204" pitchFamily="34" charset="0"/>
              </a:rPr>
              <a:t>эксплуатации Т-40: достоинства и недостатки </a:t>
            </a:r>
            <a:endParaRPr lang="ru-RU" altLang="ru-RU" sz="2400" b="1" dirty="0" smtClean="0">
              <a:ln w="22225">
                <a:solidFill>
                  <a:schemeClr val="accent2"/>
                </a:solidFill>
                <a:prstDash val="solid"/>
              </a:ln>
              <a:solidFill>
                <a:schemeClr val="accent2">
                  <a:lumMod val="40000"/>
                  <a:lumOff val="60000"/>
                </a:schemeClr>
              </a:solidFill>
              <a:latin typeface="Arial Narrow" panose="020B0606020202030204" pitchFamily="34" charset="0"/>
            </a:endParaRPr>
          </a:p>
          <a:p>
            <a:pPr marL="457200" indent="-457200">
              <a:buFont typeface="Wingdings" panose="05000000000000000000" pitchFamily="2" charset="2"/>
              <a:buChar char="q"/>
              <a:defRPr/>
            </a:pPr>
            <a:r>
              <a:rPr lang="ru-RU" altLang="ru-RU" sz="2400" b="1" dirty="0" smtClean="0">
                <a:ln w="22225">
                  <a:solidFill>
                    <a:schemeClr val="accent2"/>
                  </a:solidFill>
                  <a:prstDash val="solid"/>
                </a:ln>
                <a:solidFill>
                  <a:schemeClr val="accent2">
                    <a:lumMod val="40000"/>
                    <a:lumOff val="60000"/>
                  </a:schemeClr>
                </a:solidFill>
                <a:latin typeface="Arial Narrow" panose="020B0606020202030204" pitchFamily="34" charset="0"/>
              </a:rPr>
              <a:t>Подводим итоги</a:t>
            </a:r>
            <a:endParaRPr lang="ru-RU" altLang="ru-RU" sz="2400" b="1" dirty="0">
              <a:ln w="22225">
                <a:solidFill>
                  <a:schemeClr val="accent2"/>
                </a:solidFill>
                <a:prstDash val="solid"/>
              </a:ln>
              <a:solidFill>
                <a:schemeClr val="accent2">
                  <a:lumMod val="40000"/>
                  <a:lumOff val="60000"/>
                </a:schemeClr>
              </a:solidFill>
              <a:latin typeface="Arial Narrow" panose="020B0606020202030204" pitchFamily="34"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46255" y="3940698"/>
            <a:ext cx="3810000" cy="2540000"/>
          </a:xfrm>
          <a:prstGeom prst="rect">
            <a:avLst/>
          </a:prstGeom>
          <a:ln>
            <a:noFill/>
          </a:ln>
          <a:effectLst>
            <a:softEdge rad="112500"/>
          </a:effectLst>
        </p:spPr>
      </p:pic>
    </p:spTree>
    <p:extLst>
      <p:ext uri="{BB962C8B-B14F-4D97-AF65-F5344CB8AC3E}">
        <p14:creationId xmlns:p14="http://schemas.microsoft.com/office/powerpoint/2010/main" val="1541683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514350" y="425597"/>
            <a:ext cx="845820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0000"/>
              </a:lnSpc>
              <a:buNone/>
            </a:pPr>
            <a:r>
              <a:rPr lang="ru-RU" altLang="ru-RU" sz="4800" b="1" dirty="0">
                <a:ln w="22225">
                  <a:solidFill>
                    <a:schemeClr val="accent2"/>
                  </a:solidFill>
                  <a:prstDash val="solid"/>
                </a:ln>
                <a:solidFill>
                  <a:schemeClr val="accent2">
                    <a:lumMod val="40000"/>
                    <a:lumOff val="60000"/>
                  </a:schemeClr>
                </a:solidFill>
                <a:latin typeface="Arial Narrow" panose="020B0606020202030204" pitchFamily="34" charset="0"/>
              </a:rPr>
              <a:t>Трактор Т-40: рождение легенды </a:t>
            </a:r>
          </a:p>
        </p:txBody>
      </p:sp>
      <p:sp>
        <p:nvSpPr>
          <p:cNvPr id="6147" name="Прямоугольник 2"/>
          <p:cNvSpPr>
            <a:spLocks noChangeArrowheads="1"/>
          </p:cNvSpPr>
          <p:nvPr/>
        </p:nvSpPr>
        <p:spPr bwMode="auto">
          <a:xfrm>
            <a:off x="514350" y="1445395"/>
            <a:ext cx="8842714"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ru-RU" altLang="ru-RU" sz="1600" dirty="0">
                <a:solidFill>
                  <a:srgbClr val="333333"/>
                </a:solidFill>
                <a:latin typeface="Constantia" panose="02030602050306030303" pitchFamily="18" charset="0"/>
              </a:rPr>
              <a:t>Создавался Липецкий Тракторный Завод в военное время в 1943 году, на основе уцелевших цехов завода «</a:t>
            </a:r>
            <a:r>
              <a:rPr lang="ru-RU" altLang="ru-RU" sz="1600" dirty="0" err="1">
                <a:solidFill>
                  <a:srgbClr val="333333"/>
                </a:solidFill>
                <a:latin typeface="Constantia" panose="02030602050306030303" pitchFamily="18" charset="0"/>
              </a:rPr>
              <a:t>Станкострой</a:t>
            </a:r>
            <a:r>
              <a:rPr lang="ru-RU" altLang="ru-RU" sz="1600" dirty="0">
                <a:solidFill>
                  <a:srgbClr val="333333"/>
                </a:solidFill>
                <a:latin typeface="Constantia" panose="02030602050306030303" pitchFamily="18" charset="0"/>
              </a:rPr>
              <a:t>». По заданию Государственного оборонного комитета, ставилась цель, создание сельскохозяйственного гусеничного пропашного трактора средней мощности. Для нужд завода в срочном порядке были отозваны с фронта технологи, инженеры, конструктора и рабочие необходимых специальностей. Первым детищем завода стал трактор КД-35, первые серийные модели которого поступили в совхозы страны уже к концу 1944 г. Различных модификаций этой машины до начала 60-х годов было выпущено 113600 штук, после чего завод перешел на производство колесных тракторов. Работы над первыми колесными тракторами начались в 1956 г., это были самоходные шасси с </a:t>
            </a:r>
            <a:r>
              <a:rPr lang="ru-RU" altLang="ru-RU" sz="1600" dirty="0" err="1">
                <a:solidFill>
                  <a:srgbClr val="333333"/>
                </a:solidFill>
                <a:latin typeface="Constantia" panose="02030602050306030303" pitchFamily="18" charset="0"/>
              </a:rPr>
              <a:t>двубрусной</a:t>
            </a:r>
            <a:r>
              <a:rPr lang="ru-RU" altLang="ru-RU" sz="1600" dirty="0">
                <a:solidFill>
                  <a:srgbClr val="333333"/>
                </a:solidFill>
                <a:latin typeface="Constantia" panose="02030602050306030303" pitchFamily="18" charset="0"/>
              </a:rPr>
              <a:t> рамой и задним расположением силовой установки. Но настоящим предшественником нашего героя стал Т-25 (не путать с </a:t>
            </a:r>
            <a:r>
              <a:rPr lang="ru-RU" altLang="ru-RU" sz="1600" dirty="0" err="1">
                <a:solidFill>
                  <a:srgbClr val="333333"/>
                </a:solidFill>
                <a:latin typeface="Constantia" panose="02030602050306030303" pitchFamily="18" charset="0"/>
              </a:rPr>
              <a:t>Владимировцем</a:t>
            </a:r>
            <a:r>
              <a:rPr lang="ru-RU" altLang="ru-RU" sz="1600" dirty="0">
                <a:solidFill>
                  <a:srgbClr val="333333"/>
                </a:solidFill>
                <a:latin typeface="Constantia" panose="02030602050306030303" pitchFamily="18" charset="0"/>
              </a:rPr>
              <a:t>) разработанный в 1958 и пошедший в серию в 1960 под обозначением Т-30 и следом в этом же году Т-35 с более мощным двигателем. Массовое же производство началось с универсально – пропашного трактора Т-40 выпущенного в 1961 г. «Сороковка» вобрала в себя весь </a:t>
            </a:r>
            <a:r>
              <a:rPr lang="ru-RU" altLang="ru-RU" sz="1600" dirty="0" err="1">
                <a:solidFill>
                  <a:srgbClr val="333333"/>
                </a:solidFill>
                <a:latin typeface="Constantia" panose="02030602050306030303" pitchFamily="18" charset="0"/>
              </a:rPr>
              <a:t>приведущий</a:t>
            </a:r>
            <a:r>
              <a:rPr lang="ru-RU" altLang="ru-RU" sz="1600" dirty="0">
                <a:solidFill>
                  <a:srgbClr val="333333"/>
                </a:solidFill>
                <a:latin typeface="Constantia" panose="02030602050306030303" pitchFamily="18" charset="0"/>
              </a:rPr>
              <a:t> опыт и очень быстро стала настоящим бестселлером советского тракторостроения! В целом за период с 1961–1995 тракторов Т-40 и его модификаций было выпущено больше миллиона! Испытания, проведенные в 1970 г. показали, что эта машина показала себя как одна из лучших по надежности в СССР, а также завоевала золотые медали на европейских выставках с 1966 по 1970 г. проходивших в </a:t>
            </a:r>
            <a:r>
              <a:rPr lang="ru-RU" altLang="ru-RU" sz="1600" dirty="0" err="1">
                <a:solidFill>
                  <a:srgbClr val="333333"/>
                </a:solidFill>
                <a:latin typeface="Constantia" panose="02030602050306030303" pitchFamily="18" charset="0"/>
              </a:rPr>
              <a:t>Маркклееберге</a:t>
            </a:r>
            <a:r>
              <a:rPr lang="ru-RU" altLang="ru-RU" sz="1600" dirty="0">
                <a:solidFill>
                  <a:srgbClr val="333333"/>
                </a:solidFill>
                <a:latin typeface="Constantia" panose="02030602050306030303" pitchFamily="18" charset="0"/>
              </a:rPr>
              <a:t> и Лейпциге</a:t>
            </a:r>
            <a:r>
              <a:rPr lang="ru-RU" altLang="ru-RU" sz="1600" dirty="0" smtClean="0">
                <a:solidFill>
                  <a:srgbClr val="333333"/>
                </a:solidFill>
                <a:latin typeface="Constantia" panose="02030602050306030303" pitchFamily="18" charset="0"/>
              </a:rPr>
              <a:t>.</a:t>
            </a:r>
            <a:endParaRPr lang="ru-RU" altLang="ru-RU" sz="1600" dirty="0">
              <a:solidFill>
                <a:srgbClr val="333333"/>
              </a:solidFill>
              <a:latin typeface="Constantia" panose="02030602050306030303" pitchFamily="18" charset="0"/>
            </a:endParaRPr>
          </a:p>
        </p:txBody>
      </p:sp>
    </p:spTree>
    <p:extLst>
      <p:ext uri="{BB962C8B-B14F-4D97-AF65-F5344CB8AC3E}">
        <p14:creationId xmlns:p14="http://schemas.microsoft.com/office/powerpoint/2010/main" val="3457164007"/>
      </p:ext>
    </p:extLst>
  </p:cSld>
  <p:clrMapOvr>
    <a:masterClrMapping/>
  </p:clrMapOvr>
  <p:transition advTm="3000">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ChangeArrowheads="1"/>
          </p:cNvSpPr>
          <p:nvPr/>
        </p:nvSpPr>
        <p:spPr bwMode="auto">
          <a:xfrm>
            <a:off x="409575" y="595444"/>
            <a:ext cx="845820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80000"/>
              </a:lnSpc>
              <a:buFontTx/>
              <a:buNone/>
            </a:pPr>
            <a:r>
              <a:rPr lang="ru-RU" altLang="ru-RU" sz="4800" b="1" dirty="0" smtClean="0">
                <a:ln w="22225">
                  <a:solidFill>
                    <a:schemeClr val="accent2"/>
                  </a:solidFill>
                  <a:prstDash val="solid"/>
                </a:ln>
                <a:solidFill>
                  <a:schemeClr val="accent2">
                    <a:lumMod val="40000"/>
                    <a:lumOff val="60000"/>
                  </a:schemeClr>
                </a:solidFill>
                <a:latin typeface="Arial Narrow" panose="020B0606020202030204" pitchFamily="34" charset="0"/>
              </a:rPr>
              <a:t>Технические</a:t>
            </a:r>
            <a:r>
              <a:rPr lang="ru-RU" altLang="ru-RU" sz="4800" b="1" dirty="0" smtClean="0">
                <a:solidFill>
                  <a:srgbClr val="660033"/>
                </a:solidFill>
                <a:latin typeface="Arial Narrow" panose="020B0606020202030204" pitchFamily="34" charset="0"/>
              </a:rPr>
              <a:t> </a:t>
            </a:r>
            <a:r>
              <a:rPr lang="ru-RU" altLang="ru-RU" sz="4800" b="1" dirty="0">
                <a:ln w="22225">
                  <a:solidFill>
                    <a:schemeClr val="accent2"/>
                  </a:solidFill>
                  <a:prstDash val="solid"/>
                </a:ln>
                <a:solidFill>
                  <a:schemeClr val="accent2">
                    <a:lumMod val="40000"/>
                    <a:lumOff val="60000"/>
                  </a:schemeClr>
                </a:solidFill>
                <a:latin typeface="Arial Narrow" panose="020B0606020202030204" pitchFamily="34" charset="0"/>
              </a:rPr>
              <a:t>характеристики</a:t>
            </a:r>
            <a:endParaRPr lang="ru-RU" altLang="ru-RU" sz="4800" b="1" dirty="0">
              <a:solidFill>
                <a:srgbClr val="660033"/>
              </a:solidFill>
              <a:latin typeface="Arial Narrow" panose="020B0606020202030204" pitchFamily="34" charset="0"/>
            </a:endParaRPr>
          </a:p>
        </p:txBody>
      </p:sp>
      <p:sp>
        <p:nvSpPr>
          <p:cNvPr id="7172" name="Прямоугольник 2"/>
          <p:cNvSpPr>
            <a:spLocks noChangeArrowheads="1"/>
          </p:cNvSpPr>
          <p:nvPr/>
        </p:nvSpPr>
        <p:spPr bwMode="auto">
          <a:xfrm>
            <a:off x="409575" y="1842749"/>
            <a:ext cx="6422162" cy="3373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85750" indent="-285750">
              <a:lnSpc>
                <a:spcPct val="150000"/>
              </a:lnSpc>
              <a:spcBef>
                <a:spcPct val="0"/>
              </a:spcBef>
              <a:buFont typeface="Wingdings" panose="05000000000000000000" pitchFamily="2" charset="2"/>
              <a:buChar char="Ø"/>
            </a:pPr>
            <a:r>
              <a:rPr lang="ru-RU" altLang="ru-RU" sz="1800" dirty="0">
                <a:latin typeface="Constantia" panose="02030602050306030303" pitchFamily="18" charset="0"/>
              </a:rPr>
              <a:t>Мощность двигателя — Д-37, Д-144 37; 50 </a:t>
            </a:r>
            <a:r>
              <a:rPr lang="ru-RU" altLang="ru-RU" sz="1800" dirty="0" err="1">
                <a:latin typeface="Constantia" panose="02030602050306030303" pitchFamily="18" charset="0"/>
              </a:rPr>
              <a:t>л.с</a:t>
            </a:r>
            <a:r>
              <a:rPr lang="ru-RU" altLang="ru-RU" sz="1800" dirty="0">
                <a:latin typeface="Constantia" panose="02030602050306030303" pitchFamily="18" charset="0"/>
              </a:rPr>
              <a:t>. </a:t>
            </a:r>
            <a:endParaRPr lang="ru-RU" altLang="ru-RU" sz="1800" dirty="0" smtClean="0">
              <a:latin typeface="Constantia" panose="02030602050306030303" pitchFamily="18" charset="0"/>
            </a:endParaRPr>
          </a:p>
          <a:p>
            <a:pPr marL="285750" indent="-285750">
              <a:lnSpc>
                <a:spcPct val="150000"/>
              </a:lnSpc>
              <a:spcBef>
                <a:spcPct val="0"/>
              </a:spcBef>
              <a:buFont typeface="Wingdings" panose="05000000000000000000" pitchFamily="2" charset="2"/>
              <a:buChar char="Ø"/>
            </a:pPr>
            <a:r>
              <a:rPr lang="ru-RU" altLang="ru-RU" sz="1800" dirty="0" smtClean="0">
                <a:latin typeface="Constantia" panose="02030602050306030303" pitchFamily="18" charset="0"/>
              </a:rPr>
              <a:t>Конструктивная </a:t>
            </a:r>
            <a:r>
              <a:rPr lang="ru-RU" altLang="ru-RU" sz="1800" dirty="0">
                <a:latin typeface="Constantia" panose="02030602050306030303" pitchFamily="18" charset="0"/>
              </a:rPr>
              <a:t>масса — 2.3–2.6 т. </a:t>
            </a:r>
            <a:endParaRPr lang="ru-RU" altLang="ru-RU" sz="1800" dirty="0" smtClean="0">
              <a:latin typeface="Constantia" panose="02030602050306030303" pitchFamily="18" charset="0"/>
            </a:endParaRPr>
          </a:p>
          <a:p>
            <a:pPr marL="285750" indent="-285750">
              <a:lnSpc>
                <a:spcPct val="150000"/>
              </a:lnSpc>
              <a:spcBef>
                <a:spcPct val="0"/>
              </a:spcBef>
              <a:buFont typeface="Wingdings" panose="05000000000000000000" pitchFamily="2" charset="2"/>
              <a:buChar char="Ø"/>
            </a:pPr>
            <a:r>
              <a:rPr lang="ru-RU" altLang="ru-RU" sz="1800" dirty="0" smtClean="0">
                <a:latin typeface="Constantia" panose="02030602050306030303" pitchFamily="18" charset="0"/>
              </a:rPr>
              <a:t>Диапазон </a:t>
            </a:r>
            <a:r>
              <a:rPr lang="ru-RU" altLang="ru-RU" sz="1800" dirty="0">
                <a:latin typeface="Constantia" panose="02030602050306030303" pitchFamily="18" charset="0"/>
              </a:rPr>
              <a:t>скоростей — 1.6–27 км/ч. </a:t>
            </a:r>
            <a:endParaRPr lang="ru-RU" altLang="ru-RU" sz="1800" dirty="0" smtClean="0">
              <a:latin typeface="Constantia" panose="02030602050306030303" pitchFamily="18" charset="0"/>
            </a:endParaRPr>
          </a:p>
          <a:p>
            <a:pPr marL="285750" indent="-285750">
              <a:lnSpc>
                <a:spcPct val="150000"/>
              </a:lnSpc>
              <a:spcBef>
                <a:spcPct val="0"/>
              </a:spcBef>
              <a:buFont typeface="Wingdings" panose="05000000000000000000" pitchFamily="2" charset="2"/>
              <a:buChar char="Ø"/>
            </a:pPr>
            <a:r>
              <a:rPr lang="ru-RU" altLang="ru-RU" sz="1800" dirty="0" smtClean="0">
                <a:latin typeface="Constantia" panose="02030602050306030303" pitchFamily="18" charset="0"/>
              </a:rPr>
              <a:t>Количество </a:t>
            </a:r>
            <a:r>
              <a:rPr lang="ru-RU" altLang="ru-RU" sz="1800" dirty="0">
                <a:latin typeface="Constantia" panose="02030602050306030303" pitchFamily="18" charset="0"/>
              </a:rPr>
              <a:t>передач вперед/назад — 7/7 </a:t>
            </a:r>
            <a:endParaRPr lang="ru-RU" altLang="ru-RU" sz="1800" dirty="0" smtClean="0">
              <a:latin typeface="Constantia" panose="02030602050306030303" pitchFamily="18" charset="0"/>
            </a:endParaRPr>
          </a:p>
          <a:p>
            <a:pPr marL="285750" indent="-285750">
              <a:lnSpc>
                <a:spcPct val="150000"/>
              </a:lnSpc>
              <a:spcBef>
                <a:spcPct val="0"/>
              </a:spcBef>
              <a:buFont typeface="Wingdings" panose="05000000000000000000" pitchFamily="2" charset="2"/>
              <a:buChar char="Ø"/>
            </a:pPr>
            <a:r>
              <a:rPr lang="ru-RU" altLang="ru-RU" sz="1800" dirty="0" smtClean="0">
                <a:latin typeface="Constantia" panose="02030602050306030303" pitchFamily="18" charset="0"/>
              </a:rPr>
              <a:t>Трактор </a:t>
            </a:r>
            <a:r>
              <a:rPr lang="ru-RU" altLang="ru-RU" sz="1800" dirty="0">
                <a:latin typeface="Constantia" panose="02030602050306030303" pitchFamily="18" charset="0"/>
              </a:rPr>
              <a:t>тягового класса — 0.9 </a:t>
            </a:r>
            <a:r>
              <a:rPr lang="ru-RU" altLang="ru-RU" sz="1800" dirty="0" err="1">
                <a:latin typeface="Constantia" panose="02030602050306030303" pitchFamily="18" charset="0"/>
              </a:rPr>
              <a:t>т.с</a:t>
            </a:r>
            <a:r>
              <a:rPr lang="ru-RU" altLang="ru-RU" sz="1800" dirty="0">
                <a:latin typeface="Constantia" panose="02030602050306030303" pitchFamily="18" charset="0"/>
              </a:rPr>
              <a:t>. </a:t>
            </a:r>
            <a:endParaRPr lang="ru-RU" altLang="ru-RU" sz="1800" dirty="0" smtClean="0">
              <a:latin typeface="Constantia" panose="02030602050306030303" pitchFamily="18" charset="0"/>
            </a:endParaRPr>
          </a:p>
          <a:p>
            <a:pPr marL="285750" indent="-285750">
              <a:lnSpc>
                <a:spcPct val="150000"/>
              </a:lnSpc>
              <a:spcBef>
                <a:spcPct val="0"/>
              </a:spcBef>
              <a:buFont typeface="Wingdings" panose="05000000000000000000" pitchFamily="2" charset="2"/>
              <a:buChar char="Ø"/>
            </a:pPr>
            <a:r>
              <a:rPr lang="ru-RU" altLang="ru-RU" sz="1800" dirty="0" smtClean="0">
                <a:latin typeface="Constantia" panose="02030602050306030303" pitchFamily="18" charset="0"/>
              </a:rPr>
              <a:t>Габариты </a:t>
            </a:r>
            <a:r>
              <a:rPr lang="ru-RU" altLang="ru-RU" sz="1800" dirty="0">
                <a:latin typeface="Constantia" panose="02030602050306030303" pitchFamily="18" charset="0"/>
              </a:rPr>
              <a:t>д /ш /в — 3660/1620/2100 мм. </a:t>
            </a:r>
            <a:endParaRPr lang="ru-RU" altLang="ru-RU" sz="1800" dirty="0" smtClean="0">
              <a:latin typeface="Constantia" panose="02030602050306030303" pitchFamily="18" charset="0"/>
            </a:endParaRPr>
          </a:p>
          <a:p>
            <a:pPr marL="285750" indent="-285750">
              <a:lnSpc>
                <a:spcPct val="150000"/>
              </a:lnSpc>
              <a:spcBef>
                <a:spcPct val="0"/>
              </a:spcBef>
              <a:buFont typeface="Wingdings" panose="05000000000000000000" pitchFamily="2" charset="2"/>
              <a:buChar char="Ø"/>
            </a:pPr>
            <a:r>
              <a:rPr lang="ru-RU" altLang="ru-RU" sz="1800" dirty="0" smtClean="0">
                <a:latin typeface="Constantia" panose="02030602050306030303" pitchFamily="18" charset="0"/>
              </a:rPr>
              <a:t>Агротехнический </a:t>
            </a:r>
            <a:r>
              <a:rPr lang="ru-RU" altLang="ru-RU" sz="1800" dirty="0">
                <a:latin typeface="Constantia" panose="02030602050306030303" pitchFamily="18" charset="0"/>
              </a:rPr>
              <a:t>просвет — 500 мм. </a:t>
            </a:r>
            <a:endParaRPr lang="ru-RU" altLang="ru-RU" sz="1800" dirty="0" smtClean="0">
              <a:latin typeface="Constantia" panose="02030602050306030303" pitchFamily="18" charset="0"/>
            </a:endParaRPr>
          </a:p>
          <a:p>
            <a:pPr marL="285750" indent="-285750">
              <a:lnSpc>
                <a:spcPct val="150000"/>
              </a:lnSpc>
              <a:spcBef>
                <a:spcPct val="0"/>
              </a:spcBef>
              <a:buFont typeface="Wingdings" panose="05000000000000000000" pitchFamily="2" charset="2"/>
              <a:buChar char="Ø"/>
            </a:pPr>
            <a:r>
              <a:rPr lang="ru-RU" altLang="ru-RU" sz="1800" dirty="0" smtClean="0">
                <a:latin typeface="Constantia" panose="02030602050306030303" pitchFamily="18" charset="0"/>
              </a:rPr>
              <a:t>Регулируемая </a:t>
            </a:r>
            <a:r>
              <a:rPr lang="ru-RU" altLang="ru-RU" sz="1800" dirty="0">
                <a:latin typeface="Constantia" panose="02030602050306030303" pitchFamily="18" charset="0"/>
              </a:rPr>
              <a:t>колея — 1200–1800 мм</a:t>
            </a:r>
            <a:r>
              <a:rPr lang="ru-RU" altLang="ru-RU" sz="1800" dirty="0" smtClean="0">
                <a:latin typeface="Constantia" panose="02030602050306030303" pitchFamily="18" charset="0"/>
              </a:rPr>
              <a:t>.</a:t>
            </a:r>
            <a:endParaRPr lang="ru-RU" altLang="ru-RU" sz="1800" dirty="0">
              <a:latin typeface="Constantia" panose="02030602050306030303"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2938" y="3630966"/>
            <a:ext cx="3854759" cy="2891069"/>
          </a:xfrm>
          <a:prstGeom prst="rect">
            <a:avLst/>
          </a:prstGeom>
          <a:ln>
            <a:noFill/>
          </a:ln>
          <a:effectLst>
            <a:softEdge rad="112500"/>
          </a:effectLst>
        </p:spPr>
      </p:pic>
    </p:spTree>
    <p:extLst>
      <p:ext uri="{BB962C8B-B14F-4D97-AF65-F5344CB8AC3E}">
        <p14:creationId xmlns:p14="http://schemas.microsoft.com/office/powerpoint/2010/main" val="2530101405"/>
      </p:ext>
    </p:extLst>
  </p:cSld>
  <p:clrMapOvr>
    <a:masterClrMapping/>
  </p:clrMapOvr>
  <p:transition advTm="3000">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ChangeArrowheads="1"/>
          </p:cNvSpPr>
          <p:nvPr/>
        </p:nvSpPr>
        <p:spPr bwMode="auto">
          <a:xfrm>
            <a:off x="647700" y="369888"/>
            <a:ext cx="784860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80000"/>
              </a:lnSpc>
              <a:buFontTx/>
              <a:buNone/>
            </a:pPr>
            <a:r>
              <a:rPr lang="ru-RU" altLang="ru-RU" sz="4800" b="1" dirty="0" smtClean="0">
                <a:ln w="22225">
                  <a:solidFill>
                    <a:schemeClr val="accent2"/>
                  </a:solidFill>
                  <a:prstDash val="solid"/>
                </a:ln>
                <a:solidFill>
                  <a:schemeClr val="accent2">
                    <a:lumMod val="40000"/>
                    <a:lumOff val="60000"/>
                  </a:schemeClr>
                </a:solidFill>
                <a:latin typeface="Arial Narrow" panose="020B0606020202030204" pitchFamily="34" charset="0"/>
              </a:rPr>
              <a:t>Двигатель</a:t>
            </a:r>
            <a:endParaRPr lang="ru-RU" altLang="ru-RU" sz="4800" b="1" dirty="0">
              <a:solidFill>
                <a:srgbClr val="660033"/>
              </a:solidFill>
              <a:latin typeface="Arial Narrow" panose="020B0606020202030204" pitchFamily="34" charset="0"/>
            </a:endParaRPr>
          </a:p>
        </p:txBody>
      </p:sp>
      <p:sp>
        <p:nvSpPr>
          <p:cNvPr id="9220" name="Прямоугольник 2"/>
          <p:cNvSpPr>
            <a:spLocks noChangeArrowheads="1"/>
          </p:cNvSpPr>
          <p:nvPr/>
        </p:nvSpPr>
        <p:spPr bwMode="auto">
          <a:xfrm>
            <a:off x="476249" y="1171298"/>
            <a:ext cx="7058025"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indent="361950" algn="just">
              <a:spcBef>
                <a:spcPct val="0"/>
              </a:spcBef>
              <a:buNone/>
            </a:pPr>
            <a:r>
              <a:rPr lang="ru-RU" altLang="ru-RU" sz="1600" dirty="0">
                <a:latin typeface="Constantia" panose="02030602050306030303" pitchFamily="18" charset="0"/>
              </a:rPr>
              <a:t>«Сороковка» оснащалась двигателями Владимирского тракторного завода. Базовый Т-40 комплектовался силовой установкой Д-37, мощностью 37 </a:t>
            </a:r>
            <a:r>
              <a:rPr lang="ru-RU" altLang="ru-RU" sz="1600" dirty="0" err="1">
                <a:latin typeface="Constantia" panose="02030602050306030303" pitchFamily="18" charset="0"/>
              </a:rPr>
              <a:t>л.с</a:t>
            </a:r>
            <a:r>
              <a:rPr lang="ru-RU" altLang="ru-RU" sz="1600" dirty="0">
                <a:latin typeface="Constantia" panose="02030602050306030303" pitchFamily="18" charset="0"/>
              </a:rPr>
              <a:t>. На более позднюю модификацию Т-40М ставили дизель Д-144 мощностью в 50 </a:t>
            </a:r>
            <a:r>
              <a:rPr lang="ru-RU" altLang="ru-RU" sz="1600" dirty="0" err="1">
                <a:latin typeface="Constantia" panose="02030602050306030303" pitchFamily="18" charset="0"/>
              </a:rPr>
              <a:t>л.с</a:t>
            </a:r>
            <a:r>
              <a:rPr lang="ru-RU" altLang="ru-RU" sz="1600" dirty="0">
                <a:latin typeface="Constantia" panose="02030602050306030303" pitchFamily="18" charset="0"/>
              </a:rPr>
              <a:t>. </a:t>
            </a:r>
            <a:endParaRPr lang="ru-RU" altLang="ru-RU" sz="1600" dirty="0" smtClean="0">
              <a:latin typeface="Constantia" panose="02030602050306030303" pitchFamily="18" charset="0"/>
            </a:endParaRPr>
          </a:p>
          <a:p>
            <a:pPr indent="361950" algn="just">
              <a:spcBef>
                <a:spcPct val="0"/>
              </a:spcBef>
              <a:buNone/>
            </a:pPr>
            <a:r>
              <a:rPr lang="ru-RU" altLang="ru-RU" sz="1600" dirty="0" smtClean="0">
                <a:latin typeface="Constantia" panose="02030602050306030303" pitchFamily="18" charset="0"/>
              </a:rPr>
              <a:t>Оба </a:t>
            </a:r>
            <a:r>
              <a:rPr lang="ru-RU" altLang="ru-RU" sz="1600" dirty="0">
                <a:latin typeface="Constantia" panose="02030602050306030303" pitchFamily="18" charset="0"/>
              </a:rPr>
              <a:t>этих двигателя – это четырехтактный, четырехцилиндровый дизель с воздушным охлаждением. В конструкции двигателя отсутствует блок-картер, а съемные цилиндры, имеющие рядное исполнение, снабжены радиаторными ребрами для лучшего отведения тепла. </a:t>
            </a:r>
            <a:endParaRPr lang="ru-RU" altLang="ru-RU" sz="1600" dirty="0" smtClean="0">
              <a:latin typeface="Constantia" panose="02030602050306030303" pitchFamily="18" charset="0"/>
            </a:endParaRPr>
          </a:p>
          <a:p>
            <a:pPr indent="361950" algn="just">
              <a:spcBef>
                <a:spcPct val="0"/>
              </a:spcBef>
              <a:buNone/>
            </a:pPr>
            <a:r>
              <a:rPr lang="ru-RU" altLang="ru-RU" sz="1600" dirty="0" smtClean="0">
                <a:latin typeface="Constantia" panose="02030602050306030303" pitchFamily="18" charset="0"/>
              </a:rPr>
              <a:t>Для </a:t>
            </a:r>
            <a:r>
              <a:rPr lang="ru-RU" altLang="ru-RU" sz="1600" dirty="0">
                <a:latin typeface="Constantia" panose="02030602050306030303" pitchFamily="18" charset="0"/>
              </a:rPr>
              <a:t>лучшего охлаждения масла дополнительно устанавливался масляный радиатор, так как воздушного охлаждения в жаркую погоду было явно недостаточно. В зимнее время года радиатор рекомендовалось отключать от масляной системы, летом же возвращали все в исходное состояние. Контроль за температурой осуществлялся с помощью соответствующего датчика на панели приборов. Дизель имел в основном </a:t>
            </a:r>
            <a:r>
              <a:rPr lang="ru-RU" altLang="ru-RU" sz="1600" dirty="0" err="1">
                <a:latin typeface="Constantia" panose="02030602050306030303" pitchFamily="18" charset="0"/>
              </a:rPr>
              <a:t>электростартерный</a:t>
            </a:r>
            <a:r>
              <a:rPr lang="ru-RU" altLang="ru-RU" sz="1600" dirty="0">
                <a:latin typeface="Constantia" panose="02030602050306030303" pitchFamily="18" charset="0"/>
              </a:rPr>
              <a:t> пуск, реже устанавливался бензиновый пусковой двигатель ПД-8. </a:t>
            </a:r>
            <a:endParaRPr lang="ru-RU" altLang="ru-RU" sz="1600" dirty="0" smtClean="0">
              <a:latin typeface="Constantia" panose="02030602050306030303" pitchFamily="18" charset="0"/>
            </a:endParaRPr>
          </a:p>
          <a:p>
            <a:pPr indent="361950" algn="just">
              <a:spcBef>
                <a:spcPct val="0"/>
              </a:spcBef>
              <a:buNone/>
            </a:pPr>
            <a:r>
              <a:rPr lang="ru-RU" altLang="ru-RU" sz="1600" dirty="0" smtClean="0">
                <a:latin typeface="Constantia" panose="02030602050306030303" pitchFamily="18" charset="0"/>
              </a:rPr>
              <a:t>Несмотря </a:t>
            </a:r>
            <a:r>
              <a:rPr lang="ru-RU" altLang="ru-RU" sz="1600" dirty="0">
                <a:latin typeface="Constantia" panose="02030602050306030303" pitchFamily="18" charset="0"/>
              </a:rPr>
              <a:t>на недостатки в системе охлаждения, силовые установки которыми </a:t>
            </a:r>
            <a:r>
              <a:rPr lang="ru-RU" altLang="ru-RU" sz="1600" dirty="0" err="1">
                <a:latin typeface="Constantia" panose="02030602050306030303" pitchFamily="18" charset="0"/>
              </a:rPr>
              <a:t>агрегатировались</a:t>
            </a:r>
            <a:r>
              <a:rPr lang="ru-RU" altLang="ru-RU" sz="1600" dirty="0">
                <a:latin typeface="Constantia" panose="02030602050306030303" pitchFamily="18" charset="0"/>
              </a:rPr>
              <a:t> Т-40 и его модификации, при правильной эксплуатации и своевременном техническом обслуживании, до сих пор считаются вполне надежными</a:t>
            </a:r>
            <a:r>
              <a:rPr lang="ru-RU" altLang="ru-RU" sz="1600" dirty="0" smtClean="0">
                <a:latin typeface="Constantia" panose="02030602050306030303" pitchFamily="18" charset="0"/>
              </a:rPr>
              <a:t>.</a:t>
            </a:r>
            <a:endParaRPr lang="ru-RU" altLang="ru-RU" sz="1600" dirty="0">
              <a:latin typeface="Constantia" panose="02030602050306030303" pitchFamily="18" charset="0"/>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5951" y="3330556"/>
            <a:ext cx="3810000" cy="2857500"/>
          </a:xfrm>
          <a:prstGeom prst="rect">
            <a:avLst/>
          </a:prstGeom>
          <a:ln>
            <a:noFill/>
          </a:ln>
          <a:effectLst>
            <a:softEdge rad="112500"/>
          </a:effectLst>
        </p:spPr>
      </p:pic>
    </p:spTree>
    <p:extLst>
      <p:ext uri="{BB962C8B-B14F-4D97-AF65-F5344CB8AC3E}">
        <p14:creationId xmlns:p14="http://schemas.microsoft.com/office/powerpoint/2010/main" val="1641061658"/>
      </p:ext>
    </p:extLst>
  </p:cSld>
  <p:clrMapOvr>
    <a:masterClrMapping/>
  </p:clrMapOvr>
  <p:transition advTm="3000">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769676" y="361388"/>
            <a:ext cx="784860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80000"/>
              </a:lnSpc>
              <a:buFontTx/>
              <a:buNone/>
            </a:pPr>
            <a:r>
              <a:rPr lang="ru-RU" altLang="ru-RU" sz="4800" b="1" dirty="0" smtClean="0">
                <a:ln w="22225">
                  <a:solidFill>
                    <a:schemeClr val="accent2"/>
                  </a:solidFill>
                  <a:prstDash val="solid"/>
                </a:ln>
                <a:solidFill>
                  <a:schemeClr val="accent2">
                    <a:lumMod val="40000"/>
                    <a:lumOff val="60000"/>
                  </a:schemeClr>
                </a:solidFill>
                <a:latin typeface="Arial Narrow" panose="020B0606020202030204" pitchFamily="34" charset="0"/>
              </a:rPr>
              <a:t>Коробка </a:t>
            </a:r>
            <a:r>
              <a:rPr lang="ru-RU" altLang="ru-RU" sz="4800" b="1" dirty="0">
                <a:ln w="22225">
                  <a:solidFill>
                    <a:schemeClr val="accent2"/>
                  </a:solidFill>
                  <a:prstDash val="solid"/>
                </a:ln>
                <a:solidFill>
                  <a:schemeClr val="accent2">
                    <a:lumMod val="40000"/>
                    <a:lumOff val="60000"/>
                  </a:schemeClr>
                </a:solidFill>
                <a:latin typeface="Arial Narrow" panose="020B0606020202030204" pitchFamily="34" charset="0"/>
              </a:rPr>
              <a:t>передач</a:t>
            </a:r>
          </a:p>
        </p:txBody>
      </p:sp>
      <p:sp>
        <p:nvSpPr>
          <p:cNvPr id="11267" name="Прямоугольник 2"/>
          <p:cNvSpPr>
            <a:spLocks noChangeArrowheads="1"/>
          </p:cNvSpPr>
          <p:nvPr/>
        </p:nvSpPr>
        <p:spPr bwMode="auto">
          <a:xfrm>
            <a:off x="663144" y="1553223"/>
            <a:ext cx="6341338"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None/>
            </a:pPr>
            <a:r>
              <a:rPr lang="ru-RU" altLang="ru-RU" sz="1600" dirty="0">
                <a:latin typeface="Constantia" panose="02030602050306030303" pitchFamily="18" charset="0"/>
              </a:rPr>
              <a:t>Трактора Т-40 и его модификации оснащались четырехходовой, восьми скоростной (одна замедленная передача), механической коробкой передач. </a:t>
            </a:r>
            <a:endParaRPr lang="ru-RU" altLang="ru-RU" sz="1600" dirty="0" smtClean="0">
              <a:latin typeface="Constantia" panose="02030602050306030303" pitchFamily="18" charset="0"/>
            </a:endParaRPr>
          </a:p>
          <a:p>
            <a:pPr algn="ctr">
              <a:spcBef>
                <a:spcPct val="0"/>
              </a:spcBef>
              <a:buNone/>
            </a:pPr>
            <a:r>
              <a:rPr lang="ru-RU" altLang="ru-RU" sz="1600" dirty="0" smtClean="0">
                <a:latin typeface="Constantia" panose="02030602050306030303" pitchFamily="18" charset="0"/>
              </a:rPr>
              <a:t>Наличие </a:t>
            </a:r>
            <a:r>
              <a:rPr lang="ru-RU" altLang="ru-RU" sz="1600" dirty="0">
                <a:latin typeface="Constantia" panose="02030602050306030303" pitchFamily="18" charset="0"/>
              </a:rPr>
              <a:t>реверса (возможность двигаться на всех передачах как вперед, так и назад) делало «Сороковку» более маневренной и увеличивало производительность. </a:t>
            </a:r>
            <a:endParaRPr lang="ru-RU" altLang="ru-RU" sz="1600" dirty="0" smtClean="0">
              <a:latin typeface="Constantia" panose="02030602050306030303" pitchFamily="18" charset="0"/>
            </a:endParaRPr>
          </a:p>
          <a:p>
            <a:pPr algn="ctr">
              <a:spcBef>
                <a:spcPct val="0"/>
              </a:spcBef>
              <a:buNone/>
            </a:pPr>
            <a:r>
              <a:rPr lang="ru-RU" altLang="ru-RU" sz="1600" dirty="0" smtClean="0">
                <a:latin typeface="Constantia" panose="02030602050306030303" pitchFamily="18" charset="0"/>
              </a:rPr>
              <a:t>Отличительной </a:t>
            </a:r>
            <a:r>
              <a:rPr lang="ru-RU" altLang="ru-RU" sz="1600" dirty="0">
                <a:latin typeface="Constantia" panose="02030602050306030303" pitchFamily="18" charset="0"/>
              </a:rPr>
              <a:t>чертой коробки стало расположение валов, расположенных поперёк — это позволило значительно укоротить конструкцию и совместить ее в едином агрегате, с механизмами заднего моста. Такое решение позволило значительно уменьшить габариты трактора. </a:t>
            </a:r>
            <a:endParaRPr lang="ru-RU" altLang="ru-RU" sz="1600" dirty="0" smtClean="0">
              <a:latin typeface="Constantia" panose="02030602050306030303" pitchFamily="18" charset="0"/>
            </a:endParaRPr>
          </a:p>
          <a:p>
            <a:pPr algn="ctr">
              <a:spcBef>
                <a:spcPct val="0"/>
              </a:spcBef>
              <a:buNone/>
            </a:pPr>
            <a:r>
              <a:rPr lang="ru-RU" altLang="ru-RU" sz="1600" dirty="0" smtClean="0">
                <a:latin typeface="Constantia" panose="02030602050306030303" pitchFamily="18" charset="0"/>
              </a:rPr>
              <a:t>Передняя </a:t>
            </a:r>
            <a:r>
              <a:rPr lang="ru-RU" altLang="ru-RU" sz="1600" dirty="0">
                <a:latin typeface="Constantia" panose="02030602050306030303" pitchFamily="18" charset="0"/>
              </a:rPr>
              <a:t>стенка трансмиссии соединяется с корпусом сцепления, а также имеет резьбовые соединения для установки некоторых элементов управления машиной. </a:t>
            </a:r>
            <a:endParaRPr lang="ru-RU" altLang="ru-RU" sz="1600" dirty="0" smtClean="0">
              <a:latin typeface="Constantia" panose="02030602050306030303" pitchFamily="18" charset="0"/>
            </a:endParaRPr>
          </a:p>
          <a:p>
            <a:pPr algn="ctr">
              <a:spcBef>
                <a:spcPct val="0"/>
              </a:spcBef>
              <a:buNone/>
            </a:pPr>
            <a:r>
              <a:rPr lang="ru-RU" altLang="ru-RU" sz="1600" dirty="0" smtClean="0">
                <a:latin typeface="Constantia" panose="02030602050306030303" pitchFamily="18" charset="0"/>
              </a:rPr>
              <a:t>На </a:t>
            </a:r>
            <a:r>
              <a:rPr lang="ru-RU" altLang="ru-RU" sz="1600" dirty="0">
                <a:latin typeface="Constantia" panose="02030602050306030303" pitchFamily="18" charset="0"/>
              </a:rPr>
              <a:t>задней стенке коробки есть крепления для установки рычагов навески, а также установлен удлинитель ВОМ. По бокам крепятся тормозные рукава. </a:t>
            </a:r>
            <a:endParaRPr lang="ru-RU" altLang="ru-RU" sz="1600" dirty="0" smtClean="0">
              <a:latin typeface="Constantia" panose="02030602050306030303" pitchFamily="18" charset="0"/>
            </a:endParaRPr>
          </a:p>
          <a:p>
            <a:pPr algn="ctr">
              <a:spcBef>
                <a:spcPct val="0"/>
              </a:spcBef>
              <a:buNone/>
            </a:pPr>
            <a:r>
              <a:rPr lang="ru-RU" altLang="ru-RU" sz="1600" dirty="0" smtClean="0">
                <a:latin typeface="Constantia" panose="02030602050306030303" pitchFamily="18" charset="0"/>
              </a:rPr>
              <a:t>Рычаги </a:t>
            </a:r>
            <a:r>
              <a:rPr lang="ru-RU" altLang="ru-RU" sz="1600" dirty="0">
                <a:latin typeface="Constantia" panose="02030602050306030303" pitchFamily="18" charset="0"/>
              </a:rPr>
              <a:t>и механизмы управления передачами, дифференциала и реверсом, расположены на крышке верхней части коробки</a:t>
            </a:r>
            <a:r>
              <a:rPr lang="ru-RU" altLang="ru-RU" sz="1600" dirty="0" smtClean="0">
                <a:latin typeface="Constantia" panose="02030602050306030303" pitchFamily="18" charset="0"/>
              </a:rPr>
              <a:t>.</a:t>
            </a:r>
            <a:endParaRPr lang="ru-RU" altLang="ru-RU" sz="1600" dirty="0">
              <a:latin typeface="Constantia" panose="02030602050306030303" pitchFamily="18"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28795" y="2947386"/>
            <a:ext cx="3470314" cy="3200400"/>
          </a:xfrm>
          <a:prstGeom prst="rect">
            <a:avLst/>
          </a:prstGeom>
          <a:ln>
            <a:noFill/>
          </a:ln>
          <a:effectLst>
            <a:softEdge rad="112500"/>
          </a:effectLst>
        </p:spPr>
      </p:pic>
    </p:spTree>
    <p:extLst>
      <p:ext uri="{BB962C8B-B14F-4D97-AF65-F5344CB8AC3E}">
        <p14:creationId xmlns:p14="http://schemas.microsoft.com/office/powerpoint/2010/main" val="393444813"/>
      </p:ext>
    </p:extLst>
  </p:cSld>
  <p:clrMapOvr>
    <a:masterClrMapping/>
  </p:clrMapOvr>
  <p:transition advTm="3000">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ChangeArrowheads="1"/>
          </p:cNvSpPr>
          <p:nvPr/>
        </p:nvSpPr>
        <p:spPr bwMode="auto">
          <a:xfrm>
            <a:off x="542925" y="388938"/>
            <a:ext cx="784860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80000"/>
              </a:lnSpc>
              <a:buFontTx/>
              <a:buNone/>
            </a:pPr>
            <a:r>
              <a:rPr lang="ru-RU" altLang="ru-RU" sz="4800" b="1" dirty="0" smtClean="0">
                <a:ln w="22225">
                  <a:solidFill>
                    <a:schemeClr val="accent2"/>
                  </a:solidFill>
                  <a:prstDash val="solid"/>
                </a:ln>
                <a:solidFill>
                  <a:schemeClr val="accent2">
                    <a:lumMod val="40000"/>
                    <a:lumOff val="60000"/>
                  </a:schemeClr>
                </a:solidFill>
                <a:latin typeface="Arial Narrow" panose="020B0606020202030204" pitchFamily="34" charset="0"/>
              </a:rPr>
              <a:t>Ходовая часть</a:t>
            </a:r>
            <a:endParaRPr lang="ru-RU" altLang="ru-RU" sz="4800" b="1" dirty="0">
              <a:ln w="22225">
                <a:solidFill>
                  <a:schemeClr val="accent2"/>
                </a:solidFill>
                <a:prstDash val="solid"/>
              </a:ln>
              <a:solidFill>
                <a:schemeClr val="accent2">
                  <a:lumMod val="40000"/>
                  <a:lumOff val="60000"/>
                </a:schemeClr>
              </a:solidFill>
              <a:latin typeface="Arial Narrow" panose="020B0606020202030204" pitchFamily="34" charset="0"/>
            </a:endParaRPr>
          </a:p>
        </p:txBody>
      </p:sp>
      <p:sp>
        <p:nvSpPr>
          <p:cNvPr id="5" name="Прямоугольник 2"/>
          <p:cNvSpPr>
            <a:spLocks noChangeArrowheads="1"/>
          </p:cNvSpPr>
          <p:nvPr/>
        </p:nvSpPr>
        <p:spPr bwMode="auto">
          <a:xfrm>
            <a:off x="663143" y="1553223"/>
            <a:ext cx="7051551"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None/>
            </a:pPr>
            <a:r>
              <a:rPr lang="ru-RU" altLang="ru-RU" sz="1800" dirty="0">
                <a:latin typeface="Constantia" panose="02030602050306030303" pitchFamily="18" charset="0"/>
              </a:rPr>
              <a:t>Опорой трактору служат передний и задний мост. Передняя ось выполняет функцию опоры и служит для смены направления колес с помощью рулевого управления. Задние колеса преобразовывают крутящий момент передаваемый двигателем, в движение трактора. </a:t>
            </a:r>
            <a:endParaRPr lang="ru-RU" altLang="ru-RU" sz="1800" dirty="0" smtClean="0">
              <a:latin typeface="Constantia" panose="02030602050306030303" pitchFamily="18" charset="0"/>
            </a:endParaRPr>
          </a:p>
          <a:p>
            <a:pPr algn="ctr">
              <a:spcBef>
                <a:spcPct val="0"/>
              </a:spcBef>
              <a:buNone/>
            </a:pPr>
            <a:r>
              <a:rPr lang="ru-RU" altLang="ru-RU" sz="1800" dirty="0" smtClean="0">
                <a:latin typeface="Constantia" panose="02030602050306030303" pitchFamily="18" charset="0"/>
              </a:rPr>
              <a:t>На </a:t>
            </a:r>
            <a:r>
              <a:rPr lang="ru-RU" altLang="ru-RU" sz="1800" dirty="0">
                <a:latin typeface="Constantia" panose="02030602050306030303" pitchFamily="18" charset="0"/>
              </a:rPr>
              <a:t>колеса могут устанавливаться дополнительные груза, для увеличения сцепной массы трактора если того требуют эксплуатационные условия. Давление, поддерживаемое в шинах должно составлять примерно 0,10–0,14 МПа, смотря какие работы вы будете выполнять и какое навесное оборудование использовать. </a:t>
            </a:r>
            <a:endParaRPr lang="ru-RU" altLang="ru-RU" sz="1800" dirty="0" smtClean="0">
              <a:latin typeface="Constantia" panose="02030602050306030303" pitchFamily="18" charset="0"/>
            </a:endParaRPr>
          </a:p>
          <a:p>
            <a:pPr algn="ctr">
              <a:spcBef>
                <a:spcPct val="0"/>
              </a:spcBef>
              <a:buNone/>
            </a:pPr>
            <a:r>
              <a:rPr lang="ru-RU" altLang="ru-RU" sz="1800" dirty="0" smtClean="0">
                <a:latin typeface="Constantia" panose="02030602050306030303" pitchFamily="18" charset="0"/>
              </a:rPr>
              <a:t>Есть </a:t>
            </a:r>
            <a:r>
              <a:rPr lang="ru-RU" altLang="ru-RU" sz="1800" dirty="0">
                <a:latin typeface="Constantia" panose="02030602050306030303" pitchFamily="18" charset="0"/>
              </a:rPr>
              <a:t>возможность установки колес «наизнанку», что позволяет значительно расширить колею, например, для работы на крутых склонах, с 1200 – 1800мм. Агротехнический просвет также имеет возможность регулировки и составляет от 500–650 мм</a:t>
            </a:r>
            <a:r>
              <a:rPr lang="ru-RU" altLang="ru-RU" sz="1800" dirty="0" smtClean="0">
                <a:latin typeface="Constantia" panose="02030602050306030303" pitchFamily="18" charset="0"/>
              </a:rPr>
              <a:t>.</a:t>
            </a:r>
            <a:endParaRPr lang="ru-RU" altLang="ru-RU" sz="1800" dirty="0">
              <a:latin typeface="Constantia" panose="02030602050306030303" pitchFamily="18" charset="0"/>
            </a:endParaRPr>
          </a:p>
        </p:txBody>
      </p:sp>
    </p:spTree>
    <p:extLst>
      <p:ext uri="{BB962C8B-B14F-4D97-AF65-F5344CB8AC3E}">
        <p14:creationId xmlns:p14="http://schemas.microsoft.com/office/powerpoint/2010/main" val="3361744232"/>
      </p:ext>
    </p:extLst>
  </p:cSld>
  <p:clrMapOvr>
    <a:masterClrMapping/>
  </p:clrMapOvr>
  <p:transition advTm="3000">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ChangeArrowheads="1"/>
          </p:cNvSpPr>
          <p:nvPr/>
        </p:nvSpPr>
        <p:spPr bwMode="auto">
          <a:xfrm>
            <a:off x="798436" y="557785"/>
            <a:ext cx="784860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80000"/>
              </a:lnSpc>
              <a:buFontTx/>
              <a:buNone/>
            </a:pPr>
            <a:r>
              <a:rPr lang="ru-RU" altLang="ru-RU" sz="4800" b="1" dirty="0" smtClean="0">
                <a:ln w="22225">
                  <a:solidFill>
                    <a:schemeClr val="accent2"/>
                  </a:solidFill>
                  <a:prstDash val="solid"/>
                </a:ln>
                <a:solidFill>
                  <a:schemeClr val="accent2">
                    <a:lumMod val="40000"/>
                    <a:lumOff val="60000"/>
                  </a:schemeClr>
                </a:solidFill>
                <a:latin typeface="Arial Narrow" panose="020B0606020202030204" pitchFamily="34" charset="0"/>
              </a:rPr>
              <a:t>Рулевое управление</a:t>
            </a:r>
            <a:endParaRPr lang="ru-RU" altLang="ru-RU" sz="4800" b="1" dirty="0">
              <a:ln w="22225">
                <a:solidFill>
                  <a:schemeClr val="accent2"/>
                </a:solidFill>
                <a:prstDash val="solid"/>
              </a:ln>
              <a:solidFill>
                <a:schemeClr val="accent2">
                  <a:lumMod val="40000"/>
                  <a:lumOff val="60000"/>
                </a:schemeClr>
              </a:solidFill>
              <a:latin typeface="Arial Narrow" panose="020B0606020202030204" pitchFamily="34" charset="0"/>
            </a:endParaRPr>
          </a:p>
        </p:txBody>
      </p:sp>
      <p:sp>
        <p:nvSpPr>
          <p:cNvPr id="12291" name="Прямоугольник 2"/>
          <p:cNvSpPr>
            <a:spLocks noChangeArrowheads="1"/>
          </p:cNvSpPr>
          <p:nvPr/>
        </p:nvSpPr>
        <p:spPr bwMode="auto">
          <a:xfrm>
            <a:off x="798436" y="1910442"/>
            <a:ext cx="6934015" cy="2126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indent="361950" algn="ctr">
              <a:lnSpc>
                <a:spcPct val="150000"/>
              </a:lnSpc>
              <a:spcBef>
                <a:spcPct val="0"/>
              </a:spcBef>
              <a:buNone/>
            </a:pPr>
            <a:r>
              <a:rPr lang="ru-RU" altLang="ru-RU" sz="1800" dirty="0">
                <a:latin typeface="Constantia" panose="02030602050306030303" pitchFamily="18" charset="0"/>
              </a:rPr>
              <a:t>Все модели трактора Т-40 оснащены гидроусилителем руля (ГУР). Сигнал на гидроусилитель передается рулевой колонкой посредством карданных валов. ГУР тем временем посылает усилие сошкам, поворачивая тем самым колесо вправо или влево</a:t>
            </a:r>
            <a:r>
              <a:rPr lang="ru-RU" altLang="ru-RU" sz="1800" dirty="0" smtClean="0">
                <a:latin typeface="Constantia" panose="02030602050306030303" pitchFamily="18" charset="0"/>
              </a:rPr>
              <a:t>.</a:t>
            </a:r>
            <a:endParaRPr lang="ru-RU" altLang="ru-RU" sz="1800" dirty="0">
              <a:latin typeface="Constantia" panose="02030602050306030303" pitchFamily="18"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2977" y="3961167"/>
            <a:ext cx="3810000" cy="2540000"/>
          </a:xfrm>
          <a:prstGeom prst="rect">
            <a:avLst/>
          </a:prstGeom>
          <a:ln>
            <a:noFill/>
          </a:ln>
          <a:effectLst>
            <a:softEdge rad="112500"/>
          </a:effectLst>
        </p:spPr>
      </p:pic>
    </p:spTree>
    <p:extLst>
      <p:ext uri="{BB962C8B-B14F-4D97-AF65-F5344CB8AC3E}">
        <p14:creationId xmlns:p14="http://schemas.microsoft.com/office/powerpoint/2010/main" val="3879456095"/>
      </p:ext>
    </p:extLst>
  </p:cSld>
  <p:clrMapOvr>
    <a:masterClrMapping/>
  </p:clrMapOvr>
  <p:transition advTm="3000">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ChangeArrowheads="1"/>
          </p:cNvSpPr>
          <p:nvPr/>
        </p:nvSpPr>
        <p:spPr bwMode="auto">
          <a:xfrm>
            <a:off x="457200" y="273844"/>
            <a:ext cx="784860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80000"/>
              </a:lnSpc>
              <a:buFontTx/>
              <a:buNone/>
            </a:pPr>
            <a:r>
              <a:rPr lang="ru-RU" altLang="ru-RU" sz="4800" b="1" dirty="0" smtClean="0">
                <a:ln w="22225">
                  <a:solidFill>
                    <a:schemeClr val="accent2"/>
                  </a:solidFill>
                  <a:prstDash val="solid"/>
                </a:ln>
                <a:solidFill>
                  <a:schemeClr val="accent2">
                    <a:lumMod val="40000"/>
                    <a:lumOff val="60000"/>
                  </a:schemeClr>
                </a:solidFill>
                <a:latin typeface="Arial Narrow" panose="020B0606020202030204" pitchFamily="34" charset="0"/>
              </a:rPr>
              <a:t>Кабина Т-40: обзор</a:t>
            </a:r>
            <a:endParaRPr lang="ru-RU" altLang="ru-RU" sz="4800" b="1" dirty="0">
              <a:ln w="22225">
                <a:solidFill>
                  <a:schemeClr val="accent2"/>
                </a:solidFill>
                <a:prstDash val="solid"/>
              </a:ln>
              <a:solidFill>
                <a:schemeClr val="accent2">
                  <a:lumMod val="40000"/>
                  <a:lumOff val="60000"/>
                </a:schemeClr>
              </a:solidFill>
              <a:latin typeface="Arial Narrow" panose="020B0606020202030204" pitchFamily="34" charset="0"/>
            </a:endParaRPr>
          </a:p>
        </p:txBody>
      </p:sp>
      <p:sp>
        <p:nvSpPr>
          <p:cNvPr id="13315" name="Прямоугольник 2"/>
          <p:cNvSpPr>
            <a:spLocks noChangeArrowheads="1"/>
          </p:cNvSpPr>
          <p:nvPr/>
        </p:nvSpPr>
        <p:spPr bwMode="auto">
          <a:xfrm>
            <a:off x="383527" y="1127187"/>
            <a:ext cx="10314065" cy="3293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None/>
            </a:pPr>
            <a:r>
              <a:rPr lang="ru-RU" altLang="ru-RU" sz="1600" dirty="0">
                <a:latin typeface="Constantia" panose="02030602050306030303" pitchFamily="18" charset="0"/>
              </a:rPr>
              <a:t>Кабина одноместная, закрытая, из панелей, соединенных точечной сваркой. Каркас из труб обеспечивает безопасность при опрокидывании. Достаточно неплохой обзор позволяет качественно выполнять сельскохозяйственные работы. Лобовое стекло укомплектовано стеклоочистителем. Крыша сделана из фанеры и обшита коже заменителем. Справа установлен плафон светильника, спереди на брусе вентилятор, в левом углу сзади крепление для термоса. </a:t>
            </a:r>
            <a:endParaRPr lang="ru-RU" altLang="ru-RU" sz="1600" dirty="0" smtClean="0">
              <a:latin typeface="Constantia" panose="02030602050306030303" pitchFamily="18" charset="0"/>
            </a:endParaRPr>
          </a:p>
          <a:p>
            <a:pPr algn="ctr">
              <a:spcBef>
                <a:spcPct val="0"/>
              </a:spcBef>
              <a:buNone/>
            </a:pPr>
            <a:r>
              <a:rPr lang="ru-RU" altLang="ru-RU" sz="1600" dirty="0" smtClean="0">
                <a:latin typeface="Constantia" panose="02030602050306030303" pitchFamily="18" charset="0"/>
              </a:rPr>
              <a:t>Все </a:t>
            </a:r>
            <a:r>
              <a:rPr lang="ru-RU" altLang="ru-RU" sz="1600" dirty="0">
                <a:latin typeface="Constantia" panose="02030602050306030303" pitchFamily="18" charset="0"/>
              </a:rPr>
              <a:t>основные органы управления находятся перед трактористом. Рычаги реверса, переключения передач и включения ВОМ расположены на полу кабины. Рукоятки управления гидравликой вы найдете справа от рулевой </a:t>
            </a:r>
            <a:r>
              <a:rPr lang="ru-RU" altLang="ru-RU" sz="1600" dirty="0" smtClean="0">
                <a:latin typeface="Constantia" panose="02030602050306030303" pitchFamily="18" charset="0"/>
              </a:rPr>
              <a:t>колонки.</a:t>
            </a:r>
          </a:p>
          <a:p>
            <a:pPr algn="ctr">
              <a:spcBef>
                <a:spcPct val="0"/>
              </a:spcBef>
              <a:buNone/>
            </a:pPr>
            <a:r>
              <a:rPr lang="ru-RU" altLang="ru-RU" sz="1600" dirty="0" smtClean="0">
                <a:latin typeface="Constantia" panose="02030602050306030303" pitchFamily="18" charset="0"/>
              </a:rPr>
              <a:t>Педали </a:t>
            </a:r>
            <a:r>
              <a:rPr lang="ru-RU" altLang="ru-RU" sz="1600" dirty="0">
                <a:latin typeface="Constantia" panose="02030602050306030303" pitchFamily="18" charset="0"/>
              </a:rPr>
              <a:t>имеют классическое расположение. Тормоза раздельные, соединены специальной планкой. На панели слева датчики для контроля различных параметров: давление и температура масла, заряд аккумулятора, давление воздуха. </a:t>
            </a:r>
            <a:endParaRPr lang="ru-RU" altLang="ru-RU" sz="1600" dirty="0" smtClean="0">
              <a:latin typeface="Constantia" panose="02030602050306030303" pitchFamily="18" charset="0"/>
            </a:endParaRPr>
          </a:p>
          <a:p>
            <a:pPr algn="ctr">
              <a:spcBef>
                <a:spcPct val="0"/>
              </a:spcBef>
              <a:buNone/>
            </a:pPr>
            <a:r>
              <a:rPr lang="ru-RU" altLang="ru-RU" sz="1600" dirty="0" smtClean="0">
                <a:latin typeface="Constantia" panose="02030602050306030303" pitchFamily="18" charset="0"/>
              </a:rPr>
              <a:t>В </a:t>
            </a:r>
            <a:r>
              <a:rPr lang="ru-RU" altLang="ru-RU" sz="1600" dirty="0">
                <a:latin typeface="Constantia" panose="02030602050306030303" pitchFamily="18" charset="0"/>
              </a:rPr>
              <a:t>целом все основные элементы управления расположены вполне удобно и доступно. Как говорится, все под рукой, а приборы контроля перед глазами</a:t>
            </a:r>
            <a:r>
              <a:rPr lang="ru-RU" altLang="ru-RU" sz="1600" dirty="0" smtClean="0">
                <a:latin typeface="Constantia" panose="02030602050306030303" pitchFamily="18" charset="0"/>
              </a:rPr>
              <a:t>.</a:t>
            </a:r>
            <a:endParaRPr lang="ru-RU" altLang="ru-RU" sz="1600" dirty="0">
              <a:latin typeface="Constantia" panose="02030602050306030303" pitchFamily="18" charset="0"/>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6804" y="4420396"/>
            <a:ext cx="6676008" cy="2373112"/>
          </a:xfrm>
          <a:prstGeom prst="rect">
            <a:avLst/>
          </a:prstGeom>
          <a:ln>
            <a:noFill/>
          </a:ln>
          <a:effectLst>
            <a:softEdge rad="112500"/>
          </a:effectLst>
        </p:spPr>
      </p:pic>
    </p:spTree>
    <p:extLst>
      <p:ext uri="{BB962C8B-B14F-4D97-AF65-F5344CB8AC3E}">
        <p14:creationId xmlns:p14="http://schemas.microsoft.com/office/powerpoint/2010/main" val="3332247253"/>
      </p:ext>
    </p:extLst>
  </p:cSld>
  <p:clrMapOvr>
    <a:masterClrMapping/>
  </p:clrMapOvr>
  <p:transition advTm="3000">
    <p:wipe dir="d"/>
  </p:transition>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39</TotalTime>
  <Words>1544</Words>
  <Application>Microsoft Office PowerPoint</Application>
  <PresentationFormat>Широкоэкранный</PresentationFormat>
  <Paragraphs>81</Paragraphs>
  <Slides>14</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14</vt:i4>
      </vt:variant>
    </vt:vector>
  </HeadingPairs>
  <TitlesOfParts>
    <vt:vector size="22" baseType="lpstr">
      <vt:lpstr>a_Monumento</vt:lpstr>
      <vt:lpstr>Arial</vt:lpstr>
      <vt:lpstr>Arial Narrow</vt:lpstr>
      <vt:lpstr>Constantia</vt:lpstr>
      <vt:lpstr>Trebuchet MS</vt:lpstr>
      <vt:lpstr>Wingdings</vt:lpstr>
      <vt:lpstr>Wingdings 3</vt:lpstr>
      <vt:lpstr>Грань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Екатерина</dc:creator>
  <cp:lastModifiedBy>Екатерина</cp:lastModifiedBy>
  <cp:revision>5</cp:revision>
  <dcterms:created xsi:type="dcterms:W3CDTF">2021-01-23T10:12:26Z</dcterms:created>
  <dcterms:modified xsi:type="dcterms:W3CDTF">2021-06-20T09:40:07Z</dcterms:modified>
</cp:coreProperties>
</file>