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5"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07.06.2021</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07.06.2021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07.06.2021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07.06.2021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07.06.2021</a:t>
            </a:fld>
            <a:endParaRPr lang="ru-RU"/>
          </a:p>
        </p:txBody>
      </p:sp>
      <p:sp>
        <p:nvSpPr>
          <p:cNvPr id="8" name="Номер слайда 7"/>
          <p:cNvSpPr>
            <a:spLocks noGrp="1"/>
          </p:cNvSpPr>
          <p:nvPr>
            <p:ph type="sldNum" sz="quarter" idx="11"/>
          </p:nvPr>
        </p:nvSpPr>
        <p:spPr/>
        <p:txBody>
          <a:bodyPr/>
          <a:lstStyle/>
          <a:p>
            <a:fld id="{725C68B6-61C2-468F-89AB-4B9F7531AA68}" type="slidenum">
              <a:rPr lang="ru-RU" smtClean="0"/>
              <a:pPr/>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07.06.2021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07.06.2021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5B106E36-FD25-4E2D-B0AA-010F637433A0}" type="datetimeFigureOut">
              <a:rPr lang="ru-RU" smtClean="0"/>
              <a:pPr/>
              <a:t>07.06.2021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B106E36-FD25-4E2D-B0AA-010F637433A0}" type="datetimeFigureOut">
              <a:rPr lang="ru-RU" smtClean="0"/>
              <a:pPr/>
              <a:t>07.06.2021</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iki.zr.ru/" TargetMode="External"/><Relationship Id="rId2" Type="http://schemas.openxmlformats.org/officeDocument/2006/relationships/hyperlink" Target="https://ru.wikipedia.org/" TargetMode="External"/><Relationship Id="rId1" Type="http://schemas.openxmlformats.org/officeDocument/2006/relationships/slideLayout" Target="../slideLayouts/slideLayout2.xml"/><Relationship Id="rId4" Type="http://schemas.openxmlformats.org/officeDocument/2006/relationships/hyperlink" Target="https://trustautospb.r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1472" y="928670"/>
            <a:ext cx="7772400" cy="1243020"/>
          </a:xfrm>
        </p:spPr>
        <p:txBody>
          <a:bodyPr>
            <a:normAutofit fontScale="90000"/>
          </a:bodyPr>
          <a:lstStyle/>
          <a:p>
            <a:pPr algn="ct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err="1" smtClean="0">
                <a:latin typeface="Times New Roman" pitchFamily="18" charset="0"/>
                <a:cs typeface="Times New Roman" pitchFamily="18" charset="0"/>
              </a:rPr>
              <a:t>ТеМА:</a:t>
            </a:r>
            <a:r>
              <a:rPr lang="ru-RU" dirty="0" err="1" smtClean="0">
                <a:latin typeface="Times New Roman" pitchFamily="18" charset="0"/>
                <a:cs typeface="Times New Roman" pitchFamily="18" charset="0"/>
              </a:rPr>
              <a:t>Тормозные</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системы</a:t>
            </a:r>
            <a:r>
              <a:rPr lang="en-US"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3643306" y="4286256"/>
            <a:ext cx="3500462" cy="2000264"/>
          </a:xfrm>
        </p:spPr>
        <p:txBody>
          <a:bodyPr/>
          <a:lstStyle/>
          <a:p>
            <a:r>
              <a:rPr lang="ru-RU" dirty="0" smtClean="0"/>
              <a:t> </a:t>
            </a:r>
            <a:endParaRPr lang="ru-RU" dirty="0"/>
          </a:p>
        </p:txBody>
      </p:sp>
      <p:sp>
        <p:nvSpPr>
          <p:cNvPr id="4" name="Прямоугольник 3"/>
          <p:cNvSpPr/>
          <p:nvPr/>
        </p:nvSpPr>
        <p:spPr>
          <a:xfrm>
            <a:off x="6484745" y="5143512"/>
            <a:ext cx="2659255" cy="1015663"/>
          </a:xfrm>
          <a:prstGeom prst="rect">
            <a:avLst/>
          </a:prstGeom>
        </p:spPr>
        <p:txBody>
          <a:bodyPr wrap="square">
            <a:spAutoFit/>
          </a:bodyPr>
          <a:lstStyle/>
          <a:p>
            <a:r>
              <a:rPr lang="ru-RU" sz="2000" dirty="0" smtClean="0">
                <a:latin typeface="Times New Roman" pitchFamily="18" charset="0"/>
                <a:cs typeface="Times New Roman" pitchFamily="18" charset="0"/>
              </a:rPr>
              <a:t>Выполнил студент</a:t>
            </a:r>
          </a:p>
          <a:p>
            <a:r>
              <a:rPr lang="ru-RU" sz="2000" dirty="0" smtClean="0">
                <a:latin typeface="Times New Roman" pitchFamily="18" charset="0"/>
                <a:cs typeface="Times New Roman" pitchFamily="18" charset="0"/>
              </a:rPr>
              <a:t>Группы №2 </a:t>
            </a:r>
            <a:r>
              <a:rPr lang="ru-RU" sz="2000" dirty="0" smtClean="0">
                <a:latin typeface="Times New Roman" pitchFamily="18" charset="0"/>
                <a:cs typeface="Times New Roman" pitchFamily="18" charset="0"/>
              </a:rPr>
              <a:t>ЭРСХТО</a:t>
            </a:r>
            <a:endParaRPr lang="ru-RU" sz="2000" dirty="0" smtClean="0">
              <a:latin typeface="Times New Roman" pitchFamily="18" charset="0"/>
              <a:cs typeface="Times New Roman" pitchFamily="18" charset="0"/>
            </a:endParaRPr>
          </a:p>
          <a:p>
            <a:r>
              <a:rPr lang="ru-RU" sz="2000" dirty="0" err="1" smtClean="0">
                <a:latin typeface="Times New Roman" pitchFamily="18" charset="0"/>
                <a:cs typeface="Times New Roman" pitchFamily="18" charset="0"/>
              </a:rPr>
              <a:t>Трегубенко</a:t>
            </a:r>
            <a:r>
              <a:rPr lang="ru-RU" sz="2000" dirty="0" smtClean="0">
                <a:latin typeface="Times New Roman" pitchFamily="18" charset="0"/>
                <a:cs typeface="Times New Roman" pitchFamily="18" charset="0"/>
              </a:rPr>
              <a:t> Никита</a:t>
            </a:r>
            <a:endParaRPr lang="ru-RU" sz="2000" dirty="0">
              <a:latin typeface="Times New Roman" pitchFamily="18" charset="0"/>
              <a:cs typeface="Times New Roman" pitchFamily="18" charset="0"/>
            </a:endParaRPr>
          </a:p>
        </p:txBody>
      </p:sp>
      <p:sp>
        <p:nvSpPr>
          <p:cNvPr id="5" name="Прямоугольник 4"/>
          <p:cNvSpPr/>
          <p:nvPr/>
        </p:nvSpPr>
        <p:spPr>
          <a:xfrm>
            <a:off x="357158" y="571480"/>
            <a:ext cx="8501122" cy="369332"/>
          </a:xfrm>
          <a:prstGeom prst="rect">
            <a:avLst/>
          </a:prstGeom>
        </p:spPr>
        <p:txBody>
          <a:bodyPr wrap="square">
            <a:spAutoFit/>
          </a:bodyPr>
          <a:lstStyle/>
          <a:p>
            <a:pPr algn="ctr"/>
            <a:r>
              <a:rPr lang="ru-RU" dirty="0" smtClean="0">
                <a:latin typeface="Times New Roman" pitchFamily="18" charset="0"/>
                <a:cs typeface="Times New Roman" pitchFamily="18" charset="0"/>
              </a:rPr>
              <a:t>ОГАПОУ «</a:t>
            </a:r>
            <a:r>
              <a:rPr lang="ru-RU" dirty="0" err="1" smtClean="0">
                <a:latin typeface="Times New Roman" pitchFamily="18" charset="0"/>
                <a:cs typeface="Times New Roman" pitchFamily="18" charset="0"/>
              </a:rPr>
              <a:t>Борисовский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агромеханический</a:t>
            </a:r>
            <a:r>
              <a:rPr lang="ru-RU" dirty="0" smtClean="0">
                <a:latin typeface="Times New Roman" pitchFamily="18" charset="0"/>
                <a:cs typeface="Times New Roman" pitchFamily="18" charset="0"/>
              </a:rPr>
              <a:t> техникум»</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4400" dirty="0" smtClean="0">
                <a:latin typeface="Times New Roman" pitchFamily="18" charset="0"/>
                <a:cs typeface="Times New Roman" pitchFamily="18" charset="0"/>
              </a:rPr>
              <a:t>Тормозные механизмы</a:t>
            </a:r>
            <a:r>
              <a:rPr lang="ru-RU" dirty="0" smtClean="0"/>
              <a:t> </a:t>
            </a:r>
            <a:br>
              <a:rPr lang="ru-RU" dirty="0" smtClean="0"/>
            </a:br>
            <a:endParaRPr lang="ru-RU" dirty="0"/>
          </a:p>
        </p:txBody>
      </p:sp>
      <p:sp>
        <p:nvSpPr>
          <p:cNvPr id="3" name="Содержимое 2"/>
          <p:cNvSpPr>
            <a:spLocks noGrp="1"/>
          </p:cNvSpPr>
          <p:nvPr>
            <p:ph idx="1"/>
          </p:nvPr>
        </p:nvSpPr>
        <p:spPr/>
        <p:txBody>
          <a:bodyPr>
            <a:normAutofit fontScale="25000" lnSpcReduction="20000"/>
          </a:bodyPr>
          <a:lstStyle/>
          <a:p>
            <a:r>
              <a:rPr lang="ru-RU" sz="7200" dirty="0" smtClean="0">
                <a:latin typeface="Times New Roman" pitchFamily="18" charset="0"/>
                <a:cs typeface="Times New Roman" pitchFamily="18" charset="0"/>
              </a:rPr>
              <a:t>Тормозной механизм выполняет в автомобиле процесс торможения, то есть препятствует вращению колеса с целью понижения скорости или полной остановки. На сегодняшний день большинство </a:t>
            </a:r>
            <a:r>
              <a:rPr lang="ru-RU" sz="7200" dirty="0" err="1" smtClean="0">
                <a:latin typeface="Times New Roman" pitchFamily="18" charset="0"/>
                <a:cs typeface="Times New Roman" pitchFamily="18" charset="0"/>
              </a:rPr>
              <a:t>автопроизводителей</a:t>
            </a:r>
            <a:r>
              <a:rPr lang="ru-RU" sz="7200" dirty="0" smtClean="0">
                <a:latin typeface="Times New Roman" pitchFamily="18" charset="0"/>
                <a:cs typeface="Times New Roman" pitchFamily="18" charset="0"/>
              </a:rPr>
              <a:t> используют фрикционный тип тормозных устройств, принцип работы которого заключается в организации силы трения между вращающимися и стационарными элементами.</a:t>
            </a:r>
          </a:p>
          <a:p>
            <a:pPr>
              <a:buNone/>
            </a:pPr>
            <a:r>
              <a:rPr lang="ru-RU" sz="7200" dirty="0" smtClean="0">
                <a:latin typeface="Times New Roman" pitchFamily="18" charset="0"/>
                <a:cs typeface="Times New Roman" pitchFamily="18" charset="0"/>
              </a:rPr>
              <a:t>        Обычно тормоза располагают во внутренней полости самого колеса, в этом случае такой механизм называют колесным. Если тормозное устройство включается в состав трансмиссии (за КПП), то механизм носит названием трансмиссионного.</a:t>
            </a:r>
          </a:p>
          <a:p>
            <a:pPr>
              <a:buNone/>
            </a:pPr>
            <a:r>
              <a:rPr lang="ru-RU" sz="7200" dirty="0" smtClean="0">
                <a:latin typeface="Times New Roman" pitchFamily="18" charset="0"/>
                <a:cs typeface="Times New Roman" pitchFamily="18" charset="0"/>
              </a:rPr>
              <a:t>        Вне зависимости от места размещения и формы вращающихся деталей, любой тормозной механизм призван создавать максимально возможный тормозной момент, который не зависит от износа деталей, наличия конденсата на поверхности колодок или их степени нагрева во время трения. Обязательным условием для оперативного срабатывания механизма является конструкция устройства с минимальным зазором между двумя соприкасающимися поверхностями. В ходе длительной эксплуатации величина этого зазора неизменно будет увеличиваться за счет износа.</a:t>
            </a:r>
          </a:p>
          <a:p>
            <a:pPr>
              <a:buNone/>
            </a:pP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4000" dirty="0" smtClean="0">
                <a:latin typeface="Times New Roman" pitchFamily="18" charset="0"/>
                <a:cs typeface="Times New Roman" pitchFamily="18" charset="0"/>
              </a:rPr>
              <a:t>Механический и гидравлический привод тормозов</a:t>
            </a:r>
            <a:endParaRPr lang="ru-RU" sz="40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lnSpcReduction="10000"/>
          </a:bodyPr>
          <a:lstStyle/>
          <a:p>
            <a:r>
              <a:rPr lang="ru-RU" sz="1800" b="1" dirty="0" smtClean="0">
                <a:latin typeface="Times New Roman" pitchFamily="18" charset="0"/>
                <a:cs typeface="Times New Roman" pitchFamily="18" charset="0"/>
              </a:rPr>
              <a:t>Механический тормозной привод</a:t>
            </a:r>
            <a:r>
              <a:rPr lang="ru-RU" sz="1800" dirty="0" smtClean="0">
                <a:latin typeface="Times New Roman" pitchFamily="18" charset="0"/>
                <a:cs typeface="Times New Roman" pitchFamily="18" charset="0"/>
              </a:rPr>
              <a:t> представляет собой систему тяг, рычагов, тросов, шарниров и т. п., соединяющих тормозную педаль с тормозными механизмами. До середины 1940-х гг. такой привод применялся в рабочей и стояночной тормозных системах. Главное преимущество механического привода — простота и надежность конструкции. В простейшем виде он состоит из тормозной педали, установленной в кабине водителя, соединенной тягами или тросами с разжимным устройством механического типа колесных или трансмиссионных тормозов.</a:t>
            </a:r>
          </a:p>
          <a:p>
            <a:r>
              <a:rPr lang="ru-RU" sz="1800" b="1" dirty="0" smtClean="0">
                <a:latin typeface="Times New Roman" pitchFamily="18" charset="0"/>
                <a:cs typeface="Times New Roman" pitchFamily="18" charset="0"/>
              </a:rPr>
              <a:t>Гидравлический тормозной</a:t>
            </a:r>
            <a:r>
              <a:rPr lang="ru-RU" sz="1800" dirty="0" smtClean="0">
                <a:latin typeface="Times New Roman" pitchFamily="18" charset="0"/>
                <a:cs typeface="Times New Roman" pitchFamily="18" charset="0"/>
              </a:rPr>
              <a:t> привод автомобилей является гидростатическим, т. е. таким, в котором передача энергии осуществляется давлением жидкости. Принцип действия гидростатического привода основан на свойстве </a:t>
            </a:r>
            <a:r>
              <a:rPr lang="ru-RU" sz="1800" dirty="0" err="1" smtClean="0">
                <a:latin typeface="Times New Roman" pitchFamily="18" charset="0"/>
                <a:cs typeface="Times New Roman" pitchFamily="18" charset="0"/>
              </a:rPr>
              <a:t>несжимаемости</a:t>
            </a:r>
            <a:r>
              <a:rPr lang="ru-RU" sz="1800" dirty="0" smtClean="0">
                <a:latin typeface="Times New Roman" pitchFamily="18" charset="0"/>
                <a:cs typeface="Times New Roman" pitchFamily="18" charset="0"/>
              </a:rPr>
              <a:t> жидкости, находящейся в покое, передавать создаваемое в любой точке давление во все другие точки при замкнутом объеме.</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4000" dirty="0" smtClean="0">
                <a:latin typeface="Times New Roman" pitchFamily="18" charset="0"/>
                <a:cs typeface="Times New Roman" pitchFamily="18" charset="0"/>
              </a:rPr>
              <a:t>Пневматический привод тормозов</a:t>
            </a:r>
            <a:endParaRPr lang="ru-RU" sz="40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Autofit/>
          </a:bodyPr>
          <a:lstStyle/>
          <a:p>
            <a:r>
              <a:rPr lang="ru-RU" sz="1600" b="1" dirty="0" smtClean="0">
                <a:latin typeface="Times New Roman" pitchFamily="18" charset="0"/>
                <a:cs typeface="Times New Roman" pitchFamily="18" charset="0"/>
              </a:rPr>
              <a:t>Пневматический тормозной привод</a:t>
            </a:r>
            <a:r>
              <a:rPr lang="ru-RU" sz="1600" dirty="0" smtClean="0">
                <a:latin typeface="Times New Roman" pitchFamily="18" charset="0"/>
                <a:cs typeface="Times New Roman" pitchFamily="18" charset="0"/>
              </a:rPr>
              <a:t> для затормаживания автомобиля или прицепа использует сжатый воздух.</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Преимущества и недостатки пневматического привода во многом противоположны гидравлическому приводу.</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Так, </a:t>
            </a:r>
            <a:r>
              <a:rPr lang="ru-RU" sz="1600" b="1" dirty="0" smtClean="0">
                <a:latin typeface="Times New Roman" pitchFamily="18" charset="0"/>
                <a:cs typeface="Times New Roman" pitchFamily="18" charset="0"/>
              </a:rPr>
              <a:t>к преимуществам относят</a:t>
            </a:r>
            <a:r>
              <a:rPr lang="ru-RU" sz="1600" dirty="0" smtClean="0">
                <a:latin typeface="Times New Roman" pitchFamily="18" charset="0"/>
                <a:cs typeface="Times New Roman" pitchFamily="18" charset="0"/>
              </a:rPr>
              <a:t> неограниченные запасы и дешевизну рабочего тела (воздух), сохранение работоспособности при небольшой разгерметизации, т. к. возможная утечка компенсируется подачей воздуха от компрессора, возможность использования на автопоездах для непосредственного управления тормозами прицепа, использование в других устройствах, таких как пневматический звуковой сигнал, привод переключения многоступенчатых коробок передач, усилитель сцепления, привод дверей автобуса, подкачка шин и т. п.</a:t>
            </a:r>
            <a:br>
              <a:rPr lang="ru-RU" sz="1600"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Недостатками </a:t>
            </a:r>
            <a:r>
              <a:rPr lang="ru-RU" sz="1600" b="1" dirty="0" err="1" smtClean="0">
                <a:latin typeface="Times New Roman" pitchFamily="18" charset="0"/>
                <a:cs typeface="Times New Roman" pitchFamily="18" charset="0"/>
              </a:rPr>
              <a:t>пневмопривода</a:t>
            </a:r>
            <a:r>
              <a:rPr lang="ru-RU" sz="1600" b="1" dirty="0" smtClean="0">
                <a:latin typeface="Times New Roman" pitchFamily="18" charset="0"/>
                <a:cs typeface="Times New Roman" pitchFamily="18" charset="0"/>
              </a:rPr>
              <a:t> являются</a:t>
            </a:r>
            <a:r>
              <a:rPr lang="ru-RU" sz="1600" dirty="0" smtClean="0">
                <a:latin typeface="Times New Roman" pitchFamily="18" charset="0"/>
                <a:cs typeface="Times New Roman" pitchFamily="18" charset="0"/>
              </a:rPr>
              <a:t>: большое время срабатывания вследствие медленного поступления сжатого воздуха к удаленным </a:t>
            </a:r>
            <a:r>
              <a:rPr lang="ru-RU" sz="1600" dirty="0" err="1" smtClean="0">
                <a:latin typeface="Times New Roman" pitchFamily="18" charset="0"/>
                <a:cs typeface="Times New Roman" pitchFamily="18" charset="0"/>
              </a:rPr>
              <a:t>воздухонаполняемым</a:t>
            </a:r>
            <a:r>
              <a:rPr lang="ru-RU" sz="1600" dirty="0" smtClean="0">
                <a:latin typeface="Times New Roman" pitchFamily="18" charset="0"/>
                <a:cs typeface="Times New Roman" pitchFamily="18" charset="0"/>
              </a:rPr>
              <a:t> объемам через трубопроводы с малым диаметром, сложность конструкции, большие масса и размеры агрегатов из-за относительно небольшого рабочего давления, возможность выхода из строя при замерзании конденсата в трубопроводах и аппаратах при отрицательных температурах.</a:t>
            </a:r>
            <a:endParaRPr lang="ru-RU" sz="16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000" dirty="0" smtClean="0">
                <a:latin typeface="Times New Roman" pitchFamily="18" charset="0"/>
                <a:cs typeface="Times New Roman" pitchFamily="18" charset="0"/>
              </a:rPr>
              <a:t>Регуляторы тормозных сил </a:t>
            </a:r>
            <a:endParaRPr lang="ru-RU" sz="40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Autofit/>
          </a:bodyPr>
          <a:lstStyle/>
          <a:p>
            <a:r>
              <a:rPr lang="ru-RU" sz="1800" dirty="0" smtClean="0">
                <a:latin typeface="Times New Roman" pitchFamily="18" charset="0"/>
                <a:cs typeface="Times New Roman" pitchFamily="18" charset="0"/>
              </a:rPr>
              <a:t>Регулятор тормозных сил, в народе “колдун”, является одним из узлов тормозной системы автомобиля. Его главное предназначение – это противодействие заносу задней оси автомобиля при торможении. В современных автомобилях механический регулятор заменила электронная система </a:t>
            </a:r>
            <a:r>
              <a:rPr lang="ru-RU" sz="1800" dirty="0" smtClean="0">
                <a:latin typeface="Times New Roman" pitchFamily="18" charset="0"/>
                <a:cs typeface="Times New Roman" pitchFamily="18" charset="0"/>
              </a:rPr>
              <a:t>АВ</a:t>
            </a:r>
            <a:r>
              <a:rPr lang="en-US" sz="1800" dirty="0" smtClean="0">
                <a:latin typeface="Times New Roman" pitchFamily="18" charset="0"/>
                <a:cs typeface="Times New Roman" pitchFamily="18" charset="0"/>
              </a:rPr>
              <a:t>S</a:t>
            </a:r>
            <a:r>
              <a:rPr lang="ru-RU" sz="1800" dirty="0" smtClean="0">
                <a:latin typeface="Times New Roman" pitchFamily="18" charset="0"/>
                <a:cs typeface="Times New Roman" pitchFamily="18" charset="0"/>
              </a:rPr>
              <a:t>. </a:t>
            </a:r>
            <a:endParaRPr lang="en-US" sz="1800" dirty="0" smtClean="0">
              <a:latin typeface="Times New Roman" pitchFamily="18" charset="0"/>
              <a:cs typeface="Times New Roman" pitchFamily="18" charset="0"/>
            </a:endParaRPr>
          </a:p>
        </p:txBody>
      </p:sp>
      <p:pic>
        <p:nvPicPr>
          <p:cNvPr id="3075" name="Picture 3" descr="C:\Users\123\Downloads\6427.jpg"/>
          <p:cNvPicPr>
            <a:picLocks noChangeAspect="1" noChangeArrowheads="1"/>
          </p:cNvPicPr>
          <p:nvPr/>
        </p:nvPicPr>
        <p:blipFill>
          <a:blip r:embed="rId2" cstate="print"/>
          <a:srcRect/>
          <a:stretch>
            <a:fillRect/>
          </a:stretch>
        </p:blipFill>
        <p:spPr bwMode="auto">
          <a:xfrm>
            <a:off x="2000232" y="3429000"/>
            <a:ext cx="4643470" cy="3143272"/>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457200" y="357166"/>
            <a:ext cx="7467600" cy="5768997"/>
          </a:xfrm>
        </p:spPr>
        <p:txBody>
          <a:bodyPr>
            <a:noAutofit/>
          </a:bodyPr>
          <a:lstStyle/>
          <a:p>
            <a:r>
              <a:rPr lang="ru-RU" sz="2400" dirty="0" smtClean="0">
                <a:latin typeface="Times New Roman" pitchFamily="18" charset="0"/>
                <a:cs typeface="Times New Roman" pitchFamily="18" charset="0"/>
              </a:rPr>
              <a:t>“Колдун” применяется для автоматического изменения давления тормозной жидкости в задних тормозных цилиндрах автомобиля в зависимости от нагрузки, действующей на автомобиль в момент торможения. Регулятор давления задних тормозов используется как в гидравлических, так и в пневматических тормозных приводах. Основной целью изменения давления является предотвращение блокировки колес и, как следствие, юза и заноса задней оси</a:t>
            </a:r>
            <a:r>
              <a:rPr lang="ru-RU" sz="2400" dirty="0" smtClean="0">
                <a:latin typeface="Times New Roman" pitchFamily="18" charset="0"/>
                <a:cs typeface="Times New Roman" pitchFamily="18" charset="0"/>
              </a:rPr>
              <a:t>. В </a:t>
            </a:r>
            <a:r>
              <a:rPr lang="ru-RU" sz="2400" dirty="0" smtClean="0">
                <a:latin typeface="Times New Roman" pitchFamily="18" charset="0"/>
                <a:cs typeface="Times New Roman" pitchFamily="18" charset="0"/>
              </a:rPr>
              <a:t>некоторых автомобилях для сохранения их управляемости и устойчивости дополнительно к заднему приводу устанавливают регулятор и в приводе передних колес.</a:t>
            </a: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Антиблокировачная</a:t>
            </a:r>
            <a:r>
              <a:rPr lang="ru-RU" dirty="0" smtClean="0"/>
              <a:t> система </a:t>
            </a:r>
            <a:endParaRPr lang="ru-RU" dirty="0"/>
          </a:p>
        </p:txBody>
      </p:sp>
      <p:sp>
        <p:nvSpPr>
          <p:cNvPr id="3" name="Содержимое 2"/>
          <p:cNvSpPr>
            <a:spLocks noGrp="1"/>
          </p:cNvSpPr>
          <p:nvPr>
            <p:ph idx="1"/>
          </p:nvPr>
        </p:nvSpPr>
        <p:spPr/>
        <p:txBody>
          <a:bodyPr>
            <a:normAutofit fontScale="55000" lnSpcReduction="20000"/>
          </a:bodyPr>
          <a:lstStyle/>
          <a:p>
            <a:r>
              <a:rPr lang="ru-RU" dirty="0" smtClean="0">
                <a:latin typeface="Times New Roman" pitchFamily="18" charset="0"/>
                <a:cs typeface="Times New Roman" pitchFamily="18" charset="0"/>
              </a:rPr>
              <a:t>Резкое нажатие на тормозную педаль в условиях мокрой или обледенелой дороги приводит к тому, что колеса авто блокируются и покрышки утрачивают сцепление с дорожным покрытием. В результате транспортное средство не только не сбрасывает скорость, но и теряет управляемость, что приводит к аварии. В таких ситуациях профессиональные водители применяют прием прерывистого торможения, что позволяет снизить скорость авто при сохранении сцепления колес с дорогой.</a:t>
            </a:r>
          </a:p>
          <a:p>
            <a:r>
              <a:rPr lang="ru-RU" dirty="0" smtClean="0">
                <a:latin typeface="Times New Roman" pitchFamily="18" charset="0"/>
                <a:cs typeface="Times New Roman" pitchFamily="18" charset="0"/>
              </a:rPr>
              <a:t>Далеко не все автолюбители способны сохранить выдержку в аварийной ситуации и реагировать на критические дорожные ситуации. Поэтому для предотвращения блокировки ведущих колес при торможении автомобили оснащаются </a:t>
            </a:r>
            <a:r>
              <a:rPr lang="ru-RU" dirty="0" err="1" smtClean="0">
                <a:latin typeface="Times New Roman" pitchFamily="18" charset="0"/>
                <a:cs typeface="Times New Roman" pitchFamily="18" charset="0"/>
              </a:rPr>
              <a:t>антиблокировочной</a:t>
            </a:r>
            <a:r>
              <a:rPr lang="ru-RU" dirty="0" smtClean="0">
                <a:latin typeface="Times New Roman" pitchFamily="18" charset="0"/>
                <a:cs typeface="Times New Roman" pitchFamily="18" charset="0"/>
              </a:rPr>
              <a:t> системой или ABS. Главная задача </a:t>
            </a:r>
            <a:r>
              <a:rPr lang="ru-RU" dirty="0" smtClean="0">
                <a:latin typeface="Times New Roman" pitchFamily="18" charset="0"/>
                <a:cs typeface="Times New Roman" pitchFamily="18" charset="0"/>
              </a:rPr>
              <a:t>ABS </a:t>
            </a:r>
            <a:r>
              <a:rPr lang="ru-RU" dirty="0" smtClean="0">
                <a:latin typeface="Times New Roman" pitchFamily="18" charset="0"/>
                <a:cs typeface="Times New Roman" pitchFamily="18" charset="0"/>
              </a:rPr>
              <a:t>заключается в том, чтобы сохранить устойчивое положение транспортного средства на всем пути торможения и сократить его длину до минимума.</a:t>
            </a:r>
          </a:p>
          <a:p>
            <a:r>
              <a:rPr lang="ru-RU" dirty="0" smtClean="0">
                <a:latin typeface="Times New Roman" pitchFamily="18" charset="0"/>
                <a:cs typeface="Times New Roman" pitchFamily="18" charset="0"/>
              </a:rPr>
              <a:t>Сегодня система устанавливается практически на всех автомобилях даже в базовой комплектации, не говоря уже о </a:t>
            </a:r>
            <a:r>
              <a:rPr lang="ru-RU" dirty="0" err="1" smtClean="0">
                <a:latin typeface="Times New Roman" pitchFamily="18" charset="0"/>
                <a:cs typeface="Times New Roman" pitchFamily="18" charset="0"/>
              </a:rPr>
              <a:t>топовых</a:t>
            </a:r>
            <a:r>
              <a:rPr lang="ru-RU" dirty="0" smtClean="0">
                <a:latin typeface="Times New Roman" pitchFamily="18" charset="0"/>
                <a:cs typeface="Times New Roman" pitchFamily="18" charset="0"/>
              </a:rPr>
              <a:t> версиях. Первые модификации </a:t>
            </a:r>
            <a:r>
              <a:rPr lang="ru-RU" dirty="0" err="1" smtClean="0">
                <a:latin typeface="Times New Roman" pitchFamily="18" charset="0"/>
                <a:cs typeface="Times New Roman" pitchFamily="18" charset="0"/>
              </a:rPr>
              <a:t>антиблокировочных</a:t>
            </a:r>
            <a:r>
              <a:rPr lang="ru-RU" dirty="0" smtClean="0">
                <a:latin typeface="Times New Roman" pitchFamily="18" charset="0"/>
                <a:cs typeface="Times New Roman" pitchFamily="18" charset="0"/>
              </a:rPr>
              <a:t> систем появились еще в 1970-х годах, они являлись одним из вариантов улучшения активной безопасности транспортного средства.</a:t>
            </a:r>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7467600" cy="1143000"/>
          </a:xfrm>
        </p:spPr>
        <p:txBody>
          <a:bodyPr>
            <a:noAutofit/>
          </a:bodyPr>
          <a:lstStyle/>
          <a:p>
            <a:pPr algn="ctr"/>
            <a:r>
              <a:rPr lang="ru-RU" sz="4000" dirty="0" smtClean="0">
                <a:latin typeface="Times New Roman" pitchFamily="18" charset="0"/>
                <a:cs typeface="Times New Roman" pitchFamily="18" charset="0"/>
              </a:rPr>
              <a:t>Устройство и принцип работы стояночного тормоза</a:t>
            </a:r>
            <a:endParaRPr lang="ru-RU" sz="4000" dirty="0">
              <a:latin typeface="Times New Roman" pitchFamily="18" charset="0"/>
              <a:cs typeface="Times New Roman" pitchFamily="18" charset="0"/>
            </a:endParaRPr>
          </a:p>
        </p:txBody>
      </p:sp>
      <p:sp>
        <p:nvSpPr>
          <p:cNvPr id="3" name="Содержимое 2"/>
          <p:cNvSpPr>
            <a:spLocks noGrp="1"/>
          </p:cNvSpPr>
          <p:nvPr>
            <p:ph idx="1"/>
          </p:nvPr>
        </p:nvSpPr>
        <p:spPr>
          <a:xfrm>
            <a:off x="428596" y="1643050"/>
            <a:ext cx="7467600" cy="4525963"/>
          </a:xfrm>
        </p:spPr>
        <p:txBody>
          <a:bodyPr>
            <a:noAutofit/>
          </a:bodyPr>
          <a:lstStyle/>
          <a:p>
            <a:r>
              <a:rPr lang="ru-RU" sz="1800" dirty="0" smtClean="0">
                <a:latin typeface="Times New Roman" pitchFamily="18" charset="0"/>
                <a:cs typeface="Times New Roman" pitchFamily="18" charset="0"/>
              </a:rPr>
              <a:t>Стояночный тормоз (он же ручной тормоз, или в обиходе “ручник” ) является неотъемлемой частью тормозного управления автомобиля. В отличие от основной тормозной системы, используемой водителем во время движения, стояночная тормозная система служит, в первую очередь, для удержания на месте автомобиля, стоящего на поверхностях с уклоном, а также может быть использована как экстренная аварийная тормозная система при отказе основной. Из статьи узнаем об устройстве и принципе работы ручника. Главное предназначение стояночного тормоза (или ручника) состоит в удержании автомобиля на месте во время длительной стоянки. Также он используется в случае выхода из строя основной тормозной системы при аварийном или экстренном торможении. В последнем случае ручник применяется в качестве притормаживающего </a:t>
            </a:r>
            <a:r>
              <a:rPr lang="ru-RU" sz="1800" dirty="0" smtClean="0">
                <a:latin typeface="Times New Roman" pitchFamily="18" charset="0"/>
                <a:cs typeface="Times New Roman" pitchFamily="18" charset="0"/>
              </a:rPr>
              <a:t>устройства. Также</a:t>
            </a:r>
            <a:r>
              <a:rPr lang="ru-RU" sz="1800" dirty="0" smtClean="0">
                <a:latin typeface="Times New Roman" pitchFamily="18" charset="0"/>
                <a:cs typeface="Times New Roman" pitchFamily="18" charset="0"/>
              </a:rPr>
              <a:t> ручной тормоз используется при осуществлении резких поворотов на спортивных </a:t>
            </a:r>
            <a:r>
              <a:rPr lang="ru-RU" sz="1800" dirty="0" smtClean="0">
                <a:latin typeface="Times New Roman" pitchFamily="18" charset="0"/>
                <a:cs typeface="Times New Roman" pitchFamily="18" charset="0"/>
              </a:rPr>
              <a:t>автомобилях. Стояночный </a:t>
            </a:r>
            <a:r>
              <a:rPr lang="ru-RU" sz="1800" dirty="0" smtClean="0">
                <a:latin typeface="Times New Roman" pitchFamily="18" charset="0"/>
                <a:cs typeface="Times New Roman" pitchFamily="18" charset="0"/>
              </a:rPr>
              <a:t>тормоз состоит из тормозного привода (как правило, механического) и тормозных механизмов.</a:t>
            </a:r>
            <a:endParaRPr lang="ru-RU" sz="18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28596" y="285728"/>
            <a:ext cx="7467600" cy="4525963"/>
          </a:xfrm>
        </p:spPr>
        <p:txBody>
          <a:bodyPr>
            <a:normAutofit/>
          </a:bodyPr>
          <a:lstStyle/>
          <a:p>
            <a:r>
              <a:rPr lang="ru-RU" sz="2400" dirty="0" smtClean="0">
                <a:latin typeface="Times New Roman" pitchFamily="18" charset="0"/>
                <a:cs typeface="Times New Roman" pitchFamily="18" charset="0"/>
              </a:rPr>
              <a:t>По типу привода ручной тормоз подразделяется на:</a:t>
            </a:r>
          </a:p>
          <a:p>
            <a:r>
              <a:rPr lang="ru-RU" sz="2400" dirty="0" smtClean="0">
                <a:latin typeface="Times New Roman" pitchFamily="18" charset="0"/>
                <a:cs typeface="Times New Roman" pitchFamily="18" charset="0"/>
              </a:rPr>
              <a:t>механический;</a:t>
            </a:r>
          </a:p>
          <a:p>
            <a:r>
              <a:rPr lang="ru-RU" sz="2400" dirty="0" smtClean="0">
                <a:latin typeface="Times New Roman" pitchFamily="18" charset="0"/>
                <a:cs typeface="Times New Roman" pitchFamily="18" charset="0"/>
              </a:rPr>
              <a:t>гидравлический;</a:t>
            </a:r>
          </a:p>
          <a:p>
            <a:r>
              <a:rPr lang="ru-RU" sz="2400" dirty="0" smtClean="0">
                <a:latin typeface="Times New Roman" pitchFamily="18" charset="0"/>
                <a:cs typeface="Times New Roman" pitchFamily="18" charset="0"/>
              </a:rPr>
              <a:t>электромеханический стояночный тормоз (EPB).</a:t>
            </a:r>
            <a:endParaRPr lang="ru-RU" sz="2400" dirty="0">
              <a:latin typeface="Times New Roman" pitchFamily="18" charset="0"/>
              <a:cs typeface="Times New Roman" pitchFamily="18" charset="0"/>
            </a:endParaRPr>
          </a:p>
        </p:txBody>
      </p:sp>
      <p:pic>
        <p:nvPicPr>
          <p:cNvPr id="1026" name="Picture 2" descr="C:\Users\123\Downloads\005-629x400.jpg"/>
          <p:cNvPicPr>
            <a:picLocks noChangeAspect="1" noChangeArrowheads="1"/>
          </p:cNvPicPr>
          <p:nvPr/>
        </p:nvPicPr>
        <p:blipFill>
          <a:blip r:embed="rId2" cstate="print"/>
          <a:srcRect/>
          <a:stretch>
            <a:fillRect/>
          </a:stretch>
        </p:blipFill>
        <p:spPr bwMode="auto">
          <a:xfrm>
            <a:off x="1500166" y="2428868"/>
            <a:ext cx="5143536" cy="365124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4000" dirty="0" smtClean="0">
                <a:latin typeface="Times New Roman" pitchFamily="18" charset="0"/>
                <a:cs typeface="Times New Roman" pitchFamily="18" charset="0"/>
              </a:rPr>
              <a:t>Характерные неисправности и правила их устранения </a:t>
            </a:r>
            <a:endParaRPr lang="ru-RU" sz="40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r>
              <a:rPr lang="ru-RU" sz="2000" b="1" dirty="0" smtClean="0">
                <a:latin typeface="Times New Roman" pitchFamily="18" charset="0"/>
                <a:cs typeface="Times New Roman" pitchFamily="18" charset="0"/>
              </a:rPr>
              <a:t>Основные неисправности гидравлической тормозной системы:</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отклонение от прямолинейного движения при торможении;</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большой ход педали тормоза;</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скрежетание при торможении;</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визг, свист при торможении;</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снижение усилия на педали при торможении;</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повышение усилия на педали при торможении;</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вибрация педали при торможении (не путать с пульсацией педали при работе системы ABS);</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низкий уровень тормозной жидкости в бачке.</a:t>
            </a:r>
            <a:endParaRPr lang="ru-RU" sz="20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28596" y="214290"/>
            <a:ext cx="7467600" cy="4525963"/>
          </a:xfrm>
        </p:spPr>
        <p:txBody>
          <a:bodyPr>
            <a:normAutofit/>
          </a:bodyPr>
          <a:lstStyle/>
          <a:p>
            <a:r>
              <a:rPr lang="ru-RU" sz="2000" dirty="0" smtClean="0">
                <a:latin typeface="Times New Roman" pitchFamily="18" charset="0"/>
                <a:cs typeface="Times New Roman" pitchFamily="18" charset="0"/>
              </a:rPr>
              <a:t>После проведения </a:t>
            </a:r>
            <a:r>
              <a:rPr lang="ru-RU" sz="2000" b="1" dirty="0" smtClean="0">
                <a:latin typeface="Times New Roman" pitchFamily="18" charset="0"/>
                <a:cs typeface="Times New Roman" pitchFamily="18" charset="0"/>
              </a:rPr>
              <a:t>диагностики тормозной системы </a:t>
            </a:r>
            <a:r>
              <a:rPr lang="ru-RU" sz="2000" dirty="0" smtClean="0">
                <a:latin typeface="Times New Roman" pitchFamily="18" charset="0"/>
                <a:cs typeface="Times New Roman" pitchFamily="18" charset="0"/>
              </a:rPr>
              <a:t>специалист предоставит Вам полную информацию о неисправностях и остаточном ресурсе деталей и даст рекомендации по ремонту.</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С помощью этой информации вы сможете принять решение о возможности принятия тех или иных мер для восстановления </a:t>
            </a:r>
            <a:r>
              <a:rPr lang="ru-RU" sz="2000" b="1" dirty="0" smtClean="0">
                <a:latin typeface="Times New Roman" pitchFamily="18" charset="0"/>
                <a:cs typeface="Times New Roman" pitchFamily="18" charset="0"/>
              </a:rPr>
              <a:t>работоспособности тормозной системы</a:t>
            </a:r>
            <a:r>
              <a:rPr lang="ru-RU" sz="2000" dirty="0" smtClean="0">
                <a:latin typeface="Times New Roman" pitchFamily="18" charset="0"/>
                <a:cs typeface="Times New Roman" pitchFamily="18" charset="0"/>
              </a:rPr>
              <a:t>. Предложат необходимые запчасти и, используя соответствующее оборудование, осуществят необходимые работы по замене </a:t>
            </a:r>
            <a:r>
              <a:rPr lang="ru-RU" sz="2000" b="1" dirty="0" smtClean="0">
                <a:latin typeface="Times New Roman" pitchFamily="18" charset="0"/>
                <a:cs typeface="Times New Roman" pitchFamily="18" charset="0"/>
              </a:rPr>
              <a:t>составляющих тормозной системы</a:t>
            </a:r>
            <a:r>
              <a:rPr lang="ru-RU" sz="2000" dirty="0" smtClean="0">
                <a:latin typeface="Times New Roman" pitchFamily="18" charset="0"/>
                <a:cs typeface="Times New Roman" pitchFamily="18" charset="0"/>
              </a:rPr>
              <a:t> .</a:t>
            </a:r>
            <a:endParaRPr lang="ru-RU" sz="2000" dirty="0">
              <a:latin typeface="Times New Roman" pitchFamily="18" charset="0"/>
              <a:cs typeface="Times New Roman" pitchFamily="18" charset="0"/>
            </a:endParaRPr>
          </a:p>
        </p:txBody>
      </p:sp>
      <p:pic>
        <p:nvPicPr>
          <p:cNvPr id="2050" name="Picture 2" descr="C:\Users\123\Downloads\unnamed.jpg"/>
          <p:cNvPicPr>
            <a:picLocks noChangeAspect="1" noChangeArrowheads="1"/>
          </p:cNvPicPr>
          <p:nvPr/>
        </p:nvPicPr>
        <p:blipFill>
          <a:blip r:embed="rId2" cstate="print"/>
          <a:srcRect/>
          <a:stretch>
            <a:fillRect/>
          </a:stretch>
        </p:blipFill>
        <p:spPr bwMode="auto">
          <a:xfrm>
            <a:off x="1357290" y="3500438"/>
            <a:ext cx="5715040" cy="300039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t>
            </a:r>
            <a:r>
              <a:rPr lang="ru-RU" sz="4000" dirty="0" smtClean="0">
                <a:latin typeface="Times New Roman" pitchFamily="18" charset="0"/>
                <a:cs typeface="Times New Roman" pitchFamily="18" charset="0"/>
              </a:rPr>
              <a:t>Содержание</a:t>
            </a:r>
            <a:endParaRPr lang="ru-RU" sz="40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285860"/>
            <a:ext cx="7400948" cy="4840303"/>
          </a:xfrm>
        </p:spPr>
        <p:txBody>
          <a:bodyPr>
            <a:normAutofit fontScale="32500" lnSpcReduction="20000"/>
          </a:bodyPr>
          <a:lstStyle/>
          <a:p>
            <a:r>
              <a:rPr lang="ru-RU" sz="4500" dirty="0" smtClean="0">
                <a:latin typeface="Times New Roman" pitchFamily="18" charset="0"/>
                <a:cs typeface="Times New Roman" pitchFamily="18" charset="0"/>
              </a:rPr>
              <a:t>Тормозные системы тракторов и автомобилей</a:t>
            </a:r>
            <a:r>
              <a:rPr lang="en-US" sz="4500" dirty="0" smtClean="0">
                <a:latin typeface="Times New Roman" pitchFamily="18" charset="0"/>
                <a:cs typeface="Times New Roman" pitchFamily="18" charset="0"/>
              </a:rPr>
              <a:t>...3 </a:t>
            </a:r>
            <a:r>
              <a:rPr lang="ru-RU" sz="4500" dirty="0" smtClean="0">
                <a:latin typeface="Times New Roman" pitchFamily="18" charset="0"/>
                <a:cs typeface="Times New Roman" pitchFamily="18" charset="0"/>
              </a:rPr>
              <a:t>слайд</a:t>
            </a:r>
            <a:r>
              <a:rPr lang="en-US" sz="4500" dirty="0" smtClean="0">
                <a:latin typeface="Times New Roman" pitchFamily="18" charset="0"/>
                <a:cs typeface="Times New Roman" pitchFamily="18" charset="0"/>
              </a:rPr>
              <a:t>.</a:t>
            </a:r>
            <a:endParaRPr lang="ru-RU" sz="4500" dirty="0" smtClean="0">
              <a:latin typeface="Times New Roman" pitchFamily="18" charset="0"/>
              <a:cs typeface="Times New Roman" pitchFamily="18" charset="0"/>
            </a:endParaRPr>
          </a:p>
          <a:p>
            <a:r>
              <a:rPr lang="ru-RU" sz="4500" dirty="0" smtClean="0">
                <a:latin typeface="Times New Roman" pitchFamily="18" charset="0"/>
                <a:cs typeface="Times New Roman" pitchFamily="18" charset="0"/>
              </a:rPr>
              <a:t>Назначение тормозных систем</a:t>
            </a:r>
            <a:r>
              <a:rPr lang="en-US" sz="4500" dirty="0" smtClean="0">
                <a:latin typeface="Times New Roman" pitchFamily="18" charset="0"/>
                <a:cs typeface="Times New Roman" pitchFamily="18" charset="0"/>
              </a:rPr>
              <a:t>.............................</a:t>
            </a:r>
            <a:r>
              <a:rPr lang="ru-RU" sz="4500" dirty="0" smtClean="0">
                <a:latin typeface="Times New Roman" pitchFamily="18" charset="0"/>
                <a:cs typeface="Times New Roman" pitchFamily="18" charset="0"/>
              </a:rPr>
              <a:t>4</a:t>
            </a:r>
            <a:r>
              <a:rPr lang="en-US" sz="4500" dirty="0" smtClean="0">
                <a:latin typeface="Times New Roman" pitchFamily="18" charset="0"/>
                <a:cs typeface="Times New Roman" pitchFamily="18" charset="0"/>
              </a:rPr>
              <a:t> </a:t>
            </a:r>
            <a:r>
              <a:rPr lang="ru-RU" sz="4500" dirty="0" smtClean="0">
                <a:latin typeface="Times New Roman" pitchFamily="18" charset="0"/>
                <a:cs typeface="Times New Roman" pitchFamily="18" charset="0"/>
              </a:rPr>
              <a:t>слайд</a:t>
            </a:r>
            <a:r>
              <a:rPr lang="en-US" sz="4500" dirty="0" smtClean="0">
                <a:latin typeface="Times New Roman" pitchFamily="18" charset="0"/>
                <a:cs typeface="Times New Roman" pitchFamily="18" charset="0"/>
              </a:rPr>
              <a:t>.</a:t>
            </a:r>
            <a:r>
              <a:rPr lang="ru-RU" sz="4500" dirty="0" smtClean="0">
                <a:latin typeface="Times New Roman" pitchFamily="18" charset="0"/>
                <a:cs typeface="Times New Roman" pitchFamily="18" charset="0"/>
              </a:rPr>
              <a:t> </a:t>
            </a:r>
          </a:p>
          <a:p>
            <a:r>
              <a:rPr lang="ru-RU" sz="4500" dirty="0" smtClean="0">
                <a:latin typeface="Times New Roman" pitchFamily="18" charset="0"/>
                <a:cs typeface="Times New Roman" pitchFamily="18" charset="0"/>
              </a:rPr>
              <a:t>Классификация тормозных систем трактора</a:t>
            </a:r>
            <a:r>
              <a:rPr lang="en-US" sz="4500" dirty="0" smtClean="0">
                <a:latin typeface="Times New Roman" pitchFamily="18" charset="0"/>
                <a:cs typeface="Times New Roman" pitchFamily="18" charset="0"/>
              </a:rPr>
              <a:t>…..5 </a:t>
            </a:r>
            <a:r>
              <a:rPr lang="ru-RU" sz="4500" dirty="0" smtClean="0">
                <a:latin typeface="Times New Roman" pitchFamily="18" charset="0"/>
                <a:cs typeface="Times New Roman" pitchFamily="18" charset="0"/>
              </a:rPr>
              <a:t>слайд</a:t>
            </a:r>
            <a:r>
              <a:rPr lang="en-US" sz="4500" dirty="0" smtClean="0">
                <a:latin typeface="Times New Roman" pitchFamily="18" charset="0"/>
                <a:cs typeface="Times New Roman" pitchFamily="18" charset="0"/>
              </a:rPr>
              <a:t>.</a:t>
            </a:r>
            <a:endParaRPr lang="ru-RU" sz="4500" dirty="0" smtClean="0">
              <a:latin typeface="Times New Roman" pitchFamily="18" charset="0"/>
              <a:cs typeface="Times New Roman" pitchFamily="18" charset="0"/>
            </a:endParaRPr>
          </a:p>
          <a:p>
            <a:r>
              <a:rPr lang="ru-RU" sz="4500" dirty="0" smtClean="0">
                <a:latin typeface="Times New Roman" pitchFamily="18" charset="0"/>
                <a:cs typeface="Times New Roman" pitchFamily="18" charset="0"/>
              </a:rPr>
              <a:t>Принцип работы тормозных систем трактора</a:t>
            </a:r>
            <a:r>
              <a:rPr lang="en-US" sz="4500" dirty="0" smtClean="0">
                <a:latin typeface="Times New Roman" pitchFamily="18" charset="0"/>
                <a:cs typeface="Times New Roman" pitchFamily="18" charset="0"/>
              </a:rPr>
              <a:t>…6 </a:t>
            </a:r>
            <a:r>
              <a:rPr lang="ru-RU" sz="4500" dirty="0" smtClean="0">
                <a:latin typeface="Times New Roman" pitchFamily="18" charset="0"/>
                <a:cs typeface="Times New Roman" pitchFamily="18" charset="0"/>
              </a:rPr>
              <a:t>слайд</a:t>
            </a:r>
            <a:r>
              <a:rPr lang="en-US" sz="4500" dirty="0" smtClean="0">
                <a:latin typeface="Times New Roman" pitchFamily="18" charset="0"/>
                <a:cs typeface="Times New Roman" pitchFamily="18" charset="0"/>
              </a:rPr>
              <a:t>.</a:t>
            </a:r>
            <a:endParaRPr lang="ru-RU" sz="4500" dirty="0" smtClean="0">
              <a:latin typeface="Times New Roman" pitchFamily="18" charset="0"/>
              <a:cs typeface="Times New Roman" pitchFamily="18" charset="0"/>
            </a:endParaRPr>
          </a:p>
          <a:p>
            <a:r>
              <a:rPr lang="ru-RU" sz="4500" dirty="0" smtClean="0">
                <a:latin typeface="Times New Roman" pitchFamily="18" charset="0"/>
                <a:cs typeface="Times New Roman" pitchFamily="18" charset="0"/>
              </a:rPr>
              <a:t>Назначение с классификация тормозных систем автомобиля</a:t>
            </a:r>
            <a:r>
              <a:rPr lang="en-US" sz="4500" dirty="0" smtClean="0">
                <a:latin typeface="Times New Roman" pitchFamily="18" charset="0"/>
                <a:cs typeface="Times New Roman" pitchFamily="18" charset="0"/>
              </a:rPr>
              <a:t>……………………………………..7-8 </a:t>
            </a:r>
            <a:r>
              <a:rPr lang="ru-RU" sz="4500" dirty="0" smtClean="0">
                <a:latin typeface="Times New Roman" pitchFamily="18" charset="0"/>
                <a:cs typeface="Times New Roman" pitchFamily="18" charset="0"/>
              </a:rPr>
              <a:t>слайд</a:t>
            </a:r>
            <a:r>
              <a:rPr lang="en-US" sz="4500" dirty="0" smtClean="0">
                <a:latin typeface="Times New Roman" pitchFamily="18" charset="0"/>
                <a:cs typeface="Times New Roman" pitchFamily="18" charset="0"/>
              </a:rPr>
              <a:t>.</a:t>
            </a:r>
            <a:endParaRPr lang="ru-RU" sz="4500" dirty="0" smtClean="0">
              <a:latin typeface="Times New Roman" pitchFamily="18" charset="0"/>
              <a:cs typeface="Times New Roman" pitchFamily="18" charset="0"/>
            </a:endParaRPr>
          </a:p>
          <a:p>
            <a:r>
              <a:rPr lang="ru-RU" sz="4500" dirty="0" smtClean="0">
                <a:latin typeface="Times New Roman" pitchFamily="18" charset="0"/>
                <a:cs typeface="Times New Roman" pitchFamily="18" charset="0"/>
              </a:rPr>
              <a:t>Принцип работы системы тормозов на автомобиле</a:t>
            </a:r>
            <a:r>
              <a:rPr lang="en-US" sz="4500" dirty="0" smtClean="0">
                <a:latin typeface="Times New Roman" pitchFamily="18" charset="0"/>
                <a:cs typeface="Times New Roman" pitchFamily="18" charset="0"/>
              </a:rPr>
              <a:t>……………………………………......9 </a:t>
            </a:r>
            <a:r>
              <a:rPr lang="ru-RU" sz="4500" dirty="0" smtClean="0">
                <a:latin typeface="Times New Roman" pitchFamily="18" charset="0"/>
                <a:cs typeface="Times New Roman" pitchFamily="18" charset="0"/>
              </a:rPr>
              <a:t>слайд</a:t>
            </a:r>
            <a:r>
              <a:rPr lang="en-US" sz="4500" dirty="0" smtClean="0">
                <a:latin typeface="Times New Roman" pitchFamily="18" charset="0"/>
                <a:cs typeface="Times New Roman" pitchFamily="18" charset="0"/>
              </a:rPr>
              <a:t>.</a:t>
            </a:r>
            <a:endParaRPr lang="ru-RU" sz="4500" dirty="0" smtClean="0">
              <a:latin typeface="Times New Roman" pitchFamily="18" charset="0"/>
              <a:cs typeface="Times New Roman" pitchFamily="18" charset="0"/>
            </a:endParaRPr>
          </a:p>
          <a:p>
            <a:r>
              <a:rPr lang="ru-RU" sz="4500" dirty="0" smtClean="0">
                <a:latin typeface="Times New Roman" pitchFamily="18" charset="0"/>
                <a:cs typeface="Times New Roman" pitchFamily="18" charset="0"/>
              </a:rPr>
              <a:t>Тормозные механизмы</a:t>
            </a:r>
            <a:r>
              <a:rPr lang="en-US" sz="4500" dirty="0" smtClean="0">
                <a:latin typeface="Times New Roman" pitchFamily="18" charset="0"/>
                <a:cs typeface="Times New Roman" pitchFamily="18" charset="0"/>
              </a:rPr>
              <a:t>………………………….10 </a:t>
            </a:r>
            <a:r>
              <a:rPr lang="ru-RU" sz="4500" dirty="0" smtClean="0">
                <a:latin typeface="Times New Roman" pitchFamily="18" charset="0"/>
                <a:cs typeface="Times New Roman" pitchFamily="18" charset="0"/>
              </a:rPr>
              <a:t>слайд</a:t>
            </a:r>
            <a:r>
              <a:rPr lang="en-US" sz="4500" dirty="0" smtClean="0">
                <a:latin typeface="Times New Roman" pitchFamily="18" charset="0"/>
                <a:cs typeface="Times New Roman" pitchFamily="18" charset="0"/>
              </a:rPr>
              <a:t>.</a:t>
            </a:r>
          </a:p>
          <a:p>
            <a:r>
              <a:rPr lang="ru-RU" sz="4500" dirty="0" smtClean="0">
                <a:latin typeface="Times New Roman" pitchFamily="18" charset="0"/>
                <a:cs typeface="Times New Roman" pitchFamily="18" charset="0"/>
              </a:rPr>
              <a:t>Механический</a:t>
            </a:r>
            <a:r>
              <a:rPr lang="en-US" sz="4500" dirty="0" smtClean="0">
                <a:latin typeface="Times New Roman" pitchFamily="18" charset="0"/>
                <a:cs typeface="Times New Roman" pitchFamily="18" charset="0"/>
              </a:rPr>
              <a:t>,</a:t>
            </a:r>
            <a:r>
              <a:rPr lang="ru-RU" sz="4500" dirty="0" smtClean="0">
                <a:latin typeface="Times New Roman" pitchFamily="18" charset="0"/>
                <a:cs typeface="Times New Roman" pitchFamily="18" charset="0"/>
              </a:rPr>
              <a:t> гидравлический</a:t>
            </a:r>
            <a:r>
              <a:rPr lang="en-US" sz="4500" dirty="0" smtClean="0">
                <a:latin typeface="Times New Roman" pitchFamily="18" charset="0"/>
                <a:cs typeface="Times New Roman" pitchFamily="18" charset="0"/>
              </a:rPr>
              <a:t> </a:t>
            </a:r>
            <a:r>
              <a:rPr lang="ru-RU" sz="4500" dirty="0" smtClean="0">
                <a:latin typeface="Times New Roman" pitchFamily="18" charset="0"/>
                <a:cs typeface="Times New Roman" pitchFamily="18" charset="0"/>
              </a:rPr>
              <a:t>и пневматический привод тормозов</a:t>
            </a:r>
            <a:r>
              <a:rPr lang="en-US" sz="4500" dirty="0" smtClean="0">
                <a:latin typeface="Times New Roman" pitchFamily="18" charset="0"/>
                <a:cs typeface="Times New Roman" pitchFamily="18" charset="0"/>
              </a:rPr>
              <a:t>………………………………………11-12 </a:t>
            </a:r>
            <a:r>
              <a:rPr lang="ru-RU" sz="4500" dirty="0" smtClean="0">
                <a:latin typeface="Times New Roman" pitchFamily="18" charset="0"/>
                <a:cs typeface="Times New Roman" pitchFamily="18" charset="0"/>
              </a:rPr>
              <a:t>слайд</a:t>
            </a:r>
            <a:r>
              <a:rPr lang="en-US" sz="4500" dirty="0" smtClean="0">
                <a:latin typeface="Times New Roman" pitchFamily="18" charset="0"/>
                <a:cs typeface="Times New Roman" pitchFamily="18" charset="0"/>
              </a:rPr>
              <a:t>.</a:t>
            </a:r>
            <a:endParaRPr lang="ru-RU" sz="4500" dirty="0" smtClean="0">
              <a:latin typeface="Times New Roman" pitchFamily="18" charset="0"/>
              <a:cs typeface="Times New Roman" pitchFamily="18" charset="0"/>
            </a:endParaRPr>
          </a:p>
          <a:p>
            <a:r>
              <a:rPr lang="ru-RU" sz="4500" dirty="0" smtClean="0">
                <a:latin typeface="Times New Roman" pitchFamily="18" charset="0"/>
                <a:cs typeface="Times New Roman" pitchFamily="18" charset="0"/>
              </a:rPr>
              <a:t>Регуляторы тормозных сил</a:t>
            </a:r>
            <a:r>
              <a:rPr lang="en-US" sz="4500" dirty="0" smtClean="0">
                <a:latin typeface="Times New Roman" pitchFamily="18" charset="0"/>
                <a:cs typeface="Times New Roman" pitchFamily="18" charset="0"/>
              </a:rPr>
              <a:t>…………………..13-14 </a:t>
            </a:r>
            <a:r>
              <a:rPr lang="ru-RU" sz="4500" dirty="0" smtClean="0">
                <a:latin typeface="Times New Roman" pitchFamily="18" charset="0"/>
                <a:cs typeface="Times New Roman" pitchFamily="18" charset="0"/>
              </a:rPr>
              <a:t>слайд</a:t>
            </a:r>
            <a:r>
              <a:rPr lang="en-US" sz="4500" dirty="0" smtClean="0">
                <a:latin typeface="Times New Roman" pitchFamily="18" charset="0"/>
                <a:cs typeface="Times New Roman" pitchFamily="18" charset="0"/>
              </a:rPr>
              <a:t>.</a:t>
            </a:r>
            <a:endParaRPr lang="ru-RU" sz="4500" dirty="0" smtClean="0">
              <a:latin typeface="Times New Roman" pitchFamily="18" charset="0"/>
              <a:cs typeface="Times New Roman" pitchFamily="18" charset="0"/>
            </a:endParaRPr>
          </a:p>
          <a:p>
            <a:r>
              <a:rPr lang="ru-RU" sz="4500" dirty="0" err="1" smtClean="0">
                <a:latin typeface="Times New Roman" pitchFamily="18" charset="0"/>
                <a:cs typeface="Times New Roman" pitchFamily="18" charset="0"/>
              </a:rPr>
              <a:t>Антиблокировачная</a:t>
            </a:r>
            <a:r>
              <a:rPr lang="ru-RU" sz="4500" dirty="0" smtClean="0">
                <a:latin typeface="Times New Roman" pitchFamily="18" charset="0"/>
                <a:cs typeface="Times New Roman" pitchFamily="18" charset="0"/>
              </a:rPr>
              <a:t> система</a:t>
            </a:r>
            <a:r>
              <a:rPr lang="en-US" sz="4500" dirty="0" smtClean="0">
                <a:latin typeface="Times New Roman" pitchFamily="18" charset="0"/>
                <a:cs typeface="Times New Roman" pitchFamily="18" charset="0"/>
              </a:rPr>
              <a:t>……………….........15 </a:t>
            </a:r>
            <a:r>
              <a:rPr lang="ru-RU" sz="4500" dirty="0" smtClean="0">
                <a:latin typeface="Times New Roman" pitchFamily="18" charset="0"/>
                <a:cs typeface="Times New Roman" pitchFamily="18" charset="0"/>
              </a:rPr>
              <a:t>слайд</a:t>
            </a:r>
            <a:r>
              <a:rPr lang="en-US" sz="4500" dirty="0" smtClean="0">
                <a:latin typeface="Times New Roman" pitchFamily="18" charset="0"/>
                <a:cs typeface="Times New Roman" pitchFamily="18" charset="0"/>
              </a:rPr>
              <a:t>.</a:t>
            </a:r>
            <a:endParaRPr lang="ru-RU" sz="4500" dirty="0" smtClean="0">
              <a:latin typeface="Times New Roman" pitchFamily="18" charset="0"/>
              <a:cs typeface="Times New Roman" pitchFamily="18" charset="0"/>
            </a:endParaRPr>
          </a:p>
          <a:p>
            <a:r>
              <a:rPr lang="ru-RU" sz="4500" dirty="0" smtClean="0">
                <a:latin typeface="Times New Roman" pitchFamily="18" charset="0"/>
                <a:cs typeface="Times New Roman" pitchFamily="18" charset="0"/>
              </a:rPr>
              <a:t>Устройство и принцип работы стояночного тормоза</a:t>
            </a:r>
            <a:r>
              <a:rPr lang="en-US" sz="4500" dirty="0" smtClean="0">
                <a:latin typeface="Times New Roman" pitchFamily="18" charset="0"/>
                <a:cs typeface="Times New Roman" pitchFamily="18" charset="0"/>
              </a:rPr>
              <a:t>…....</a:t>
            </a:r>
          </a:p>
          <a:p>
            <a:r>
              <a:rPr lang="en-US" sz="4500" dirty="0" smtClean="0">
                <a:latin typeface="Times New Roman" pitchFamily="18" charset="0"/>
                <a:cs typeface="Times New Roman" pitchFamily="18" charset="0"/>
              </a:rPr>
              <a:t>….........................................................................16-17 </a:t>
            </a:r>
            <a:r>
              <a:rPr lang="ru-RU" sz="4500" dirty="0" smtClean="0">
                <a:latin typeface="Times New Roman" pitchFamily="18" charset="0"/>
                <a:cs typeface="Times New Roman" pitchFamily="18" charset="0"/>
              </a:rPr>
              <a:t>слайд</a:t>
            </a:r>
            <a:r>
              <a:rPr lang="en-US" sz="4500" dirty="0" smtClean="0">
                <a:latin typeface="Times New Roman" pitchFamily="18" charset="0"/>
                <a:cs typeface="Times New Roman" pitchFamily="18" charset="0"/>
              </a:rPr>
              <a:t>.</a:t>
            </a:r>
            <a:endParaRPr lang="ru-RU" sz="4500" dirty="0" smtClean="0">
              <a:latin typeface="Times New Roman" pitchFamily="18" charset="0"/>
              <a:cs typeface="Times New Roman" pitchFamily="18" charset="0"/>
            </a:endParaRPr>
          </a:p>
          <a:p>
            <a:r>
              <a:rPr lang="ru-RU" sz="4500" dirty="0" smtClean="0">
                <a:latin typeface="Times New Roman" pitchFamily="18" charset="0"/>
                <a:cs typeface="Times New Roman" pitchFamily="18" charset="0"/>
              </a:rPr>
              <a:t>Характерные неисправности и правила их устранения</a:t>
            </a:r>
            <a:endParaRPr lang="en-US" sz="4500" dirty="0" smtClean="0">
              <a:latin typeface="Times New Roman" pitchFamily="18" charset="0"/>
              <a:cs typeface="Times New Roman" pitchFamily="18" charset="0"/>
            </a:endParaRPr>
          </a:p>
          <a:p>
            <a:r>
              <a:rPr lang="en-US" sz="4500" dirty="0" smtClean="0">
                <a:latin typeface="Times New Roman" pitchFamily="18" charset="0"/>
                <a:cs typeface="Times New Roman" pitchFamily="18" charset="0"/>
              </a:rPr>
              <a:t>………………………………………………….</a:t>
            </a:r>
            <a:r>
              <a:rPr lang="ru-RU" sz="4500" dirty="0" smtClean="0">
                <a:latin typeface="Times New Roman" pitchFamily="18" charset="0"/>
                <a:cs typeface="Times New Roman" pitchFamily="18" charset="0"/>
              </a:rPr>
              <a:t> 18-19</a:t>
            </a:r>
            <a:r>
              <a:rPr lang="en-US" sz="4500" dirty="0" smtClean="0">
                <a:latin typeface="Times New Roman" pitchFamily="18" charset="0"/>
                <a:cs typeface="Times New Roman" pitchFamily="18" charset="0"/>
              </a:rPr>
              <a:t> </a:t>
            </a:r>
            <a:r>
              <a:rPr lang="ru-RU" sz="4500" dirty="0" smtClean="0">
                <a:latin typeface="Times New Roman" pitchFamily="18" charset="0"/>
                <a:cs typeface="Times New Roman" pitchFamily="18" charset="0"/>
              </a:rPr>
              <a:t>слайд</a:t>
            </a:r>
            <a:r>
              <a:rPr lang="en-US" sz="4500" dirty="0" smtClean="0">
                <a:latin typeface="Times New Roman" pitchFamily="18" charset="0"/>
                <a:cs typeface="Times New Roman" pitchFamily="18" charset="0"/>
              </a:rPr>
              <a:t>.</a:t>
            </a:r>
            <a:r>
              <a:rPr lang="ru-RU" sz="4500" dirty="0" smtClean="0">
                <a:latin typeface="Times New Roman" pitchFamily="18" charset="0"/>
                <a:cs typeface="Times New Roman" pitchFamily="18" charset="0"/>
              </a:rPr>
              <a:t> </a:t>
            </a:r>
            <a:endParaRPr lang="en-US" sz="4500" dirty="0" smtClean="0">
              <a:latin typeface="Times New Roman" pitchFamily="18" charset="0"/>
              <a:cs typeface="Times New Roman" pitchFamily="18" charset="0"/>
            </a:endParaRPr>
          </a:p>
          <a:p>
            <a:r>
              <a:rPr lang="ru-RU" sz="4500" dirty="0" smtClean="0">
                <a:latin typeface="Times New Roman" pitchFamily="18" charset="0"/>
                <a:cs typeface="Times New Roman" pitchFamily="18" charset="0"/>
              </a:rPr>
              <a:t>Контрольные вопросы</a:t>
            </a:r>
            <a:r>
              <a:rPr lang="en-US" sz="4500" dirty="0" smtClean="0">
                <a:latin typeface="Times New Roman" pitchFamily="18" charset="0"/>
                <a:cs typeface="Times New Roman" pitchFamily="18" charset="0"/>
              </a:rPr>
              <a:t>…………………………….20 </a:t>
            </a:r>
            <a:r>
              <a:rPr lang="ru-RU" sz="4500" dirty="0" smtClean="0">
                <a:latin typeface="Times New Roman" pitchFamily="18" charset="0"/>
                <a:cs typeface="Times New Roman" pitchFamily="18" charset="0"/>
              </a:rPr>
              <a:t>слайд</a:t>
            </a:r>
            <a:r>
              <a:rPr lang="en-US" sz="4500" dirty="0" smtClean="0">
                <a:latin typeface="Times New Roman" pitchFamily="18" charset="0"/>
                <a:cs typeface="Times New Roman" pitchFamily="18" charset="0"/>
              </a:rPr>
              <a:t>.</a:t>
            </a:r>
          </a:p>
          <a:p>
            <a:r>
              <a:rPr lang="ru-RU" sz="4500" dirty="0" smtClean="0">
                <a:latin typeface="Times New Roman" pitchFamily="18" charset="0"/>
                <a:cs typeface="Times New Roman" pitchFamily="18" charset="0"/>
              </a:rPr>
              <a:t>Источники</a:t>
            </a:r>
            <a:r>
              <a:rPr lang="en-US" sz="4500" dirty="0" smtClean="0">
                <a:latin typeface="Times New Roman" pitchFamily="18" charset="0"/>
                <a:cs typeface="Times New Roman" pitchFamily="18" charset="0"/>
              </a:rPr>
              <a:t>………………………………………….21 </a:t>
            </a:r>
            <a:r>
              <a:rPr lang="ru-RU" sz="4500" dirty="0" smtClean="0">
                <a:latin typeface="Times New Roman" pitchFamily="18" charset="0"/>
                <a:cs typeface="Times New Roman" pitchFamily="18" charset="0"/>
              </a:rPr>
              <a:t>слайд</a:t>
            </a:r>
            <a:r>
              <a:rPr lang="en-US" sz="4500" dirty="0" smtClean="0">
                <a:latin typeface="Times New Roman" pitchFamily="18" charset="0"/>
                <a:cs typeface="Times New Roman" pitchFamily="18" charset="0"/>
              </a:rPr>
              <a:t>.</a:t>
            </a:r>
            <a:r>
              <a:rPr lang="ru-RU" sz="4500" dirty="0" smtClean="0">
                <a:latin typeface="Times New Roman" pitchFamily="18" charset="0"/>
                <a:cs typeface="Times New Roman" pitchFamily="18" charset="0"/>
              </a:rPr>
              <a:t/>
            </a:r>
            <a:br>
              <a:rPr lang="ru-RU" sz="4500" dirty="0" smtClean="0">
                <a:latin typeface="Times New Roman" pitchFamily="18" charset="0"/>
                <a:cs typeface="Times New Roman" pitchFamily="18" charset="0"/>
              </a:rPr>
            </a:br>
            <a:endParaRPr lang="ru-RU" sz="4500" dirty="0" smtClean="0">
              <a:latin typeface="Times New Roman" pitchFamily="18" charset="0"/>
              <a:cs typeface="Times New Roman" pitchFamily="18" charset="0"/>
            </a:endParaRPr>
          </a:p>
          <a:p>
            <a:pPr>
              <a:buNone/>
            </a:pPr>
            <a:endParaRPr lang="ru-RU" sz="24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000" dirty="0" smtClean="0">
                <a:latin typeface="Times New Roman" pitchFamily="18" charset="0"/>
                <a:cs typeface="Times New Roman" pitchFamily="18" charset="0"/>
              </a:rPr>
              <a:t>Контрольные вопросы </a:t>
            </a:r>
            <a:endParaRPr lang="ru-RU" sz="4000"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marL="550926" indent="-514350">
              <a:buFont typeface="+mj-lt"/>
              <a:buAutoNum type="arabicPeriod"/>
            </a:pPr>
            <a:r>
              <a:rPr lang="ru-RU" dirty="0" smtClean="0"/>
              <a:t>Принцип работы тормозных систем тракторов</a:t>
            </a:r>
            <a:r>
              <a:rPr lang="en-US" dirty="0" smtClean="0"/>
              <a:t>.</a:t>
            </a:r>
          </a:p>
          <a:p>
            <a:pPr marL="550926" indent="-514350">
              <a:buFont typeface="+mj-lt"/>
              <a:buAutoNum type="arabicPeriod"/>
            </a:pPr>
            <a:r>
              <a:rPr lang="ru-RU" dirty="0" smtClean="0"/>
              <a:t>Назначение тормозных систем автомобилей</a:t>
            </a:r>
            <a:r>
              <a:rPr lang="en-US" dirty="0" smtClean="0"/>
              <a:t>.</a:t>
            </a:r>
          </a:p>
          <a:p>
            <a:pPr marL="550926" indent="-514350">
              <a:buFont typeface="+mj-lt"/>
              <a:buAutoNum type="arabicPeriod"/>
            </a:pPr>
            <a:r>
              <a:rPr lang="ru-RU" dirty="0" smtClean="0"/>
              <a:t>Неисправности тормозов и пути их устранения</a:t>
            </a:r>
            <a:r>
              <a:rPr lang="en-US" dirty="0" smtClean="0"/>
              <a:t>.</a:t>
            </a: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000" dirty="0" smtClean="0">
                <a:latin typeface="Times New Roman" pitchFamily="18" charset="0"/>
                <a:cs typeface="Times New Roman" pitchFamily="18" charset="0"/>
              </a:rPr>
              <a:t>Источники</a:t>
            </a:r>
            <a:endParaRPr lang="ru-RU" sz="4000" dirty="0">
              <a:latin typeface="Times New Roman" pitchFamily="18" charset="0"/>
              <a:cs typeface="Times New Roman" pitchFamily="18" charset="0"/>
            </a:endParaRPr>
          </a:p>
        </p:txBody>
      </p:sp>
      <p:sp>
        <p:nvSpPr>
          <p:cNvPr id="3" name="Содержимое 2"/>
          <p:cNvSpPr>
            <a:spLocks noGrp="1"/>
          </p:cNvSpPr>
          <p:nvPr>
            <p:ph idx="1"/>
          </p:nvPr>
        </p:nvSpPr>
        <p:spPr>
          <a:xfrm>
            <a:off x="0" y="1600200"/>
            <a:ext cx="8143900" cy="4525963"/>
          </a:xfrm>
        </p:spPr>
        <p:txBody>
          <a:bodyPr>
            <a:normAutofit fontScale="77500" lnSpcReduction="20000"/>
          </a:bodyPr>
          <a:lstStyle/>
          <a:p>
            <a:pPr marL="651510" indent="-514350">
              <a:buNone/>
            </a:pP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Нерсинян</a:t>
            </a:r>
            <a:r>
              <a:rPr lang="ru-RU" sz="3200" dirty="0" smtClean="0">
                <a:latin typeface="Times New Roman" pitchFamily="18" charset="0"/>
                <a:cs typeface="Times New Roman" pitchFamily="18" charset="0"/>
              </a:rPr>
              <a:t> В</a:t>
            </a:r>
            <a:r>
              <a:rPr lang="en-US" sz="3200" dirty="0" smtClean="0">
                <a:latin typeface="Times New Roman" pitchFamily="18" charset="0"/>
                <a:cs typeface="Times New Roman" pitchFamily="18" charset="0"/>
              </a:rPr>
              <a:t>.</a:t>
            </a:r>
            <a:r>
              <a:rPr lang="ru-RU" sz="3200" dirty="0" smtClean="0">
                <a:latin typeface="Times New Roman" pitchFamily="18" charset="0"/>
                <a:cs typeface="Times New Roman" pitchFamily="18" charset="0"/>
              </a:rPr>
              <a:t>И</a:t>
            </a:r>
            <a:r>
              <a:rPr lang="en-US" sz="3200" dirty="0" smtClean="0">
                <a:latin typeface="Times New Roman" pitchFamily="18" charset="0"/>
                <a:cs typeface="Times New Roman" pitchFamily="18" charset="0"/>
              </a:rPr>
              <a:t>.</a:t>
            </a:r>
            <a:r>
              <a:rPr lang="ru-RU" sz="3200" dirty="0" smtClean="0">
                <a:latin typeface="Times New Roman" pitchFamily="18" charset="0"/>
                <a:cs typeface="Times New Roman" pitchFamily="18" charset="0"/>
              </a:rPr>
              <a:t> Назначение и общее устройство тракторов</a:t>
            </a:r>
            <a:r>
              <a:rPr lang="en-US" sz="3200" dirty="0" smtClean="0">
                <a:latin typeface="Times New Roman" pitchFamily="18" charset="0"/>
                <a:cs typeface="Times New Roman" pitchFamily="18" charset="0"/>
              </a:rPr>
              <a:t>,</a:t>
            </a:r>
            <a:r>
              <a:rPr lang="ru-RU" sz="3200" dirty="0" smtClean="0">
                <a:latin typeface="Times New Roman" pitchFamily="18" charset="0"/>
                <a:cs typeface="Times New Roman" pitchFamily="18" charset="0"/>
              </a:rPr>
              <a:t> автомобилей и сельскохозяйственных машин механизмов</a:t>
            </a:r>
            <a:r>
              <a:rPr lang="en-US"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учебник для </a:t>
            </a:r>
            <a:r>
              <a:rPr lang="ru-RU" sz="3200" dirty="0" err="1" smtClean="0">
                <a:latin typeface="Times New Roman" pitchFamily="18" charset="0"/>
                <a:cs typeface="Times New Roman" pitchFamily="18" charset="0"/>
              </a:rPr>
              <a:t>студ</a:t>
            </a:r>
            <a:r>
              <a:rPr lang="en-US" sz="3200" dirty="0" smtClean="0">
                <a:latin typeface="Times New Roman" pitchFamily="18" charset="0"/>
                <a:cs typeface="Times New Roman" pitchFamily="18" charset="0"/>
              </a:rPr>
              <a:t>.</a:t>
            </a:r>
            <a:r>
              <a:rPr lang="ru-RU" sz="3200" dirty="0" smtClean="0">
                <a:latin typeface="Times New Roman" pitchFamily="18" charset="0"/>
                <a:cs typeface="Times New Roman" pitchFamily="18" charset="0"/>
              </a:rPr>
              <a:t> Учреждений сред</a:t>
            </a:r>
            <a:r>
              <a:rPr lang="en-US" sz="3200" dirty="0" smtClean="0">
                <a:latin typeface="Times New Roman" pitchFamily="18" charset="0"/>
                <a:cs typeface="Times New Roman" pitchFamily="18" charset="0"/>
              </a:rPr>
              <a:t>.</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проф</a:t>
            </a:r>
            <a:r>
              <a:rPr lang="en-US" sz="3200" dirty="0" smtClean="0">
                <a:latin typeface="Times New Roman" pitchFamily="18" charset="0"/>
                <a:cs typeface="Times New Roman" pitchFamily="18" charset="0"/>
              </a:rPr>
              <a:t>.</a:t>
            </a:r>
            <a:r>
              <a:rPr lang="ru-RU" sz="3200" dirty="0" smtClean="0">
                <a:latin typeface="Times New Roman" pitchFamily="18" charset="0"/>
                <a:cs typeface="Times New Roman" pitchFamily="18" charset="0"/>
              </a:rPr>
              <a:t> образования – М</a:t>
            </a:r>
            <a:r>
              <a:rPr lang="en-US"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 Издательский центр «Академия»</a:t>
            </a:r>
            <a:r>
              <a:rPr lang="en-US" sz="3200" dirty="0" smtClean="0">
                <a:latin typeface="Times New Roman" pitchFamily="18" charset="0"/>
                <a:cs typeface="Times New Roman" pitchFamily="18" charset="0"/>
              </a:rPr>
              <a:t>.</a:t>
            </a:r>
            <a:r>
              <a:rPr lang="ru-RU" sz="3200" dirty="0" smtClean="0">
                <a:latin typeface="Times New Roman" pitchFamily="18" charset="0"/>
                <a:cs typeface="Times New Roman" pitchFamily="18" charset="0"/>
              </a:rPr>
              <a:t>201</a:t>
            </a:r>
            <a:r>
              <a:rPr lang="en-US" sz="3200" dirty="0" smtClean="0">
                <a:latin typeface="Times New Roman" pitchFamily="18" charset="0"/>
                <a:cs typeface="Times New Roman" pitchFamily="18" charset="0"/>
              </a:rPr>
              <a:t>8.</a:t>
            </a:r>
          </a:p>
          <a:p>
            <a:pPr marL="651510" indent="-514350">
              <a:buNone/>
            </a:pPr>
            <a:r>
              <a:rPr lang="ru-RU" sz="3200" dirty="0" smtClean="0">
                <a:latin typeface="Times New Roman" pitchFamily="18" charset="0"/>
                <a:cs typeface="Times New Roman" pitchFamily="18" charset="0"/>
              </a:rPr>
              <a:t>       В</a:t>
            </a:r>
            <a:r>
              <a:rPr lang="en-US" sz="3200" dirty="0" smtClean="0">
                <a:latin typeface="Times New Roman" pitchFamily="18" charset="0"/>
                <a:cs typeface="Times New Roman" pitchFamily="18" charset="0"/>
              </a:rPr>
              <a:t>.</a:t>
            </a:r>
            <a:r>
              <a:rPr lang="ru-RU" sz="3200" dirty="0" smtClean="0">
                <a:latin typeface="Times New Roman" pitchFamily="18" charset="0"/>
                <a:cs typeface="Times New Roman" pitchFamily="18" charset="0"/>
              </a:rPr>
              <a:t>А Родичев</a:t>
            </a:r>
            <a:r>
              <a:rPr lang="en-US" sz="3200" dirty="0" smtClean="0">
                <a:latin typeface="Times New Roman" pitchFamily="18" charset="0"/>
                <a:cs typeface="Times New Roman" pitchFamily="18" charset="0"/>
              </a:rPr>
              <a:t>.</a:t>
            </a:r>
            <a:r>
              <a:rPr lang="ru-RU" sz="3200" dirty="0" smtClean="0">
                <a:latin typeface="Times New Roman" pitchFamily="18" charset="0"/>
                <a:cs typeface="Times New Roman" pitchFamily="18" charset="0"/>
              </a:rPr>
              <a:t> Грузовые автомобили</a:t>
            </a:r>
            <a:r>
              <a:rPr lang="en-US" sz="3200" dirty="0" smtClean="0">
                <a:latin typeface="Times New Roman" pitchFamily="18" charset="0"/>
                <a:cs typeface="Times New Roman" pitchFamily="18" charset="0"/>
              </a:rPr>
              <a:t>:</a:t>
            </a:r>
            <a:r>
              <a:rPr lang="ru-RU" sz="3200" dirty="0" smtClean="0">
                <a:latin typeface="Times New Roman" pitchFamily="18" charset="0"/>
                <a:cs typeface="Times New Roman" pitchFamily="18" charset="0"/>
              </a:rPr>
              <a:t>7-е </a:t>
            </a:r>
            <a:r>
              <a:rPr lang="ru-RU" sz="3200" dirty="0" err="1" smtClean="0">
                <a:latin typeface="Times New Roman" pitchFamily="18" charset="0"/>
                <a:cs typeface="Times New Roman" pitchFamily="18" charset="0"/>
              </a:rPr>
              <a:t>изд</a:t>
            </a:r>
            <a:r>
              <a:rPr lang="en-US" sz="3200" dirty="0" smtClean="0">
                <a:latin typeface="Times New Roman" pitchFamily="18" charset="0"/>
                <a:cs typeface="Times New Roman" pitchFamily="18" charset="0"/>
              </a:rPr>
              <a:t>.</a:t>
            </a:r>
            <a:r>
              <a:rPr lang="ru-RU" sz="3200" dirty="0" smtClean="0">
                <a:latin typeface="Times New Roman" pitchFamily="18" charset="0"/>
                <a:cs typeface="Times New Roman" pitchFamily="18" charset="0"/>
              </a:rPr>
              <a:t>-М</a:t>
            </a:r>
            <a:r>
              <a:rPr lang="en-US" sz="3200" dirty="0" smtClean="0">
                <a:latin typeface="Times New Roman" pitchFamily="18" charset="0"/>
                <a:cs typeface="Times New Roman" pitchFamily="18" charset="0"/>
              </a:rPr>
              <a:t>.</a:t>
            </a:r>
            <a:r>
              <a:rPr lang="ru-RU"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a:t>
            </a:r>
            <a:r>
              <a:rPr lang="ru-RU" sz="3200" dirty="0" smtClean="0">
                <a:latin typeface="Times New Roman" pitchFamily="18" charset="0"/>
                <a:cs typeface="Times New Roman" pitchFamily="18" charset="0"/>
              </a:rPr>
              <a:t>Издательский центр «Академия»</a:t>
            </a:r>
            <a:r>
              <a:rPr lang="en-US" sz="3200" dirty="0" smtClean="0">
                <a:latin typeface="Times New Roman" pitchFamily="18" charset="0"/>
                <a:cs typeface="Times New Roman" pitchFamily="18" charset="0"/>
              </a:rPr>
              <a:t>,2009.</a:t>
            </a:r>
          </a:p>
          <a:p>
            <a:pPr marL="651510" indent="-514350">
              <a:buFont typeface="+mj-lt"/>
              <a:buAutoNum type="arabicPeriod"/>
            </a:pPr>
            <a:endParaRPr lang="en-US" sz="3200" dirty="0" smtClean="0">
              <a:latin typeface="Times New Roman" pitchFamily="18" charset="0"/>
              <a:cs typeface="Times New Roman" pitchFamily="18" charset="0"/>
            </a:endParaRPr>
          </a:p>
          <a:p>
            <a:pPr marL="651510" indent="-514350">
              <a:buNone/>
            </a:pPr>
            <a:r>
              <a:rPr lang="ru-RU" sz="3200" dirty="0" smtClean="0">
                <a:latin typeface="Times New Roman" pitchFamily="18" charset="0"/>
                <a:cs typeface="Times New Roman" pitchFamily="18" charset="0"/>
              </a:rPr>
              <a:t>       В</a:t>
            </a:r>
            <a:r>
              <a:rPr lang="en-US" sz="3200" dirty="0" smtClean="0">
                <a:latin typeface="Times New Roman" pitchFamily="18" charset="0"/>
                <a:cs typeface="Times New Roman" pitchFamily="18" charset="0"/>
              </a:rPr>
              <a:t>.</a:t>
            </a:r>
            <a:r>
              <a:rPr lang="ru-RU" sz="3200" dirty="0" smtClean="0">
                <a:latin typeface="Times New Roman" pitchFamily="18" charset="0"/>
                <a:cs typeface="Times New Roman" pitchFamily="18" charset="0"/>
              </a:rPr>
              <a:t>А Родичев</a:t>
            </a:r>
            <a:r>
              <a:rPr lang="en-US" sz="3200" dirty="0" smtClean="0">
                <a:latin typeface="Times New Roman" pitchFamily="18" charset="0"/>
                <a:cs typeface="Times New Roman" pitchFamily="18" charset="0"/>
              </a:rPr>
              <a:t>.</a:t>
            </a:r>
            <a:r>
              <a:rPr lang="ru-RU" sz="3200" dirty="0" smtClean="0">
                <a:latin typeface="Times New Roman" pitchFamily="18" charset="0"/>
                <a:cs typeface="Times New Roman" pitchFamily="18" charset="0"/>
              </a:rPr>
              <a:t> Тракторы</a:t>
            </a:r>
            <a:r>
              <a:rPr lang="en-US" sz="3200" dirty="0" smtClean="0">
                <a:latin typeface="Times New Roman" pitchFamily="18" charset="0"/>
                <a:cs typeface="Times New Roman" pitchFamily="18" charset="0"/>
              </a:rPr>
              <a:t>:8-</a:t>
            </a:r>
            <a:r>
              <a:rPr lang="ru-RU" sz="3200" dirty="0" smtClean="0">
                <a:latin typeface="Times New Roman" pitchFamily="18" charset="0"/>
                <a:cs typeface="Times New Roman" pitchFamily="18" charset="0"/>
              </a:rPr>
              <a:t>е </a:t>
            </a:r>
            <a:r>
              <a:rPr lang="ru-RU" sz="3200" dirty="0" err="1" smtClean="0">
                <a:latin typeface="Times New Roman" pitchFamily="18" charset="0"/>
                <a:cs typeface="Times New Roman" pitchFamily="18" charset="0"/>
              </a:rPr>
              <a:t>изд</a:t>
            </a:r>
            <a:r>
              <a:rPr lang="en-US"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М</a:t>
            </a:r>
            <a:r>
              <a:rPr lang="en-US" sz="3200" dirty="0" smtClean="0">
                <a:latin typeface="Times New Roman" pitchFamily="18" charset="0"/>
                <a:cs typeface="Times New Roman" pitchFamily="18" charset="0"/>
              </a:rPr>
              <a:t>.:</a:t>
            </a:r>
            <a:r>
              <a:rPr lang="ru-RU" sz="3200" dirty="0" smtClean="0">
                <a:latin typeface="Times New Roman" pitchFamily="18" charset="0"/>
                <a:cs typeface="Times New Roman" pitchFamily="18" charset="0"/>
              </a:rPr>
              <a:t>Издательский центр «Академия»</a:t>
            </a:r>
            <a:r>
              <a:rPr lang="en-US" sz="3200" dirty="0" smtClean="0">
                <a:latin typeface="Times New Roman" pitchFamily="18" charset="0"/>
                <a:cs typeface="Times New Roman" pitchFamily="18" charset="0"/>
              </a:rPr>
              <a:t>,2009.</a:t>
            </a:r>
          </a:p>
          <a:p>
            <a:pPr marL="651510" indent="-514350">
              <a:buNone/>
            </a:pPr>
            <a:r>
              <a:rPr lang="ru-RU" sz="3200" dirty="0" smtClean="0">
                <a:latin typeface="Times New Roman" pitchFamily="18" charset="0"/>
                <a:cs typeface="Times New Roman" pitchFamily="18" charset="0"/>
              </a:rPr>
              <a:t>Источник сайт </a:t>
            </a:r>
            <a:r>
              <a:rPr lang="en-US" sz="3200" dirty="0" smtClean="0">
                <a:latin typeface="Times New Roman" pitchFamily="18" charset="0"/>
                <a:cs typeface="Times New Roman" pitchFamily="18" charset="0"/>
                <a:hlinkClick r:id="rId2"/>
              </a:rPr>
              <a:t>https://ru.wikipedia.org</a:t>
            </a:r>
            <a:endParaRPr lang="ru-RU" sz="3200" dirty="0" smtClean="0">
              <a:latin typeface="Times New Roman" pitchFamily="18" charset="0"/>
              <a:cs typeface="Times New Roman" pitchFamily="18" charset="0"/>
            </a:endParaRPr>
          </a:p>
          <a:p>
            <a:pPr marL="651510" indent="-514350">
              <a:buNone/>
            </a:pPr>
            <a:r>
              <a:rPr lang="ru-RU" sz="3200" dirty="0" smtClean="0">
                <a:latin typeface="Times New Roman" pitchFamily="18" charset="0"/>
                <a:cs typeface="Times New Roman" pitchFamily="18" charset="0"/>
              </a:rPr>
              <a:t>Источник сайт </a:t>
            </a:r>
            <a:r>
              <a:rPr lang="en-US" sz="3200" dirty="0" smtClean="0">
                <a:latin typeface="Times New Roman" pitchFamily="18" charset="0"/>
                <a:cs typeface="Times New Roman" pitchFamily="18" charset="0"/>
                <a:hlinkClick r:id="rId3"/>
              </a:rPr>
              <a:t>https://wiki.zr.ru/</a:t>
            </a:r>
            <a:endParaRPr lang="en-US" sz="3200" dirty="0" smtClean="0">
              <a:latin typeface="Times New Roman" pitchFamily="18" charset="0"/>
              <a:cs typeface="Times New Roman" pitchFamily="18" charset="0"/>
            </a:endParaRPr>
          </a:p>
          <a:p>
            <a:pPr marL="651510" indent="-514350">
              <a:buNone/>
            </a:pPr>
            <a:r>
              <a:rPr lang="ru-RU" sz="3200" dirty="0" smtClean="0">
                <a:latin typeface="Times New Roman" pitchFamily="18" charset="0"/>
                <a:cs typeface="Times New Roman" pitchFamily="18" charset="0"/>
              </a:rPr>
              <a:t>Источник сайт</a:t>
            </a:r>
            <a:r>
              <a:rPr lang="en-US"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hlinkClick r:id="rId4"/>
              </a:rPr>
              <a:t>https://trustautospb.ru/</a:t>
            </a:r>
            <a:endParaRPr lang="ru-RU" sz="3200"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4000" dirty="0" smtClean="0">
                <a:latin typeface="Times New Roman" pitchFamily="18" charset="0"/>
                <a:cs typeface="Times New Roman" pitchFamily="18" charset="0"/>
              </a:rPr>
              <a:t>Тормозные системы тракторов и автомобилей </a:t>
            </a:r>
            <a:endParaRPr lang="ru-RU" sz="40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r>
              <a:rPr lang="ru-RU" sz="2400" dirty="0" smtClean="0">
                <a:latin typeface="Times New Roman" pitchFamily="18" charset="0"/>
                <a:cs typeface="Times New Roman" pitchFamily="18" charset="0"/>
              </a:rPr>
              <a:t>Тормозная система — важнейший элемент безопасности ТС. Она должна обеспечивать одновременное торможение левого и правого движителей. Торможение должно быть </a:t>
            </a:r>
            <a:r>
              <a:rPr lang="ru-RU" sz="2400" dirty="0" smtClean="0">
                <a:latin typeface="Times New Roman" pitchFamily="18" charset="0"/>
                <a:cs typeface="Times New Roman" pitchFamily="18" charset="0"/>
              </a:rPr>
              <a:t>эффективным, </a:t>
            </a:r>
            <a:r>
              <a:rPr lang="ru-RU" sz="2400" dirty="0" smtClean="0">
                <a:latin typeface="Times New Roman" pitchFamily="18" charset="0"/>
                <a:cs typeface="Times New Roman" pitchFamily="18" charset="0"/>
              </a:rPr>
              <a:t>плавным, без заносов. Работа тормозных систем должна быть надежной, стабильной, экологически безопасной, а управление удобным и легким.</a:t>
            </a:r>
            <a:endParaRPr lang="ru-RU"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4000" dirty="0" smtClean="0">
                <a:latin typeface="Times New Roman" pitchFamily="18" charset="0"/>
                <a:cs typeface="Times New Roman" pitchFamily="18" charset="0"/>
              </a:rPr>
              <a:t>Назначение тормозных систем </a:t>
            </a:r>
            <a:endParaRPr lang="ru-RU" sz="40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r>
              <a:rPr lang="ru-RU" sz="2400" dirty="0" smtClean="0">
                <a:latin typeface="Times New Roman" pitchFamily="18" charset="0"/>
                <a:cs typeface="Times New Roman" pitchFamily="18" charset="0"/>
              </a:rPr>
              <a:t>Тормозная система ТС предназначена для экстренной остановки, снижения скорости движения и удержания машины неподвижно на стоянках. В тракторах с ее помощью можно совершать крутые повороты. </a:t>
            </a: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a:t>
            </a:r>
          </a:p>
          <a:p>
            <a:pPr>
              <a:buNone/>
            </a:pPr>
            <a:r>
              <a:rPr lang="en-US"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Тормозная система состоит из тормозного механизма и привода: тормозной механизм препятствует вращению колеса, а тормозной привод служит для управления им.</a:t>
            </a:r>
            <a:endParaRPr lang="ru-RU"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511288"/>
          </a:xfrm>
        </p:spPr>
        <p:txBody>
          <a:bodyPr>
            <a:normAutofit fontScale="90000"/>
          </a:bodyPr>
          <a:lstStyle/>
          <a:p>
            <a:pPr algn="ctr"/>
            <a:r>
              <a:rPr lang="ru-RU" b="1" dirty="0" smtClean="0"/>
              <a:t/>
            </a:r>
            <a:br>
              <a:rPr lang="ru-RU" b="1" dirty="0" smtClean="0"/>
            </a:br>
            <a:r>
              <a:rPr lang="ru-RU" sz="4400" b="1" dirty="0" smtClean="0">
                <a:latin typeface="Times New Roman" pitchFamily="18" charset="0"/>
                <a:cs typeface="Times New Roman" pitchFamily="18" charset="0"/>
              </a:rPr>
              <a:t>Классификация тормозных систем трактора</a:t>
            </a:r>
            <a:r>
              <a:rPr lang="ru-RU" dirty="0" smtClean="0"/>
              <a:t/>
            </a:r>
            <a:br>
              <a:rPr lang="ru-RU" dirty="0" smtClean="0"/>
            </a:br>
            <a:r>
              <a:rPr lang="ru-RU" dirty="0" smtClean="0"/>
              <a:t/>
            </a:r>
            <a:br>
              <a:rPr lang="ru-RU" dirty="0" smtClean="0"/>
            </a:br>
            <a:endParaRPr lang="ru-RU" dirty="0"/>
          </a:p>
        </p:txBody>
      </p:sp>
      <p:sp>
        <p:nvSpPr>
          <p:cNvPr id="3" name="Содержимое 2"/>
          <p:cNvSpPr>
            <a:spLocks noGrp="1"/>
          </p:cNvSpPr>
          <p:nvPr>
            <p:ph idx="1"/>
          </p:nvPr>
        </p:nvSpPr>
        <p:spPr>
          <a:xfrm>
            <a:off x="457200" y="1600201"/>
            <a:ext cx="7186634" cy="3543312"/>
          </a:xfrm>
        </p:spPr>
        <p:txBody>
          <a:bodyPr>
            <a:normAutofit fontScale="70000" lnSpcReduction="20000"/>
          </a:bodyPr>
          <a:lstStyle/>
          <a:p>
            <a:pPr>
              <a:buNone/>
            </a:pPr>
            <a:r>
              <a:rPr lang="en-US" sz="2200"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Тормозная система трактора состоит из тормозных механизмов и их привода.</a:t>
            </a:r>
          </a:p>
          <a:p>
            <a:pPr>
              <a:buNone/>
            </a:pPr>
            <a:r>
              <a:rPr lang="en-US" sz="2800"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Тормозные механизмы представляют собой фрикционные устройства, предназначенные для снижения частоты вращения колес (колесные) или приводных валов (трансмиссионные).</a:t>
            </a: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Колесные тормозные механизмы располагают непосредственно у колес, трансмиссионный тормозной механизм монтируется на коробке передач и тормозит вращение приводного (вторичного) вала заднего моста.</a:t>
            </a:r>
          </a:p>
          <a:p>
            <a:pPr>
              <a:buNone/>
            </a:pPr>
            <a:r>
              <a:rPr lang="ru-RU" dirty="0" smtClean="0"/>
              <a:t/>
            </a:r>
            <a:br>
              <a:rPr lang="ru-RU" dirty="0" smtClean="0"/>
            </a:br>
            <a:endParaRPr lang="ru-RU" dirty="0"/>
          </a:p>
        </p:txBody>
      </p:sp>
      <p:pic>
        <p:nvPicPr>
          <p:cNvPr id="1026" name="Picture 2" descr="C:\Users\123\Downloads\image_121.jpg"/>
          <p:cNvPicPr>
            <a:picLocks noChangeAspect="1" noChangeArrowheads="1"/>
          </p:cNvPicPr>
          <p:nvPr/>
        </p:nvPicPr>
        <p:blipFill>
          <a:blip r:embed="rId2" cstate="print"/>
          <a:srcRect/>
          <a:stretch>
            <a:fillRect/>
          </a:stretch>
        </p:blipFill>
        <p:spPr bwMode="auto">
          <a:xfrm>
            <a:off x="5572132" y="4286256"/>
            <a:ext cx="2786082" cy="200024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4000" dirty="0" smtClean="0">
                <a:latin typeface="Times New Roman" pitchFamily="18" charset="0"/>
                <a:cs typeface="Times New Roman" pitchFamily="18" charset="0"/>
              </a:rPr>
              <a:t>Принцип работы тормозных систем трактора</a:t>
            </a:r>
            <a:endParaRPr lang="ru-RU" sz="4000" b="1"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40000" lnSpcReduction="20000"/>
          </a:bodyPr>
          <a:lstStyle/>
          <a:p>
            <a:r>
              <a:rPr lang="ru-RU" sz="5000" dirty="0" smtClean="0">
                <a:latin typeface="Times New Roman" pitchFamily="18" charset="0"/>
                <a:cs typeface="Times New Roman" pitchFamily="18" charset="0"/>
              </a:rPr>
              <a:t>По принципу работы тормозные механизмы бывают ленточные, колодочные и дисковые.</a:t>
            </a:r>
          </a:p>
          <a:p>
            <a:pPr>
              <a:buNone/>
            </a:pPr>
            <a:r>
              <a:rPr lang="en-US" sz="5000" dirty="0" smtClean="0">
                <a:latin typeface="Times New Roman" pitchFamily="18" charset="0"/>
                <a:cs typeface="Times New Roman" pitchFamily="18" charset="0"/>
              </a:rPr>
              <a:t>      </a:t>
            </a:r>
            <a:r>
              <a:rPr lang="ru-RU" sz="5000" dirty="0" smtClean="0">
                <a:latin typeface="Times New Roman" pitchFamily="18" charset="0"/>
                <a:cs typeface="Times New Roman" pitchFamily="18" charset="0"/>
              </a:rPr>
              <a:t>В ленточном тормозе частота вращения вала гасится за счет трения ленты о вращающийся тормозной шкив.</a:t>
            </a:r>
          </a:p>
          <a:p>
            <a:pPr>
              <a:buNone/>
            </a:pPr>
            <a:r>
              <a:rPr lang="en-US" sz="5000" dirty="0" smtClean="0">
                <a:latin typeface="Times New Roman" pitchFamily="18" charset="0"/>
                <a:cs typeface="Times New Roman" pitchFamily="18" charset="0"/>
              </a:rPr>
              <a:t>      </a:t>
            </a:r>
            <a:r>
              <a:rPr lang="ru-RU" sz="5000" dirty="0" smtClean="0">
                <a:latin typeface="Times New Roman" pitchFamily="18" charset="0"/>
                <a:cs typeface="Times New Roman" pitchFamily="18" charset="0"/>
              </a:rPr>
              <a:t>Колодочный тормоз работает на принципе трения тормозных колодок, прижимаемых к внутренней рабочей поверхности тормозного барабана, вращающегося вместе с колесом.</a:t>
            </a:r>
          </a:p>
          <a:p>
            <a:pPr>
              <a:buNone/>
            </a:pPr>
            <a:r>
              <a:rPr lang="en-US" sz="5000" dirty="0" smtClean="0">
                <a:latin typeface="Times New Roman" pitchFamily="18" charset="0"/>
                <a:cs typeface="Times New Roman" pitchFamily="18" charset="0"/>
              </a:rPr>
              <a:t>      </a:t>
            </a:r>
            <a:r>
              <a:rPr lang="ru-RU" sz="5000" dirty="0" smtClean="0">
                <a:latin typeface="Times New Roman" pitchFamily="18" charset="0"/>
                <a:cs typeface="Times New Roman" pitchFamily="18" charset="0"/>
              </a:rPr>
              <a:t>Дисковый тормозной механизм состоит из дисков, вращающихся вместе с валом, и нажимных тормозящих дисков. При нажатии на педаль тормоза нажимные диски поворачиваются навстречу друг другу, шарики между этими дисками выкатываются из выемок по скосам и раздвигают диски. Вращающиеся диски с фрикционными накладками прижимаются нажимными дисками к неподвижному корпусу, при этом вращение вала затормаживается.</a:t>
            </a:r>
          </a:p>
          <a:p>
            <a:pPr>
              <a:buNone/>
            </a:pPr>
            <a:r>
              <a:rPr lang="ru-RU" dirty="0" smtClean="0"/>
              <a:t/>
            </a:r>
            <a:br>
              <a:rPr lang="ru-RU" dirty="0" smtClean="0"/>
            </a:b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4000" dirty="0" smtClean="0">
                <a:latin typeface="Times New Roman" pitchFamily="18" charset="0"/>
                <a:cs typeface="Times New Roman" pitchFamily="18" charset="0"/>
              </a:rPr>
              <a:t>Назначение и классификация тормозных систем автомобиля</a:t>
            </a:r>
            <a:endParaRPr lang="ru-RU" sz="4000" dirty="0"/>
          </a:p>
        </p:txBody>
      </p:sp>
      <p:sp>
        <p:nvSpPr>
          <p:cNvPr id="3" name="Содержимое 2"/>
          <p:cNvSpPr>
            <a:spLocks noGrp="1"/>
          </p:cNvSpPr>
          <p:nvPr>
            <p:ph idx="1"/>
          </p:nvPr>
        </p:nvSpPr>
        <p:spPr/>
        <p:txBody>
          <a:bodyPr>
            <a:normAutofit fontScale="25000" lnSpcReduction="20000"/>
          </a:bodyPr>
          <a:lstStyle/>
          <a:p>
            <a:r>
              <a:rPr lang="ru-RU" sz="8000" dirty="0" smtClean="0">
                <a:latin typeface="Times New Roman" pitchFamily="18" charset="0"/>
                <a:cs typeface="Times New Roman" pitchFamily="18" charset="0"/>
              </a:rPr>
              <a:t>Тормозная система автомобиля служит для снижения его скорости или полной остановки.</a:t>
            </a:r>
            <a:endParaRPr lang="en-US" sz="8000" dirty="0" smtClean="0">
              <a:latin typeface="Times New Roman" pitchFamily="18" charset="0"/>
              <a:cs typeface="Times New Roman" pitchFamily="18" charset="0"/>
            </a:endParaRPr>
          </a:p>
          <a:p>
            <a:pPr fontAlgn="base">
              <a:buNone/>
            </a:pPr>
            <a:r>
              <a:rPr lang="ru-RU" sz="8000" dirty="0" smtClean="0">
                <a:latin typeface="Times New Roman" pitchFamily="18" charset="0"/>
                <a:cs typeface="Times New Roman" pitchFamily="18" charset="0"/>
              </a:rPr>
              <a:t>      По назначению выделяют следующие типы тормозных систем: рабочую, резервную и стояночную.</a:t>
            </a:r>
          </a:p>
          <a:p>
            <a:pPr fontAlgn="base">
              <a:buNone/>
            </a:pPr>
            <a:r>
              <a:rPr lang="ru-RU" sz="8000" dirty="0" smtClean="0">
                <a:latin typeface="Times New Roman" pitchFamily="18" charset="0"/>
                <a:cs typeface="Times New Roman" pitchFamily="18" charset="0"/>
              </a:rPr>
              <a:t>      1. </a:t>
            </a:r>
            <a:r>
              <a:rPr lang="ru-RU" sz="8000" u="sng" dirty="0" smtClean="0">
                <a:latin typeface="Times New Roman" pitchFamily="18" charset="0"/>
                <a:cs typeface="Times New Roman" pitchFamily="18" charset="0"/>
              </a:rPr>
              <a:t>Рабочая (основная) тормозная система </a:t>
            </a:r>
            <a:r>
              <a:rPr lang="ru-RU" sz="8000" dirty="0" smtClean="0">
                <a:latin typeface="Times New Roman" pitchFamily="18" charset="0"/>
                <a:cs typeface="Times New Roman" pitchFamily="18" charset="0"/>
              </a:rPr>
              <a:t>предназначена для снижения скорости движения автомобиля и для его остановки. Часть системы, которая переносит усилие с педали тормоза на тормозные колодки, называют тормозным приводом.</a:t>
            </a:r>
          </a:p>
          <a:p>
            <a:pPr fontAlgn="base">
              <a:buNone/>
            </a:pPr>
            <a:r>
              <a:rPr lang="ru-RU" sz="8000" dirty="0" smtClean="0">
                <a:latin typeface="Times New Roman" pitchFamily="18" charset="0"/>
                <a:cs typeface="Times New Roman" pitchFamily="18" charset="0"/>
              </a:rPr>
              <a:t>      а. </a:t>
            </a:r>
            <a:r>
              <a:rPr lang="ru-RU" sz="8000" u="sng" dirty="0" smtClean="0">
                <a:latin typeface="Times New Roman" pitchFamily="18" charset="0"/>
                <a:cs typeface="Times New Roman" pitchFamily="18" charset="0"/>
              </a:rPr>
              <a:t>Механический привод</a:t>
            </a:r>
            <a:r>
              <a:rPr lang="ru-RU" sz="8000" dirty="0" smtClean="0">
                <a:latin typeface="Times New Roman" pitchFamily="18" charset="0"/>
                <a:cs typeface="Times New Roman" pitchFamily="18" charset="0"/>
              </a:rPr>
              <a:t> осуществляется при помощи тросов и рычагов: механический, пневматический, гидравлический и комбинированный. Из-за его малой эффективности и неудобства обслуживания в современном автомобилестроении практически не используется. Существуют различные виды тормозных приводов.</a:t>
            </a:r>
          </a:p>
          <a:p>
            <a:pPr>
              <a:buNone/>
            </a:pPr>
            <a:r>
              <a:rPr lang="ru-RU" sz="2400" dirty="0" smtClean="0"/>
              <a:t/>
            </a:r>
            <a:br>
              <a:rPr lang="ru-RU" sz="2400" dirty="0" smtClean="0"/>
            </a:br>
            <a:endParaRPr lang="ru-RU" sz="2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285720" y="285728"/>
            <a:ext cx="7639080" cy="7000923"/>
          </a:xfrm>
        </p:spPr>
        <p:txBody>
          <a:bodyPr>
            <a:noAutofit/>
          </a:bodyPr>
          <a:lstStyle/>
          <a:p>
            <a:pPr fontAlgn="base"/>
            <a:r>
              <a:rPr lang="ru-RU" sz="1800" dirty="0" smtClean="0">
                <a:latin typeface="Times New Roman" pitchFamily="18" charset="0"/>
                <a:cs typeface="Times New Roman" pitchFamily="18" charset="0"/>
              </a:rPr>
              <a:t>б. </a:t>
            </a:r>
            <a:r>
              <a:rPr lang="ru-RU" sz="1800" u="sng" dirty="0" smtClean="0">
                <a:latin typeface="Times New Roman" pitchFamily="18" charset="0"/>
                <a:cs typeface="Times New Roman" pitchFamily="18" charset="0"/>
              </a:rPr>
              <a:t>Пневматический привод</a:t>
            </a:r>
            <a:r>
              <a:rPr lang="ru-RU" sz="1800" dirty="0" smtClean="0">
                <a:latin typeface="Times New Roman" pitchFamily="18" charset="0"/>
                <a:cs typeface="Times New Roman" pitchFamily="18" charset="0"/>
              </a:rPr>
              <a:t> в своей работе использует разрежение воздуха. В настоящее время распространен на грузовиках и автобусах.</a:t>
            </a:r>
          </a:p>
          <a:p>
            <a:pPr fontAlgn="base">
              <a:buNone/>
            </a:pP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в. </a:t>
            </a:r>
            <a:r>
              <a:rPr lang="ru-RU" sz="1800" u="sng" dirty="0" smtClean="0">
                <a:latin typeface="Times New Roman" pitchFamily="18" charset="0"/>
                <a:cs typeface="Times New Roman" pitchFamily="18" charset="0"/>
              </a:rPr>
              <a:t>Гидравлический привод</a:t>
            </a:r>
            <a:r>
              <a:rPr lang="ru-RU" sz="1800" dirty="0" smtClean="0">
                <a:latin typeface="Times New Roman" pitchFamily="18" charset="0"/>
                <a:cs typeface="Times New Roman" pitchFamily="18" charset="0"/>
              </a:rPr>
              <a:t> приводится в действие благодаря жидкости на основе спирта, гликоля или силикона. Распространен повсеместно</a:t>
            </a: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д. </a:t>
            </a:r>
            <a:r>
              <a:rPr lang="ru-RU" sz="1800" u="sng" dirty="0" smtClean="0">
                <a:latin typeface="Times New Roman" pitchFamily="18" charset="0"/>
                <a:cs typeface="Times New Roman" pitchFamily="18" charset="0"/>
              </a:rPr>
              <a:t>Комбинированный привод</a:t>
            </a:r>
            <a:r>
              <a:rPr lang="ru-RU" sz="1800" dirty="0" smtClean="0">
                <a:latin typeface="Times New Roman" pitchFamily="18" charset="0"/>
                <a:cs typeface="Times New Roman" pitchFamily="18" charset="0"/>
              </a:rPr>
              <a:t> использует несколько типов энергоносителей и, ввиду своей сложности, не применяется без крайней необходимости.</a:t>
            </a:r>
          </a:p>
          <a:p>
            <a:pPr fontAlgn="base">
              <a:buNone/>
            </a:pP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2. </a:t>
            </a:r>
            <a:r>
              <a:rPr lang="ru-RU" sz="1800" u="sng" dirty="0" smtClean="0">
                <a:latin typeface="Times New Roman" pitchFamily="18" charset="0"/>
                <a:cs typeface="Times New Roman" pitchFamily="18" charset="0"/>
              </a:rPr>
              <a:t>Резервная (запасная) тормозная система </a:t>
            </a:r>
            <a:r>
              <a:rPr lang="ru-RU" sz="1800" dirty="0" smtClean="0">
                <a:latin typeface="Times New Roman" pitchFamily="18" charset="0"/>
                <a:cs typeface="Times New Roman" pitchFamily="18" charset="0"/>
              </a:rPr>
              <a:t>включается при неисправности рабочей системы. В современном автомобилестроении, как правило, выполнена не автономно, а в составе одной из частей рабочей системы.</a:t>
            </a:r>
            <a:br>
              <a:rPr lang="ru-RU" sz="1800" dirty="0" smtClean="0">
                <a:latin typeface="Times New Roman" pitchFamily="18" charset="0"/>
                <a:cs typeface="Times New Roman" pitchFamily="18" charset="0"/>
              </a:rPr>
            </a:br>
            <a:endParaRPr lang="ru-RU" sz="1800" dirty="0" smtClean="0">
              <a:latin typeface="Times New Roman" pitchFamily="18" charset="0"/>
              <a:cs typeface="Times New Roman" pitchFamily="18" charset="0"/>
            </a:endParaRPr>
          </a:p>
          <a:p>
            <a:pPr fontAlgn="base">
              <a:buNone/>
            </a:pP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3. </a:t>
            </a:r>
            <a:r>
              <a:rPr lang="ru-RU" sz="1800" u="sng" dirty="0" smtClean="0">
                <a:latin typeface="Times New Roman" pitchFamily="18" charset="0"/>
                <a:cs typeface="Times New Roman" pitchFamily="18" charset="0"/>
              </a:rPr>
              <a:t>Стояночная тормозная система</a:t>
            </a:r>
            <a:r>
              <a:rPr lang="ru-RU" sz="1800" dirty="0" smtClean="0">
                <a:latin typeface="Times New Roman" pitchFamily="18" charset="0"/>
                <a:cs typeface="Times New Roman" pitchFamily="18" charset="0"/>
              </a:rPr>
              <a:t>, в первую очередь, служит для предотвращения нежелательного самопроизвольного движения автомобиля во время стоянки.</a:t>
            </a:r>
          </a:p>
          <a:p>
            <a:pPr fontAlgn="base">
              <a:buNone/>
            </a:pP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Кроме того, ее используют для облегчения </a:t>
            </a:r>
            <a:r>
              <a:rPr lang="ru-RU" sz="1800" dirty="0" err="1" smtClean="0">
                <a:latin typeface="Times New Roman" pitchFamily="18" charset="0"/>
                <a:cs typeface="Times New Roman" pitchFamily="18" charset="0"/>
              </a:rPr>
              <a:t>трогания</a:t>
            </a:r>
            <a:r>
              <a:rPr lang="ru-RU" sz="1800" dirty="0" smtClean="0">
                <a:latin typeface="Times New Roman" pitchFamily="18" charset="0"/>
                <a:cs typeface="Times New Roman" pitchFamily="18" charset="0"/>
              </a:rPr>
              <a:t> в гору, при длительной остановке в «пробке», для ухода в управляемый занос или при полном отказе рабочей тормозной системы.</a:t>
            </a:r>
          </a:p>
          <a:p>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4800" dirty="0" smtClean="0">
                <a:latin typeface="Times New Roman" pitchFamily="18" charset="0"/>
                <a:cs typeface="Times New Roman" pitchFamily="18" charset="0"/>
              </a:rPr>
              <a:t>Принцип работы системы тормозов на автомобиле</a:t>
            </a:r>
            <a:endParaRPr lang="ru-RU" dirty="0"/>
          </a:p>
        </p:txBody>
      </p:sp>
      <p:sp>
        <p:nvSpPr>
          <p:cNvPr id="3" name="Содержимое 2"/>
          <p:cNvSpPr>
            <a:spLocks noGrp="1"/>
          </p:cNvSpPr>
          <p:nvPr>
            <p:ph idx="1"/>
          </p:nvPr>
        </p:nvSpPr>
        <p:spPr/>
        <p:txBody>
          <a:bodyPr>
            <a:normAutofit fontScale="25000" lnSpcReduction="20000"/>
          </a:bodyPr>
          <a:lstStyle/>
          <a:p>
            <a:r>
              <a:rPr lang="ru-RU" sz="5600" dirty="0" smtClean="0">
                <a:latin typeface="Times New Roman" pitchFamily="18" charset="0"/>
                <a:cs typeface="Times New Roman" pitchFamily="18" charset="0"/>
              </a:rPr>
              <a:t>В связи с тем, что сегодня распространены транспортные средства с разными типами рабочей тормозной системы, принцип работы тормозного механизма будет рассмотрен на примере самой часто употребляемой — гидравлической.</a:t>
            </a:r>
          </a:p>
          <a:p>
            <a:pPr>
              <a:buNone/>
            </a:pPr>
            <a:r>
              <a:rPr lang="en-US" sz="5600" dirty="0" smtClean="0">
                <a:latin typeface="Times New Roman" pitchFamily="18" charset="0"/>
                <a:cs typeface="Times New Roman" pitchFamily="18" charset="0"/>
              </a:rPr>
              <a:t>         </a:t>
            </a:r>
            <a:r>
              <a:rPr lang="ru-RU" sz="5600" dirty="0" smtClean="0">
                <a:latin typeface="Times New Roman" pitchFamily="18" charset="0"/>
                <a:cs typeface="Times New Roman" pitchFamily="18" charset="0"/>
              </a:rPr>
              <a:t>Как только водитель нажимает на тормозную педаль, нагрузка сразу же начинает передаваться к усилителю тормозов. Усилитель вырабатывает дополнительное давление и передает его на главный тормозной цилиндр. Поршень цилиндра тут же нагнетает жидкость через специальные шланги и подает ее к тем цилиндрам, которые установлены на самих колесах. При этом давление тормозной жидкости в шланге сильно повышается. Жидкость поступает на поршни колесных цилиндров, которые начинают вращать колодки к барабану.</a:t>
            </a:r>
          </a:p>
          <a:p>
            <a:pPr>
              <a:buNone/>
            </a:pPr>
            <a:r>
              <a:rPr lang="en-US" sz="5600" dirty="0" smtClean="0">
                <a:latin typeface="Times New Roman" pitchFamily="18" charset="0"/>
                <a:cs typeface="Times New Roman" pitchFamily="18" charset="0"/>
              </a:rPr>
              <a:t>         </a:t>
            </a:r>
            <a:r>
              <a:rPr lang="ru-RU" sz="5600" dirty="0" smtClean="0">
                <a:latin typeface="Times New Roman" pitchFamily="18" charset="0"/>
                <a:cs typeface="Times New Roman" pitchFamily="18" charset="0"/>
              </a:rPr>
              <a:t>Как только водитель сильнее нажимает на педаль или же повторяет нажатие, соответственно будет увеличиваться давление тормозной жидкости во всей системе. Сообразно повышению давления будет усиливаться трение между колодками и барабанным устройством, что замедлит скорость вращения колес. Таким образом, наблюдается прямая связь между силой нажатия на педаль и замедлением скорости автомобиля.</a:t>
            </a:r>
          </a:p>
          <a:p>
            <a:pPr>
              <a:buNone/>
            </a:pPr>
            <a:r>
              <a:rPr lang="en-US" sz="5600" dirty="0" smtClean="0">
                <a:latin typeface="Times New Roman" pitchFamily="18" charset="0"/>
                <a:cs typeface="Times New Roman" pitchFamily="18" charset="0"/>
              </a:rPr>
              <a:t>         </a:t>
            </a:r>
            <a:r>
              <a:rPr lang="ru-RU" sz="5600" dirty="0" smtClean="0">
                <a:latin typeface="Times New Roman" pitchFamily="18" charset="0"/>
                <a:cs typeface="Times New Roman" pitchFamily="18" charset="0"/>
              </a:rPr>
              <a:t>После того, как водитель отпускает педаль тормоза, она возвращается на свое исходное место. Вместе с ней поршень главного цилиндра прекращает нагнетание давления, колодки отводятся от барабана. Давление тормозной жидкости спадает.</a:t>
            </a:r>
          </a:p>
          <a:p>
            <a:pPr>
              <a:buNone/>
            </a:pPr>
            <a:r>
              <a:rPr lang="en-US" sz="5600" dirty="0" smtClean="0">
                <a:latin typeface="Times New Roman" pitchFamily="18" charset="0"/>
                <a:cs typeface="Times New Roman" pitchFamily="18" charset="0"/>
              </a:rPr>
              <a:t>         </a:t>
            </a:r>
            <a:r>
              <a:rPr lang="ru-RU" sz="5600" dirty="0" smtClean="0">
                <a:latin typeface="Times New Roman" pitchFamily="18" charset="0"/>
                <a:cs typeface="Times New Roman" pitchFamily="18" charset="0"/>
              </a:rPr>
              <a:t>Работоспособность всей тормозной системы всецело зависит от работоспособности каждого ее элемента. Тормозная система является одной из самых важных в автомобиле, поэтому не терпит пренебрежительного отношения. В случае подозрения на </a:t>
            </a:r>
            <a:r>
              <a:rPr lang="ru-RU" sz="5600" dirty="0" err="1" smtClean="0">
                <a:latin typeface="Times New Roman" pitchFamily="18" charset="0"/>
                <a:cs typeface="Times New Roman" pitchFamily="18" charset="0"/>
              </a:rPr>
              <a:t>каике-либо</a:t>
            </a:r>
            <a:r>
              <a:rPr lang="ru-RU" sz="5600" dirty="0" smtClean="0">
                <a:latin typeface="Times New Roman" pitchFamily="18" charset="0"/>
                <a:cs typeface="Times New Roman" pitchFamily="18" charset="0"/>
              </a:rPr>
              <a:t> дефекты в ее работе, или появление индикации от датчика колодок, следует немедленно обратиться к профессионалам. ГК </a:t>
            </a:r>
            <a:r>
              <a:rPr lang="ru-RU" sz="5600" dirty="0" err="1" smtClean="0">
                <a:latin typeface="Times New Roman" pitchFamily="18" charset="0"/>
                <a:cs typeface="Times New Roman" pitchFamily="18" charset="0"/>
              </a:rPr>
              <a:t>Favorit</a:t>
            </a:r>
            <a:r>
              <a:rPr lang="ru-RU" sz="5600" dirty="0" smtClean="0">
                <a:latin typeface="Times New Roman" pitchFamily="18" charset="0"/>
                <a:cs typeface="Times New Roman" pitchFamily="18" charset="0"/>
              </a:rPr>
              <a:t> </a:t>
            </a:r>
            <a:r>
              <a:rPr lang="ru-RU" sz="5600" dirty="0" err="1" smtClean="0">
                <a:latin typeface="Times New Roman" pitchFamily="18" charset="0"/>
                <a:cs typeface="Times New Roman" pitchFamily="18" charset="0"/>
              </a:rPr>
              <a:t>Motors</a:t>
            </a:r>
            <a:r>
              <a:rPr lang="ru-RU" sz="5600" dirty="0" smtClean="0">
                <a:latin typeface="Times New Roman" pitchFamily="18" charset="0"/>
                <a:cs typeface="Times New Roman" pitchFamily="18" charset="0"/>
              </a:rPr>
              <a:t> предлагает свои услуги по диагностике степени износа и замене любых компонентов системы торможения. Качество работ и предоставление разумных цен на услуги гарантировано.</a:t>
            </a:r>
          </a:p>
          <a:p>
            <a:pPr>
              <a:buNone/>
            </a:pPr>
            <a:r>
              <a:rPr lang="ru-RU" sz="4400" dirty="0" smtClean="0">
                <a:latin typeface="Times New Roman" pitchFamily="18" charset="0"/>
                <a:cs typeface="Times New Roman" pitchFamily="18" charset="0"/>
              </a:rPr>
              <a:t/>
            </a:r>
            <a:br>
              <a:rPr lang="ru-RU" sz="4400" dirty="0" smtClean="0">
                <a:latin typeface="Times New Roman" pitchFamily="18" charset="0"/>
                <a:cs typeface="Times New Roman" pitchFamily="18" charset="0"/>
              </a:rPr>
            </a:br>
            <a:endParaRPr lang="ru-RU" sz="4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135</TotalTime>
  <Words>1202</Words>
  <Application>Microsoft Office PowerPoint</Application>
  <PresentationFormat>Экран (4:3)</PresentationFormat>
  <Paragraphs>96</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Техническая</vt:lpstr>
      <vt:lpstr>   ТеМА:Тормозные системы.</vt:lpstr>
      <vt:lpstr>                Содержание</vt:lpstr>
      <vt:lpstr>Тормозные системы тракторов и автомобилей </vt:lpstr>
      <vt:lpstr>Назначение тормозных систем </vt:lpstr>
      <vt:lpstr> Классификация тормозных систем трактора  </vt:lpstr>
      <vt:lpstr>Принцип работы тормозных систем трактора</vt:lpstr>
      <vt:lpstr>Назначение и классификация тормозных систем автомобиля</vt:lpstr>
      <vt:lpstr>Слайд 8</vt:lpstr>
      <vt:lpstr>Принцип работы системы тормозов на автомобиле</vt:lpstr>
      <vt:lpstr>Тормозные механизмы  </vt:lpstr>
      <vt:lpstr>Механический и гидравлический привод тормозов</vt:lpstr>
      <vt:lpstr>Пневматический привод тормозов</vt:lpstr>
      <vt:lpstr>Регуляторы тормозных сил </vt:lpstr>
      <vt:lpstr>Слайд 14</vt:lpstr>
      <vt:lpstr>Антиблокировачная система </vt:lpstr>
      <vt:lpstr>Устройство и принцип работы стояночного тормоза</vt:lpstr>
      <vt:lpstr>Слайд 17</vt:lpstr>
      <vt:lpstr>Характерные неисправности и правила их устранения </vt:lpstr>
      <vt:lpstr>Слайд 19</vt:lpstr>
      <vt:lpstr>Контрольные вопросы </vt:lpstr>
      <vt:lpstr>Источники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Тормозные системы.</dc:title>
  <dc:creator>123</dc:creator>
  <cp:lastModifiedBy>SERGey</cp:lastModifiedBy>
  <cp:revision>17</cp:revision>
  <dcterms:created xsi:type="dcterms:W3CDTF">2021-06-01T16:43:08Z</dcterms:created>
  <dcterms:modified xsi:type="dcterms:W3CDTF">2021-06-07T10:41:32Z</dcterms:modified>
</cp:coreProperties>
</file>