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85" r:id="rId3"/>
    <p:sldId id="297" r:id="rId4"/>
    <p:sldId id="309" r:id="rId5"/>
    <p:sldId id="296" r:id="rId6"/>
    <p:sldId id="289" r:id="rId7"/>
    <p:sldId id="298" r:id="rId8"/>
    <p:sldId id="319" r:id="rId9"/>
    <p:sldId id="259" r:id="rId10"/>
    <p:sldId id="290" r:id="rId11"/>
    <p:sldId id="316" r:id="rId12"/>
    <p:sldId id="311" r:id="rId13"/>
    <p:sldId id="310" r:id="rId14"/>
    <p:sldId id="260" r:id="rId15"/>
    <p:sldId id="321" r:id="rId16"/>
    <p:sldId id="320" r:id="rId17"/>
    <p:sldId id="262" r:id="rId18"/>
    <p:sldId id="291" r:id="rId19"/>
    <p:sldId id="305" r:id="rId20"/>
    <p:sldId id="268" r:id="rId21"/>
    <p:sldId id="308" r:id="rId22"/>
    <p:sldId id="318" r:id="rId23"/>
    <p:sldId id="269" r:id="rId24"/>
    <p:sldId id="292" r:id="rId25"/>
    <p:sldId id="301" r:id="rId26"/>
    <p:sldId id="312" r:id="rId27"/>
    <p:sldId id="313" r:id="rId28"/>
    <p:sldId id="303" r:id="rId29"/>
    <p:sldId id="304" r:id="rId30"/>
    <p:sldId id="270" r:id="rId31"/>
    <p:sldId id="271" r:id="rId32"/>
    <p:sldId id="272" r:id="rId33"/>
    <p:sldId id="273" r:id="rId34"/>
    <p:sldId id="314" r:id="rId35"/>
    <p:sldId id="315" r:id="rId36"/>
    <p:sldId id="274" r:id="rId37"/>
    <p:sldId id="307" r:id="rId38"/>
    <p:sldId id="279" r:id="rId39"/>
    <p:sldId id="280" r:id="rId40"/>
    <p:sldId id="281" r:id="rId41"/>
    <p:sldId id="282" r:id="rId42"/>
    <p:sldId id="283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BC7B3"/>
    <a:srgbClr val="170115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62F7-94A7-43DA-8C4C-9F8FEFAB0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C22B-0655-489A-8EF7-8DC395B2C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7DE0-39E1-482B-91DA-F12851A1C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2CB4-836F-48FF-AA80-340CE3EEC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A1CD-FFC4-4AD6-9BD2-3B7136DB0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363A-073D-4086-9ECF-F45010C76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C284-F010-45B1-8827-2E2454057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E7E39-E26F-4600-B2EB-581C8A599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DF5B-7A58-4CD1-9048-9B4832932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69C9-54D6-43AB-891A-78BEEC8DA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65C6-9CCF-4159-A937-4488C101D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5DC02B-3782-41DF-9856-344106127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slide" Target="slide6.xml"/><Relationship Id="rId17" Type="http://schemas.openxmlformats.org/officeDocument/2006/relationships/image" Target="../media/image8.jpeg"/><Relationship Id="rId2" Type="http://schemas.openxmlformats.org/officeDocument/2006/relationships/slide" Target="slide7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image" Target="../media/image4.jpeg"/><Relationship Id="rId1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audio" Target="../media/audio4.wav"/><Relationship Id="rId7" Type="http://schemas.openxmlformats.org/officeDocument/2006/relationships/image" Target="../media/image6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228600" y="1447800"/>
            <a:ext cx="8715375" cy="1460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6088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7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«Животноводство»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000" y="4419600"/>
            <a:ext cx="7772400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2"/>
                </a:solidFill>
              </a:rPr>
              <a:t>Преподаватель проф. Цикла Бредихина А.А.</a:t>
            </a:r>
            <a:endParaRPr lang="ru-RU" sz="2700" dirty="0" smtClean="0">
              <a:solidFill>
                <a:schemeClr val="accent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3400" y="304800"/>
            <a:ext cx="77724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Тема урока: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Разведение мелкого рогатого скота</a:t>
            </a:r>
          </a:p>
        </p:txBody>
      </p:sp>
      <p:pic>
        <p:nvPicPr>
          <p:cNvPr id="43012" name="Picture 4" descr="мю ко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76475"/>
            <a:ext cx="19446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ов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276475"/>
            <a:ext cx="19446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916238" y="2276475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тонкорунные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419475" y="3068638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молочные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276600" y="3860800"/>
            <a:ext cx="273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пуховые</a:t>
            </a:r>
          </a:p>
        </p:txBody>
      </p:sp>
      <p:pic>
        <p:nvPicPr>
          <p:cNvPr id="43017" name="Picture 9" descr="шерс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229225"/>
            <a:ext cx="13081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 descr="плат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4724400"/>
            <a:ext cx="13684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 descr="козье молок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724400"/>
            <a:ext cx="1295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 descr="свите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4581525"/>
            <a:ext cx="13493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WordArt 16"/>
          <p:cNvSpPr>
            <a:spLocks noChangeArrowheads="1" noChangeShapeType="1" noTextEdit="1"/>
          </p:cNvSpPr>
          <p:nvPr/>
        </p:nvSpPr>
        <p:spPr bwMode="auto">
          <a:xfrm>
            <a:off x="3581400" y="1905000"/>
            <a:ext cx="2057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spc="56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породы 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/>
      <p:bldP spid="430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686800" cy="5516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Мелкий рогатый скот – это овцы и козы.</a:t>
            </a:r>
          </a:p>
          <a:p>
            <a:pPr eaLnBrk="1" hangingPunct="1">
              <a:buFontTx/>
              <a:buNone/>
            </a:pPr>
            <a:r>
              <a:rPr lang="ru-RU" smtClean="0"/>
              <a:t>Овцы дают нам три основных продукта:</a:t>
            </a:r>
          </a:p>
          <a:p>
            <a:pPr eaLnBrk="1" hangingPunct="1">
              <a:buFontTx/>
              <a:buNone/>
            </a:pPr>
            <a:r>
              <a:rPr lang="ru-RU" smtClean="0"/>
              <a:t>мясо, молоко (из него делают сыры) и</a:t>
            </a:r>
          </a:p>
          <a:p>
            <a:pPr eaLnBrk="1" hangingPunct="1">
              <a:buFontTx/>
              <a:buNone/>
            </a:pPr>
            <a:r>
              <a:rPr lang="ru-RU" smtClean="0"/>
              <a:t>шерсть. В наши дни существует множество</a:t>
            </a:r>
          </a:p>
          <a:p>
            <a:pPr eaLnBrk="1" hangingPunct="1">
              <a:buFontTx/>
              <a:buNone/>
            </a:pPr>
            <a:r>
              <a:rPr lang="ru-RU" smtClean="0"/>
              <a:t>синтетических тканей, поэтому шерсть</a:t>
            </a:r>
          </a:p>
          <a:p>
            <a:pPr eaLnBrk="1" hangingPunct="1">
              <a:buFontTx/>
              <a:buNone/>
            </a:pPr>
            <a:r>
              <a:rPr lang="ru-RU" smtClean="0"/>
              <a:t>играет менее важную роль. В прежние</a:t>
            </a:r>
          </a:p>
          <a:p>
            <a:pPr eaLnBrk="1" hangingPunct="1">
              <a:buFontTx/>
              <a:buNone/>
            </a:pPr>
            <a:r>
              <a:rPr lang="ru-RU" smtClean="0"/>
              <a:t>времена она ценилась так высоко, что даже</a:t>
            </a:r>
          </a:p>
          <a:p>
            <a:pPr eaLnBrk="1" hangingPunct="1">
              <a:buFontTx/>
              <a:buNone/>
            </a:pPr>
            <a:r>
              <a:rPr lang="ru-RU" smtClean="0"/>
              <a:t>короли заводили себе многочисленные</a:t>
            </a:r>
          </a:p>
          <a:p>
            <a:pPr eaLnBrk="1" hangingPunct="1">
              <a:buFontTx/>
              <a:buNone/>
            </a:pPr>
            <a:r>
              <a:rPr lang="ru-RU" smtClean="0"/>
              <a:t>стада овец.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 descr="ко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6538"/>
            <a:ext cx="8785225" cy="6386512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 descr="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3200"/>
            <a:ext cx="7993063" cy="6394450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0" name="Picture 4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28600"/>
            <a:ext cx="8763000" cy="5897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Коза была одомашнена 8-9 тысяч лет назад</a:t>
            </a:r>
          </a:p>
          <a:p>
            <a:pPr eaLnBrk="1" hangingPunct="1">
              <a:buFontTx/>
              <a:buNone/>
            </a:pPr>
            <a:r>
              <a:rPr lang="ru-RU" smtClean="0"/>
              <a:t>на Ближнем Востоке. Этих животных</a:t>
            </a:r>
          </a:p>
          <a:p>
            <a:pPr eaLnBrk="1" hangingPunct="1">
              <a:buFontTx/>
              <a:buNone/>
            </a:pPr>
            <a:r>
              <a:rPr lang="ru-RU" smtClean="0"/>
              <a:t>разводили ради шерсти, молока и мяса.</a:t>
            </a:r>
          </a:p>
          <a:p>
            <a:pPr eaLnBrk="1" hangingPunct="1">
              <a:buFontTx/>
              <a:buNone/>
            </a:pPr>
            <a:r>
              <a:rPr lang="ru-RU" smtClean="0"/>
              <a:t>Сегодня известно множество пород</a:t>
            </a:r>
          </a:p>
          <a:p>
            <a:pPr eaLnBrk="1" hangingPunct="1">
              <a:buFontTx/>
              <a:buNone/>
            </a:pPr>
            <a:r>
              <a:rPr lang="ru-RU" smtClean="0"/>
              <a:t>домашних коз. Козы довольно</a:t>
            </a:r>
          </a:p>
          <a:p>
            <a:pPr eaLnBrk="1" hangingPunct="1">
              <a:buFontTx/>
              <a:buNone/>
            </a:pPr>
            <a:r>
              <a:rPr lang="ru-RU" smtClean="0"/>
              <a:t>неприхотливые животные – не требуют</a:t>
            </a:r>
          </a:p>
          <a:p>
            <a:pPr eaLnBrk="1" hangingPunct="1">
              <a:buFontTx/>
              <a:buNone/>
            </a:pPr>
            <a:r>
              <a:rPr lang="ru-RU" smtClean="0"/>
              <a:t>особых условий содержания. Питаются</a:t>
            </a:r>
          </a:p>
          <a:p>
            <a:pPr eaLnBrk="1" hangingPunct="1">
              <a:buFontTx/>
              <a:buNone/>
            </a:pPr>
            <a:r>
              <a:rPr lang="ru-RU" smtClean="0"/>
              <a:t>разнообразными растениями. Козы часто</a:t>
            </a:r>
          </a:p>
          <a:p>
            <a:pPr eaLnBrk="1" hangingPunct="1">
              <a:buFontTx/>
              <a:buNone/>
            </a:pPr>
            <a:r>
              <a:rPr lang="ru-RU" smtClean="0"/>
              <a:t>наведываются за кормом в сады и огороды,</a:t>
            </a:r>
          </a:p>
          <a:p>
            <a:pPr eaLnBrk="1" hangingPunct="1">
              <a:buFontTx/>
              <a:buNone/>
            </a:pPr>
            <a:r>
              <a:rPr lang="ru-RU" smtClean="0"/>
              <a:t>с лёгкостью перепрыгивая через ограду.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911975" cy="5445125"/>
          </a:xfrm>
          <a:prstGeom prst="rect">
            <a:avLst/>
          </a:prstGeom>
          <a:noFill/>
          <a:ln w="76200" cmpd="tri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49275"/>
            <a:ext cx="7345363" cy="5876925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Свиноводство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Свиней разводят на свиноводческих фермах. Основная порода- </a:t>
            </a:r>
            <a:r>
              <a:rPr lang="ru-RU" b="1" i="1" smtClean="0"/>
              <a:t>крупная белая.</a:t>
            </a:r>
          </a:p>
        </p:txBody>
      </p:sp>
      <p:pic>
        <p:nvPicPr>
          <p:cNvPr id="44036" name="Picture 4" descr="свин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573463"/>
            <a:ext cx="30972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свинья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708275"/>
            <a:ext cx="19304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свинья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797425"/>
            <a:ext cx="2449513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pigferma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457200" y="685800"/>
            <a:ext cx="8353425" cy="5330825"/>
          </a:xfrm>
          <a:prstGeom prst="rect">
            <a:avLst/>
          </a:prstGeom>
          <a:noFill/>
          <a:ln w="76200" cmpd="tri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218487" cy="2044700"/>
          </a:xfrm>
        </p:spPr>
        <p:txBody>
          <a:bodyPr/>
          <a:lstStyle/>
          <a:p>
            <a:pPr marL="0" indent="536575" algn="ctr" eaLnBrk="1" hangingPunct="1">
              <a:buFontTx/>
              <a:buNone/>
              <a:tabLst>
                <a:tab pos="0" algn="l"/>
              </a:tabLst>
            </a:pPr>
            <a:r>
              <a:rPr lang="ru-RU" smtClean="0"/>
              <a:t>Животноводство – отрасль сельского хозяйства – разведение полезных сельскохозяйственных животных.</a:t>
            </a:r>
          </a:p>
          <a:p>
            <a:pPr marL="0" indent="536575" algn="ctr" eaLnBrk="1" hangingPunct="1">
              <a:buFontTx/>
              <a:buNone/>
              <a:tabLst>
                <a:tab pos="0" algn="l"/>
              </a:tabLst>
            </a:pPr>
            <a:r>
              <a:rPr lang="ru-RU" sz="2400" i="1" smtClean="0"/>
              <a:t>Ожегов С. И.</a:t>
            </a:r>
            <a:endParaRPr lang="ru-RU" smtClean="0"/>
          </a:p>
        </p:txBody>
      </p:sp>
      <p:pic>
        <p:nvPicPr>
          <p:cNvPr id="36868" name="Picture 4" descr="овца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5229225"/>
            <a:ext cx="214153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Свиньи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300663"/>
            <a:ext cx="18716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kjiflm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573463"/>
            <a:ext cx="18573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273247_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3573463"/>
            <a:ext cx="21193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index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9700" y="357346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cow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86600" y="3429000"/>
            <a:ext cx="15843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1620_bi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19700" y="5229225"/>
            <a:ext cx="1368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кролик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19925" y="5661025"/>
            <a:ext cx="17287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mtClean="0"/>
              <a:t>Понятие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порося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781300"/>
            <a:ext cx="4464050" cy="3367088"/>
          </a:xfrm>
          <a:prstGeom prst="rect">
            <a:avLst/>
          </a:prstGeom>
          <a:noFill/>
          <a:ln w="38100" cmpd="dbl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23909" name="Picture 5" descr="св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4176712" cy="3335338"/>
          </a:xfrm>
          <a:prstGeom prst="rect">
            <a:avLst/>
          </a:prstGeom>
          <a:noFill/>
          <a:ln w="38100" cmpd="dbl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Коневодство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077200" cy="1371600"/>
          </a:xfrm>
        </p:spPr>
        <p:txBody>
          <a:bodyPr/>
          <a:lstStyle/>
          <a:p>
            <a:pPr marL="0" indent="55245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 Люди вывели много пород лошадей.                                                                                                                            Породистых лошадей разводят на </a:t>
            </a:r>
            <a:r>
              <a:rPr lang="ru-RU" sz="2800" b="1" smtClean="0"/>
              <a:t>конных заводах</a:t>
            </a:r>
            <a:r>
              <a:rPr lang="ru-RU" sz="2800" smtClean="0"/>
              <a:t>. </a:t>
            </a:r>
          </a:p>
        </p:txBody>
      </p:sp>
      <p:pic>
        <p:nvPicPr>
          <p:cNvPr id="61444" name="Picture 4" descr="А может быть, и так! http://www.jereb.narod.ru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810000"/>
            <a:ext cx="2695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 rot="10800000" flipV="1">
            <a:off x="533400" y="4038600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Лесникам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81000" y="4876800"/>
            <a:ext cx="188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Пастухам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52400" y="5805488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Пограничникам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 rot="10800000" flipV="1">
            <a:off x="6018213" y="3881438"/>
            <a:ext cx="312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Конным спортом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867400" y="480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Конным туризмом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724525" y="5486400"/>
            <a:ext cx="316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Перевозят грузы в сёлах</a:t>
            </a:r>
          </a:p>
        </p:txBody>
      </p:sp>
      <p:sp>
        <p:nvSpPr>
          <p:cNvPr id="22539" name="WordArt 12"/>
          <p:cNvSpPr>
            <a:spLocks noChangeArrowheads="1" noChangeShapeType="1" noTextEdit="1"/>
          </p:cNvSpPr>
          <p:nvPr/>
        </p:nvSpPr>
        <p:spPr bwMode="auto">
          <a:xfrm>
            <a:off x="381000" y="2971800"/>
            <a:ext cx="2286000" cy="84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spc="64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Лошадь необходима</a:t>
            </a:r>
          </a:p>
        </p:txBody>
      </p:sp>
      <p:sp>
        <p:nvSpPr>
          <p:cNvPr id="22540" name="WordArt 13"/>
          <p:cNvSpPr>
            <a:spLocks noChangeArrowheads="1" noChangeShapeType="1" noTextEdit="1"/>
          </p:cNvSpPr>
          <p:nvPr/>
        </p:nvSpPr>
        <p:spPr bwMode="auto">
          <a:xfrm>
            <a:off x="6324600" y="3048000"/>
            <a:ext cx="236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spc="64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Люди увлекаются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759_4231de3eefb13_re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61445" grpId="0"/>
      <p:bldP spid="61446" grpId="0"/>
      <p:bldP spid="61447" grpId="0"/>
      <p:bldP spid="61448" grpId="0"/>
      <p:bldP spid="61449" grpId="0"/>
      <p:bldP spid="614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pas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704138" cy="5256213"/>
          </a:xfrm>
          <a:prstGeom prst="rect">
            <a:avLst/>
          </a:prstGeom>
          <a:noFill/>
          <a:ln w="76200" cmpd="tri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7993063" cy="5688013"/>
          </a:xfrm>
          <a:prstGeom prst="rect">
            <a:avLst/>
          </a:prstGeom>
          <a:noFill/>
          <a:ln w="57150" cmpd="thinThick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Кролиководство</a:t>
            </a:r>
          </a:p>
        </p:txBody>
      </p:sp>
      <p:pic>
        <p:nvPicPr>
          <p:cNvPr id="45059" name="Picture 3" descr="крол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16338"/>
            <a:ext cx="1800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гол крол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013325"/>
            <a:ext cx="1295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сер кр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789363"/>
            <a:ext cx="18716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бел кро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5013325"/>
            <a:ext cx="1368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ангорский кроли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5589588"/>
            <a:ext cx="14398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бельгийский велика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5589588"/>
            <a:ext cx="13684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кролик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8" y="3789363"/>
            <a:ext cx="23034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95288" y="1341438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               Содержат кроликов на фермах.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79388" y="1844675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Разводят ради тёплого, красивого меха, пуха и вкусного, питательного мяса.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50825" y="2708275"/>
            <a:ext cx="68405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/>
              <a:t>               Выведено более 60 пород.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5066" grpId="0"/>
      <p:bldP spid="45067" grpId="0"/>
      <p:bldP spid="450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4" descr="16 (66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00" y="1196975"/>
            <a:ext cx="89281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Кролиководство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Птицеводство</a:t>
            </a:r>
          </a:p>
        </p:txBody>
      </p:sp>
      <p:pic>
        <p:nvPicPr>
          <p:cNvPr id="65539" name="Picture 3" descr="гус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708275"/>
            <a:ext cx="2571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индю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3860800"/>
            <a:ext cx="2247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кур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2708275"/>
            <a:ext cx="27368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утк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3938" y="4724400"/>
            <a:ext cx="27368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27088" y="1341438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Домашние птицы -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276600" y="126841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это куры,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716463" y="1268413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гуси,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5508625" y="126841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утки,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435600" y="1268413"/>
            <a:ext cx="30257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</a:pPr>
            <a:r>
              <a:rPr lang="ru-RU" sz="2400"/>
              <a:t>индейки. 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781_4237267380fc3_re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369_4177a2f458d35_po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783_423727033cd1e_re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367_4177a2443b878_po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/>
      <p:bldP spid="65545" grpId="0"/>
      <p:bldP spid="65546" grpId="0"/>
      <p:bldP spid="65547" grpId="0"/>
      <p:bldP spid="655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33400"/>
            <a:ext cx="8229600" cy="5668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Их разводят на птицефабриках.</a:t>
            </a:r>
          </a:p>
          <a:p>
            <a:pPr eaLnBrk="1" hangingPunct="1"/>
            <a:endParaRPr lang="ru-RU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39750" y="2781300"/>
            <a:ext cx="313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Для получения яиц</a:t>
            </a:r>
          </a:p>
        </p:txBody>
      </p:sp>
      <p:pic>
        <p:nvPicPr>
          <p:cNvPr id="66565" name="Picture 5" descr="кура нес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221163"/>
            <a:ext cx="25908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219700" y="2781300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Для получения мяса</a:t>
            </a:r>
          </a:p>
        </p:txBody>
      </p:sp>
      <p:pic>
        <p:nvPicPr>
          <p:cNvPr id="66567" name="Picture 7" descr="бройл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221163"/>
            <a:ext cx="29448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1908175" y="3357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6804025" y="32845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39750" y="6400800"/>
            <a:ext cx="266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bg1"/>
                </a:solidFill>
              </a:rPr>
              <a:t>Куры- несушки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5580063" y="64008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bg1"/>
                </a:solidFill>
              </a:rPr>
              <a:t>Бройлеры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66564" grpId="0"/>
      <p:bldP spid="66566" grpId="0"/>
      <p:bldP spid="66568" grpId="0" animBg="1"/>
      <p:bldP spid="66569" grpId="0" animBg="1"/>
      <p:bldP spid="66570" grpId="0"/>
      <p:bldP spid="665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174328356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тицевод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птицевод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71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819400" y="2905125"/>
            <a:ext cx="35052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Отрасли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животноводства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V="1">
            <a:off x="4932363" y="2565400"/>
            <a:ext cx="503237" cy="3587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6011863" y="2924175"/>
            <a:ext cx="936625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5435600" y="4076700"/>
            <a:ext cx="433388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3708400" y="4005263"/>
            <a:ext cx="503238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372225" y="3933825"/>
            <a:ext cx="649288" cy="285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2268538" y="2781300"/>
            <a:ext cx="792162" cy="2889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635375" y="2565400"/>
            <a:ext cx="503238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2124075" y="4005263"/>
            <a:ext cx="647700" cy="3603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1052513"/>
            <a:ext cx="1905000" cy="2397125"/>
            <a:chOff x="158" y="663"/>
            <a:chExt cx="1200" cy="1510"/>
          </a:xfrm>
        </p:grpSpPr>
        <p:pic>
          <p:nvPicPr>
            <p:cNvPr id="4129" name="Picture 12" descr="коров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663"/>
              <a:ext cx="990" cy="1406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30" name="AutoShape 13"/>
            <p:cNvSpPr>
              <a:spLocks noChangeArrowheads="1"/>
            </p:cNvSpPr>
            <p:nvPr/>
          </p:nvSpPr>
          <p:spPr bwMode="auto">
            <a:xfrm>
              <a:off x="158" y="1933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200" b="1">
                  <a:solidFill>
                    <a:srgbClr val="000099"/>
                  </a:solidFill>
                  <a:cs typeface="Arial" charset="0"/>
                </a:rPr>
                <a:t>Разведение крупного </a:t>
              </a:r>
            </a:p>
            <a:p>
              <a:pPr algn="ctr"/>
              <a:r>
                <a:rPr lang="ru-RU" sz="1200" b="1">
                  <a:solidFill>
                    <a:srgbClr val="000099"/>
                  </a:solidFill>
                  <a:cs typeface="Arial" charset="0"/>
                </a:rPr>
                <a:t> рогатого скота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23850" y="3789363"/>
            <a:ext cx="1871663" cy="2519362"/>
            <a:chOff x="204" y="2387"/>
            <a:chExt cx="1179" cy="1587"/>
          </a:xfrm>
        </p:grpSpPr>
        <p:pic>
          <p:nvPicPr>
            <p:cNvPr id="4127" name="Picture 15" descr="овца"/>
            <p:cNvPicPr>
              <a:picLocks noChangeAspect="1" noChangeArrowheads="1"/>
            </p:cNvPicPr>
            <p:nvPr/>
          </p:nvPicPr>
          <p:blipFill>
            <a:blip r:embed="rId3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295" y="2387"/>
              <a:ext cx="981" cy="1361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28" name="AutoShape 16"/>
            <p:cNvSpPr>
              <a:spLocks noChangeArrowheads="1"/>
            </p:cNvSpPr>
            <p:nvPr/>
          </p:nvSpPr>
          <p:spPr bwMode="auto">
            <a:xfrm>
              <a:off x="204" y="3612"/>
              <a:ext cx="1179" cy="36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200" b="1">
                  <a:solidFill>
                    <a:srgbClr val="000099"/>
                  </a:solidFill>
                  <a:cs typeface="Arial" charset="0"/>
                </a:rPr>
                <a:t>Разведение мелкого </a:t>
              </a:r>
            </a:p>
            <a:p>
              <a:pPr algn="ctr"/>
              <a:r>
                <a:rPr lang="ru-RU" sz="1200" b="1">
                  <a:solidFill>
                    <a:srgbClr val="000099"/>
                  </a:solidFill>
                  <a:cs typeface="Arial" charset="0"/>
                </a:rPr>
                <a:t> рогатого скота</a:t>
              </a:r>
            </a:p>
            <a:p>
              <a:pPr algn="ctr"/>
              <a:r>
                <a:rPr lang="ru-RU" sz="1200" b="1">
                  <a:solidFill>
                    <a:srgbClr val="000099"/>
                  </a:solidFill>
                  <a:cs typeface="Arial" charset="0"/>
                </a:rPr>
                <a:t>(овцеводство)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484438" y="188913"/>
            <a:ext cx="1905000" cy="2397125"/>
            <a:chOff x="1565" y="119"/>
            <a:chExt cx="1200" cy="1510"/>
          </a:xfrm>
        </p:grpSpPr>
        <p:pic>
          <p:nvPicPr>
            <p:cNvPr id="4125" name="Picture 18" descr="лошадь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5" y="119"/>
              <a:ext cx="967" cy="1361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26" name="AutoShape 19"/>
            <p:cNvSpPr>
              <a:spLocks noChangeArrowheads="1"/>
            </p:cNvSpPr>
            <p:nvPr/>
          </p:nvSpPr>
          <p:spPr bwMode="auto">
            <a:xfrm>
              <a:off x="1565" y="1389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cs typeface="Arial" charset="0"/>
                </a:rPr>
                <a:t>коневодство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948488" y="1125538"/>
            <a:ext cx="1905000" cy="2397125"/>
            <a:chOff x="4377" y="709"/>
            <a:chExt cx="1200" cy="1510"/>
          </a:xfrm>
        </p:grpSpPr>
        <p:pic>
          <p:nvPicPr>
            <p:cNvPr id="4123" name="Picture 21" descr="Пчела"/>
            <p:cNvPicPr>
              <a:picLocks noChangeAspect="1" noChangeArrowheads="1"/>
            </p:cNvPicPr>
            <p:nvPr/>
          </p:nvPicPr>
          <p:blipFill>
            <a:blip r:embed="rId5">
              <a:lum bright="12000" contrast="6000"/>
            </a:blip>
            <a:srcRect/>
            <a:stretch>
              <a:fillRect/>
            </a:stretch>
          </p:blipFill>
          <p:spPr bwMode="auto">
            <a:xfrm>
              <a:off x="4468" y="709"/>
              <a:ext cx="1012" cy="1361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24" name="AutoShape 22"/>
            <p:cNvSpPr>
              <a:spLocks noChangeArrowheads="1"/>
            </p:cNvSpPr>
            <p:nvPr/>
          </p:nvSpPr>
          <p:spPr bwMode="auto">
            <a:xfrm>
              <a:off x="4377" y="1979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cs typeface="Arial" charset="0"/>
                </a:rPr>
                <a:t>пчеловодство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716463" y="260350"/>
            <a:ext cx="1905000" cy="2325688"/>
            <a:chOff x="2971" y="164"/>
            <a:chExt cx="1200" cy="1465"/>
          </a:xfrm>
        </p:grpSpPr>
        <p:pic>
          <p:nvPicPr>
            <p:cNvPr id="4121" name="Picture 24" descr="петух"/>
            <p:cNvPicPr>
              <a:picLocks noChangeAspect="1" noChangeArrowheads="1"/>
            </p:cNvPicPr>
            <p:nvPr/>
          </p:nvPicPr>
          <p:blipFill>
            <a:blip r:embed="rId6">
              <a:lum bright="-6000"/>
            </a:blip>
            <a:srcRect/>
            <a:stretch>
              <a:fillRect/>
            </a:stretch>
          </p:blipFill>
          <p:spPr bwMode="auto">
            <a:xfrm>
              <a:off x="3107" y="164"/>
              <a:ext cx="980" cy="1360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22" name="AutoShape 25"/>
            <p:cNvSpPr>
              <a:spLocks noChangeArrowheads="1"/>
            </p:cNvSpPr>
            <p:nvPr/>
          </p:nvSpPr>
          <p:spPr bwMode="auto">
            <a:xfrm>
              <a:off x="2971" y="1389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cs typeface="Arial" charset="0"/>
                </a:rPr>
                <a:t>птицеводство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627313" y="4508500"/>
            <a:ext cx="1873250" cy="2233613"/>
            <a:chOff x="1655" y="2840"/>
            <a:chExt cx="1180" cy="1407"/>
          </a:xfrm>
        </p:grpSpPr>
        <p:pic>
          <p:nvPicPr>
            <p:cNvPr id="4119" name="Picture 27" descr="кролик"/>
            <p:cNvPicPr>
              <a:picLocks noChangeAspect="1" noChangeArrowheads="1"/>
            </p:cNvPicPr>
            <p:nvPr/>
          </p:nvPicPr>
          <p:blipFill>
            <a:blip r:embed="rId7">
              <a:lum bright="-12000"/>
            </a:blip>
            <a:srcRect/>
            <a:stretch>
              <a:fillRect/>
            </a:stretch>
          </p:blipFill>
          <p:spPr bwMode="auto">
            <a:xfrm>
              <a:off x="1746" y="2840"/>
              <a:ext cx="993" cy="1360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20" name="AutoShape 28"/>
            <p:cNvSpPr>
              <a:spLocks noChangeArrowheads="1"/>
            </p:cNvSpPr>
            <p:nvPr/>
          </p:nvSpPr>
          <p:spPr bwMode="auto">
            <a:xfrm>
              <a:off x="1655" y="3974"/>
              <a:ext cx="1180" cy="273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cs typeface="Arial" charset="0"/>
                </a:rPr>
                <a:t>кролиководство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787900" y="4581525"/>
            <a:ext cx="1905000" cy="2108200"/>
            <a:chOff x="3016" y="2886"/>
            <a:chExt cx="1200" cy="1328"/>
          </a:xfrm>
        </p:grpSpPr>
        <p:pic>
          <p:nvPicPr>
            <p:cNvPr id="4117" name="Picture 30" descr="свинья"/>
            <p:cNvPicPr>
              <a:picLocks noChangeAspect="1" noChangeArrowheads="1"/>
            </p:cNvPicPr>
            <p:nvPr/>
          </p:nvPicPr>
          <p:blipFill>
            <a:blip r:embed="rId8">
              <a:lum bright="-6000"/>
            </a:blip>
            <a:srcRect/>
            <a:stretch>
              <a:fillRect/>
            </a:stretch>
          </p:blipFill>
          <p:spPr bwMode="auto">
            <a:xfrm>
              <a:off x="3152" y="2886"/>
              <a:ext cx="949" cy="1317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18" name="AutoShape 31"/>
            <p:cNvSpPr>
              <a:spLocks noChangeArrowheads="1"/>
            </p:cNvSpPr>
            <p:nvPr/>
          </p:nvSpPr>
          <p:spPr bwMode="auto">
            <a:xfrm>
              <a:off x="3016" y="3974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cs typeface="Arial" charset="0"/>
                </a:rPr>
                <a:t>свиноводство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948488" y="3716338"/>
            <a:ext cx="1905000" cy="2254250"/>
            <a:chOff x="4377" y="2341"/>
            <a:chExt cx="1200" cy="1420"/>
          </a:xfrm>
        </p:grpSpPr>
        <p:pic>
          <p:nvPicPr>
            <p:cNvPr id="4115" name="Picture 9"/>
            <p:cNvPicPr>
              <a:picLocks noChangeAspect="1" noChangeArrowheads="1"/>
            </p:cNvPicPr>
            <p:nvPr/>
          </p:nvPicPr>
          <p:blipFill>
            <a:blip r:embed="rId9"/>
            <a:srcRect l="13188" t="9673"/>
            <a:stretch>
              <a:fillRect/>
            </a:stretch>
          </p:blipFill>
          <p:spPr bwMode="auto">
            <a:xfrm>
              <a:off x="4468" y="2341"/>
              <a:ext cx="1017" cy="1270"/>
            </a:xfrm>
            <a:prstGeom prst="rect">
              <a:avLst/>
            </a:prstGeom>
            <a:solidFill>
              <a:schemeClr val="tx2"/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4116" name="AutoShape 34"/>
            <p:cNvSpPr>
              <a:spLocks noChangeArrowheads="1"/>
            </p:cNvSpPr>
            <p:nvPr/>
          </p:nvSpPr>
          <p:spPr bwMode="auto">
            <a:xfrm>
              <a:off x="4377" y="3521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cs typeface="Arial" charset="0"/>
                </a:rPr>
                <a:t>рыбоводство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Цып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04813"/>
            <a:ext cx="6553200" cy="5195887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31747" name="WordArt 6"/>
          <p:cNvSpPr>
            <a:spLocks noChangeArrowheads="1" noChangeShapeType="1" noTextEdit="1"/>
          </p:cNvSpPr>
          <p:nvPr/>
        </p:nvSpPr>
        <p:spPr bwMode="auto">
          <a:xfrm>
            <a:off x="3419475" y="5805488"/>
            <a:ext cx="1905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Цыплята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 descr="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924175"/>
            <a:ext cx="4032250" cy="3279775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182279" name="Picture 7" descr="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813"/>
            <a:ext cx="3960812" cy="3324225"/>
          </a:xfrm>
          <a:prstGeom prst="rect">
            <a:avLst/>
          </a:prstGeom>
          <a:noFill/>
          <a:ln w="57150" cmpd="thinThick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32772" name="WordArt 9"/>
          <p:cNvSpPr>
            <a:spLocks noChangeArrowheads="1" noChangeShapeType="1" noTextEdit="1"/>
          </p:cNvSpPr>
          <p:nvPr/>
        </p:nvSpPr>
        <p:spPr bwMode="auto">
          <a:xfrm>
            <a:off x="1835150" y="4221163"/>
            <a:ext cx="1247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Петух</a:t>
            </a:r>
          </a:p>
        </p:txBody>
      </p:sp>
      <p:sp>
        <p:nvSpPr>
          <p:cNvPr id="32773" name="WordArt 10"/>
          <p:cNvSpPr>
            <a:spLocks noChangeArrowheads="1" noChangeShapeType="1" noTextEdit="1"/>
          </p:cNvSpPr>
          <p:nvPr/>
        </p:nvSpPr>
        <p:spPr bwMode="auto">
          <a:xfrm>
            <a:off x="6372225" y="1989138"/>
            <a:ext cx="1076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Куры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у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135937" cy="5400675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33795" name="WordArt 5"/>
          <p:cNvSpPr>
            <a:spLocks noChangeArrowheads="1" noChangeShapeType="1" noTextEdit="1"/>
          </p:cNvSpPr>
          <p:nvPr/>
        </p:nvSpPr>
        <p:spPr bwMode="auto">
          <a:xfrm>
            <a:off x="4140200" y="6092825"/>
            <a:ext cx="9620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Утки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7848600" cy="5040313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3924300" y="5805488"/>
            <a:ext cx="9525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Гуси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Рыбоводство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Разведением рыбы в прудах занимаются специальные рыбоводческие хозяйства.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67588" name="Picture 4" descr="кар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81300"/>
            <a:ext cx="18732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700338" y="3500438"/>
            <a:ext cx="3024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Основные прудовые рыбы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68313" y="4652963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/>
              <a:t>карп</a:t>
            </a:r>
          </a:p>
        </p:txBody>
      </p:sp>
      <p:pic>
        <p:nvPicPr>
          <p:cNvPr id="67591" name="Picture 7" descr="саз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924175"/>
            <a:ext cx="20796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940425" y="4724400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/>
              <a:t>сазан</a:t>
            </a:r>
          </a:p>
        </p:txBody>
      </p:sp>
      <p:pic>
        <p:nvPicPr>
          <p:cNvPr id="67593" name="Picture 9" descr="толстолоб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508500"/>
            <a:ext cx="30241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2555875" y="6165850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/>
              <a:t>толстолобик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0" grpId="0"/>
      <p:bldP spid="67592" grpId="0"/>
      <p:bldP spid="675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6480175" cy="4824413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686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839200" cy="639763"/>
          </a:xfrm>
        </p:spPr>
        <p:txBody>
          <a:bodyPr/>
          <a:lstStyle/>
          <a:p>
            <a:pPr eaLnBrk="1" hangingPunct="1"/>
            <a:r>
              <a:rPr lang="ru-RU" sz="3200" smtClean="0"/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3" name="Picture 5" descr="кар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133600"/>
            <a:ext cx="3600450" cy="29718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1974" name="Picture 6" descr="рыб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4464050" cy="424338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2" name="WordArt 8"/>
          <p:cNvSpPr>
            <a:spLocks noChangeArrowheads="1" noChangeShapeType="1" noTextEdit="1"/>
          </p:cNvSpPr>
          <p:nvPr/>
        </p:nvSpPr>
        <p:spPr bwMode="auto">
          <a:xfrm>
            <a:off x="1447800" y="5486400"/>
            <a:ext cx="17494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Карась</a:t>
            </a:r>
          </a:p>
        </p:txBody>
      </p:sp>
      <p:sp>
        <p:nvSpPr>
          <p:cNvPr id="37893" name="WordArt 9"/>
          <p:cNvSpPr>
            <a:spLocks noChangeArrowheads="1" noChangeShapeType="1" noTextEdit="1"/>
          </p:cNvSpPr>
          <p:nvPr/>
        </p:nvSpPr>
        <p:spPr bwMode="auto">
          <a:xfrm>
            <a:off x="6300788" y="5300663"/>
            <a:ext cx="1152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Карп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Пчела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468313" y="1484313"/>
            <a:ext cx="3638550" cy="4897437"/>
          </a:xfrm>
          <a:prstGeom prst="rect">
            <a:avLst/>
          </a:prstGeom>
          <a:noFill/>
          <a:ln w="76200" cmpd="tri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427538" y="1412875"/>
            <a:ext cx="432117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1701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Разведение пчёл для получения мёда, воска, пчелиного яда,  прополиса, а также для опыления сельскохозяйственных растений.</a:t>
            </a:r>
          </a:p>
          <a:p>
            <a:pPr>
              <a:spcBef>
                <a:spcPct val="50000"/>
              </a:spcBef>
              <a:defRPr/>
            </a:pPr>
            <a:endParaRPr lang="ru-RU" sz="3200">
              <a:solidFill>
                <a:srgbClr val="170115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60421" name="Picture 5" descr="пчел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868863"/>
            <a:ext cx="186213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Пчеловодство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пче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04813"/>
            <a:ext cx="3254375" cy="4321175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99333" name="Picture 5" descr="пчел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3527425" cy="2811463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26628" name="Picture 6" descr="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429000"/>
            <a:ext cx="4314825" cy="3236913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5651500" y="5157788"/>
            <a:ext cx="2449513" cy="9525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Пчёлы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1" name="Picture 5" descr="File0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60350"/>
            <a:ext cx="6192838" cy="5256213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4096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975350" y="5661025"/>
            <a:ext cx="3168650" cy="1008063"/>
          </a:xfrm>
          <a:ln w="28575"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Пасека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129039B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 rot="466414">
            <a:off x="5003800" y="2349500"/>
            <a:ext cx="3527425" cy="217170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28266">
            <a:off x="611188" y="2420938"/>
            <a:ext cx="3387725" cy="2132012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62468" name="Picture 4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149725"/>
            <a:ext cx="3671888" cy="2241550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351838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0066"/>
                </a:solidFill>
                <a:latin typeface="Tahoma" pitchFamily="34" charset="0"/>
                <a:cs typeface="Arial" charset="0"/>
              </a:rPr>
              <a:t>Животноводство</a:t>
            </a:r>
            <a:r>
              <a:rPr lang="ru-RU" sz="4400" b="1">
                <a:latin typeface="Tahoma" pitchFamily="34" charset="0"/>
                <a:cs typeface="Arial" charset="0"/>
              </a:rPr>
              <a:t> </a:t>
            </a:r>
            <a:r>
              <a:rPr lang="ru-RU" sz="44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–</a:t>
            </a:r>
            <a:r>
              <a:rPr lang="ru-RU" sz="20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  <a:latin typeface="Tahoma" pitchFamily="34" charset="0"/>
                <a:cs typeface="Arial" charset="0"/>
              </a:rPr>
              <a:t>отрасль сельского хозяйства, которая занимается разведением домашних животных.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9" name="Picture 5" descr="File01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3259137" cy="4537075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221190" name="Picture 6" descr="File01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04813"/>
            <a:ext cx="4748213" cy="4537075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4198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454400" y="5300663"/>
            <a:ext cx="5689600" cy="1143000"/>
          </a:xfrm>
          <a:ln w="28575"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Работа пчеловода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 descr="File01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4176713" cy="3813175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215046" name="Picture 6" descr="File0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1300"/>
            <a:ext cx="4383088" cy="3671888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2" name="Picture 4" descr="File01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3887788" cy="4248150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222214" name="Picture 6" descr="File02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20713"/>
            <a:ext cx="4176713" cy="4248150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4403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88013" y="5300663"/>
            <a:ext cx="3455987" cy="1143000"/>
          </a:xfrm>
          <a:ln w="28575"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Соты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79388" y="188913"/>
            <a:ext cx="4392612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170115"/>
                </a:solidFill>
                <a:latin typeface="Tahoma" pitchFamily="34" charset="0"/>
                <a:cs typeface="Arial" charset="0"/>
              </a:rPr>
              <a:t>Животные поставляют населению продукты питания: мясо, молоко, сало, яйца. Они обеспечивают людей шерстью, пухом, меховыми шкурами (овчина), щетиной, кожей для изготовления тканей, одежды и обуви.</a:t>
            </a:r>
          </a:p>
        </p:txBody>
      </p:sp>
      <p:pic>
        <p:nvPicPr>
          <p:cNvPr id="49155" name="Picture 7" descr="OBJ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5013325"/>
            <a:ext cx="19446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8" descr="OBJ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157788"/>
            <a:ext cx="18732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9" descr="SWEATERM_thum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5084763"/>
            <a:ext cx="16557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636838"/>
            <a:ext cx="1511300" cy="148907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49159" name="Picture 7"/>
          <p:cNvPicPr preferRelativeResize="0">
            <a:picLocks noChangeArrowheads="1"/>
          </p:cNvPicPr>
          <p:nvPr/>
        </p:nvPicPr>
        <p:blipFill>
          <a:blip r:embed="rId6">
            <a:clrChange>
              <a:clrFrom>
                <a:srgbClr val="D0B98F"/>
              </a:clrFrom>
              <a:clrTo>
                <a:srgbClr val="D0B98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60350"/>
            <a:ext cx="1541462" cy="180022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2636838"/>
            <a:ext cx="1511300" cy="15113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49161" name="Picture 9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333375"/>
            <a:ext cx="1511300" cy="1125538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49162" name="AutoShape 9"/>
          <p:cNvSpPr>
            <a:spLocks noChangeArrowheads="1"/>
          </p:cNvSpPr>
          <p:nvPr/>
        </p:nvSpPr>
        <p:spPr bwMode="auto">
          <a:xfrm>
            <a:off x="7019925" y="1628775"/>
            <a:ext cx="1547813" cy="504825"/>
          </a:xfrm>
          <a:prstGeom prst="cube">
            <a:avLst>
              <a:gd name="adj" fmla="val 25000"/>
            </a:avLst>
          </a:prstGeom>
          <a:solidFill>
            <a:srgbClr val="FFF0B7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700668"/>
                </a:solidFill>
                <a:cs typeface="Arial" charset="0"/>
              </a:rPr>
              <a:t>МАСЛО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Разведение крупного рогатого скота. </a:t>
            </a:r>
            <a:r>
              <a:rPr lang="ru-RU" sz="4000" smtClean="0">
                <a:solidFill>
                  <a:srgbClr val="170115"/>
                </a:solidFill>
              </a:rPr>
              <a:t>Существуют породы:</a:t>
            </a:r>
          </a:p>
        </p:txBody>
      </p:sp>
      <p:pic>
        <p:nvPicPr>
          <p:cNvPr id="41987" name="Picture 3" descr="кор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484313"/>
            <a:ext cx="32512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0" y="304800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молочные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132138" y="4005263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мясо- молочные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516688" y="30686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мясные</a:t>
            </a:r>
          </a:p>
        </p:txBody>
      </p:sp>
      <p:pic>
        <p:nvPicPr>
          <p:cNvPr id="41991" name="Picture 7" descr="моло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508500"/>
            <a:ext cx="32400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мяс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437063"/>
            <a:ext cx="3095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749_4231d7e40ca42_re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r09_12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24863" cy="5543550"/>
          </a:xfrm>
          <a:prstGeom prst="rect">
            <a:avLst/>
          </a:prstGeom>
          <a:noFill/>
          <a:ln w="76200" cmpd="tri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84582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Корова – домашнее животное. Человек</a:t>
            </a:r>
          </a:p>
          <a:p>
            <a:pPr eaLnBrk="1" hangingPunct="1">
              <a:buFontTx/>
              <a:buNone/>
            </a:pPr>
            <a:r>
              <a:rPr lang="ru-RU" smtClean="0"/>
              <a:t>приручил корову более 6 000 лет назад, и</a:t>
            </a:r>
          </a:p>
          <a:p>
            <a:pPr eaLnBrk="1" hangingPunct="1">
              <a:buFontTx/>
              <a:buNone/>
            </a:pPr>
            <a:r>
              <a:rPr lang="ru-RU" smtClean="0"/>
              <a:t>с тех пор она приносит людям большую</a:t>
            </a:r>
          </a:p>
          <a:p>
            <a:pPr eaLnBrk="1" hangingPunct="1">
              <a:buFontTx/>
              <a:buNone/>
            </a:pPr>
            <a:r>
              <a:rPr lang="ru-RU" smtClean="0"/>
              <a:t>пользу. Долгое время её даже считали</a:t>
            </a:r>
          </a:p>
          <a:p>
            <a:pPr eaLnBrk="1" hangingPunct="1">
              <a:buFontTx/>
              <a:buNone/>
            </a:pPr>
            <a:r>
              <a:rPr lang="ru-RU" smtClean="0"/>
              <a:t>священным животным. Корова даёт нам</a:t>
            </a:r>
          </a:p>
          <a:p>
            <a:pPr eaLnBrk="1" hangingPunct="1">
              <a:buFontTx/>
              <a:buNone/>
            </a:pPr>
            <a:r>
              <a:rPr lang="ru-RU" smtClean="0"/>
              <a:t>молоко – от одной коровы можно</a:t>
            </a:r>
          </a:p>
          <a:p>
            <a:pPr eaLnBrk="1" hangingPunct="1">
              <a:buFontTx/>
              <a:buNone/>
            </a:pPr>
            <a:r>
              <a:rPr lang="ru-RU" smtClean="0"/>
              <a:t>получить по четыре-пять литров молока в</a:t>
            </a:r>
          </a:p>
          <a:p>
            <a:pPr eaLnBrk="1" hangingPunct="1">
              <a:buFontTx/>
              <a:buNone/>
            </a:pPr>
            <a:r>
              <a:rPr lang="ru-RU" smtClean="0"/>
              <a:t>день. Оно очень полезно.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353425" cy="5905500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441</Words>
  <Application>Microsoft Office PowerPoint</Application>
  <PresentationFormat>Экран (4:3)</PresentationFormat>
  <Paragraphs>108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Tahoma</vt:lpstr>
      <vt:lpstr>Times New Roman</vt:lpstr>
      <vt:lpstr>Тема Office</vt:lpstr>
      <vt:lpstr>Преподаватель проф. Цикла Бредихина А.А.</vt:lpstr>
      <vt:lpstr>Понятие</vt:lpstr>
      <vt:lpstr>Презентация PowerPoint</vt:lpstr>
      <vt:lpstr>Презентация PowerPoint</vt:lpstr>
      <vt:lpstr>Презентация PowerPoint</vt:lpstr>
      <vt:lpstr>Разведение крупного рогатого скота. Существуют породы:</vt:lpstr>
      <vt:lpstr>Презентация PowerPoint</vt:lpstr>
      <vt:lpstr>Презентация PowerPoint</vt:lpstr>
      <vt:lpstr>Презентация PowerPoint</vt:lpstr>
      <vt:lpstr>Разведение мелкого рогатого скота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Свиноводство</vt:lpstr>
      <vt:lpstr>Презентация PowerPoint</vt:lpstr>
      <vt:lpstr>Презентация PowerPoint</vt:lpstr>
      <vt:lpstr>Коневодство</vt:lpstr>
      <vt:lpstr>Презентация PowerPoint</vt:lpstr>
      <vt:lpstr>Презентация PowerPoint</vt:lpstr>
      <vt:lpstr>Кролиководство</vt:lpstr>
      <vt:lpstr>Кролиководство</vt:lpstr>
      <vt:lpstr>Птицеводство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Рыбоводство</vt:lpstr>
      <vt:lpstr> </vt:lpstr>
      <vt:lpstr>Презентация PowerPoint</vt:lpstr>
      <vt:lpstr>Пчеловодство</vt:lpstr>
      <vt:lpstr>Презентация PowerPoint</vt:lpstr>
      <vt:lpstr>Пасека</vt:lpstr>
      <vt:lpstr>Работа пчеловода</vt:lpstr>
      <vt:lpstr>Презентация PowerPoint</vt:lpstr>
      <vt:lpstr>Соты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Николай</dc:creator>
  <cp:lastModifiedBy>Учетная запись Майкрософт</cp:lastModifiedBy>
  <cp:revision>15</cp:revision>
  <cp:lastPrinted>1601-01-01T00:00:00Z</cp:lastPrinted>
  <dcterms:created xsi:type="dcterms:W3CDTF">1601-01-01T00:00:00Z</dcterms:created>
  <dcterms:modified xsi:type="dcterms:W3CDTF">2021-06-15T05:44:43Z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