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6" r:id="rId13"/>
    <p:sldId id="277" r:id="rId14"/>
    <p:sldId id="278" r:id="rId15"/>
    <p:sldId id="283" r:id="rId16"/>
    <p:sldId id="285" r:id="rId17"/>
    <p:sldId id="286" r:id="rId18"/>
    <p:sldId id="288" r:id="rId19"/>
    <p:sldId id="289" r:id="rId20"/>
    <p:sldId id="291" r:id="rId21"/>
    <p:sldId id="292" r:id="rId22"/>
    <p:sldId id="295" r:id="rId23"/>
    <p:sldId id="294" r:id="rId24"/>
    <p:sldId id="298" r:id="rId25"/>
    <p:sldId id="299" r:id="rId26"/>
    <p:sldId id="306" r:id="rId27"/>
    <p:sldId id="337" r:id="rId28"/>
    <p:sldId id="274" r:id="rId29"/>
    <p:sldId id="307" r:id="rId30"/>
    <p:sldId id="339" r:id="rId31"/>
    <p:sldId id="315" r:id="rId32"/>
    <p:sldId id="335" r:id="rId33"/>
    <p:sldId id="340" r:id="rId34"/>
    <p:sldId id="31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  <a:srgbClr val="F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76;&#1086;&#1082;&#1091;&#1084;&#1077;&#1085;&#1090;&#1099;/&#1055;&#1088;&#1080;&#1093;&#1086;&#1076;&#1085;&#1099;&#1081;+&#1086;&#1088;&#1076;&#1077;&#1088;.xl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14DFC-3B6A-48EE-B81C-0A05260E5B93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286A87-1528-4B7E-8AC5-27C366952C1E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Племенная</a:t>
          </a:r>
          <a:r>
            <a:rPr lang="ru-RU" sz="1800" i="1" dirty="0" smtClean="0">
              <a:solidFill>
                <a:schemeClr val="tx1"/>
              </a:solidFill>
            </a:rPr>
            <a:t> </a:t>
          </a:r>
          <a:r>
            <a:rPr lang="ru-RU" sz="1800" b="1" i="1" dirty="0" smtClean="0">
              <a:solidFill>
                <a:schemeClr val="tx1"/>
              </a:solidFill>
            </a:rPr>
            <a:t>работа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4126E2D7-C441-493C-9BBE-DFA65F6FF3C5}" type="parTrans" cxnId="{9ACD1DB2-3693-4350-8191-8B2F0E4C46F5}">
      <dgm:prSet/>
      <dgm:spPr/>
      <dgm:t>
        <a:bodyPr/>
        <a:lstStyle/>
        <a:p>
          <a:endParaRPr lang="ru-RU" sz="1800"/>
        </a:p>
      </dgm:t>
    </dgm:pt>
    <dgm:pt modelId="{A8B1245B-5B5F-4D4F-AD91-937275ACEF58}" type="sibTrans" cxnId="{9ACD1DB2-3693-4350-8191-8B2F0E4C46F5}">
      <dgm:prSet custT="1"/>
      <dgm:spPr/>
      <dgm:t>
        <a:bodyPr/>
        <a:lstStyle/>
        <a:p>
          <a:endParaRPr lang="ru-RU" sz="1800"/>
        </a:p>
      </dgm:t>
    </dgm:pt>
    <dgm:pt modelId="{FB6A1C1C-4CAE-46CC-AB34-EA122FD24E3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/>
            <a:t>Племенная</a:t>
          </a:r>
          <a:r>
            <a:rPr lang="ru-RU" sz="1800" i="1" dirty="0" smtClean="0"/>
            <a:t> </a:t>
          </a:r>
          <a:r>
            <a:rPr lang="ru-RU" sz="1800" b="1" i="1" dirty="0" smtClean="0"/>
            <a:t>работа</a:t>
          </a:r>
          <a:r>
            <a:rPr lang="ru-RU" sz="1800" i="1" dirty="0" smtClean="0"/>
            <a:t> представляет собой систему внутрихозяйственных и государственных организационных и зоотехнических мероприятий, направленных на улучшение существующих и создание новых пород.</a:t>
          </a:r>
          <a:endParaRPr lang="ru-RU" dirty="0"/>
        </a:p>
      </dgm:t>
    </dgm:pt>
    <dgm:pt modelId="{D464E7F7-BADE-4FB7-8969-414B3BC5204D}" type="parTrans" cxnId="{C48CDFE6-BE77-40C8-A565-42A5CA46F349}">
      <dgm:prSet/>
      <dgm:spPr/>
      <dgm:t>
        <a:bodyPr/>
        <a:lstStyle/>
        <a:p>
          <a:endParaRPr lang="ru-RU"/>
        </a:p>
      </dgm:t>
    </dgm:pt>
    <dgm:pt modelId="{141ABEB0-0FFA-4695-97E2-A4D4CFC9E414}" type="sibTrans" cxnId="{C48CDFE6-BE77-40C8-A565-42A5CA46F349}">
      <dgm:prSet/>
      <dgm:spPr/>
      <dgm:t>
        <a:bodyPr/>
        <a:lstStyle/>
        <a:p>
          <a:endParaRPr lang="ru-RU"/>
        </a:p>
      </dgm:t>
    </dgm:pt>
    <dgm:pt modelId="{575C0C2D-0C80-45AA-AC60-CD8DD4FC5F77}" type="pres">
      <dgm:prSet presAssocID="{5DD14DFC-3B6A-48EE-B81C-0A05260E5B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AC3F4-8931-4618-A92C-A90D792CAD2A}" type="pres">
      <dgm:prSet presAssocID="{64286A87-1528-4B7E-8AC5-27C366952C1E}" presName="parentLin" presStyleCnt="0"/>
      <dgm:spPr/>
    </dgm:pt>
    <dgm:pt modelId="{3F075F3D-3294-4B86-8A1B-98F503540394}" type="pres">
      <dgm:prSet presAssocID="{64286A87-1528-4B7E-8AC5-27C366952C1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2875E671-DB1C-4AC3-A3B7-4C213D5DFBE0}" type="pres">
      <dgm:prSet presAssocID="{64286A87-1528-4B7E-8AC5-27C366952C1E}" presName="parentText" presStyleLbl="node1" presStyleIdx="0" presStyleCnt="1" custScaleX="117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C3AD-F9F4-4C36-9B94-324E0840504D}" type="pres">
      <dgm:prSet presAssocID="{64286A87-1528-4B7E-8AC5-27C366952C1E}" presName="negativeSpace" presStyleCnt="0"/>
      <dgm:spPr/>
    </dgm:pt>
    <dgm:pt modelId="{DF5ED68C-E83A-4D9E-A3FA-2FE838A2318B}" type="pres">
      <dgm:prSet presAssocID="{64286A87-1528-4B7E-8AC5-27C366952C1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D1DB2-3693-4350-8191-8B2F0E4C46F5}" srcId="{5DD14DFC-3B6A-48EE-B81C-0A05260E5B93}" destId="{64286A87-1528-4B7E-8AC5-27C366952C1E}" srcOrd="0" destOrd="0" parTransId="{4126E2D7-C441-493C-9BBE-DFA65F6FF3C5}" sibTransId="{A8B1245B-5B5F-4D4F-AD91-937275ACEF58}"/>
    <dgm:cxn modelId="{C48CDFE6-BE77-40C8-A565-42A5CA46F349}" srcId="{64286A87-1528-4B7E-8AC5-27C366952C1E}" destId="{FB6A1C1C-4CAE-46CC-AB34-EA122FD24E3D}" srcOrd="0" destOrd="0" parTransId="{D464E7F7-BADE-4FB7-8969-414B3BC5204D}" sibTransId="{141ABEB0-0FFA-4695-97E2-A4D4CFC9E414}"/>
    <dgm:cxn modelId="{2AE14978-678C-4B86-8455-51884527E239}" type="presOf" srcId="{5DD14DFC-3B6A-48EE-B81C-0A05260E5B93}" destId="{575C0C2D-0C80-45AA-AC60-CD8DD4FC5F77}" srcOrd="0" destOrd="0" presId="urn:microsoft.com/office/officeart/2005/8/layout/list1"/>
    <dgm:cxn modelId="{F0AC9CA8-44AC-4128-8602-2243305E2968}" type="presOf" srcId="{64286A87-1528-4B7E-8AC5-27C366952C1E}" destId="{2875E671-DB1C-4AC3-A3B7-4C213D5DFBE0}" srcOrd="1" destOrd="0" presId="urn:microsoft.com/office/officeart/2005/8/layout/list1"/>
    <dgm:cxn modelId="{3763E9DF-2DAF-40B9-9744-2A0E91A195DD}" type="presOf" srcId="{64286A87-1528-4B7E-8AC5-27C366952C1E}" destId="{3F075F3D-3294-4B86-8A1B-98F503540394}" srcOrd="0" destOrd="0" presId="urn:microsoft.com/office/officeart/2005/8/layout/list1"/>
    <dgm:cxn modelId="{3E9CA6F1-34E1-4721-99A4-B9C33164A30B}" type="presOf" srcId="{FB6A1C1C-4CAE-46CC-AB34-EA122FD24E3D}" destId="{DF5ED68C-E83A-4D9E-A3FA-2FE838A2318B}" srcOrd="0" destOrd="0" presId="urn:microsoft.com/office/officeart/2005/8/layout/list1"/>
    <dgm:cxn modelId="{8F8224AB-0804-4494-9758-6D14073E5E27}" type="presParOf" srcId="{575C0C2D-0C80-45AA-AC60-CD8DD4FC5F77}" destId="{24FAC3F4-8931-4618-A92C-A90D792CAD2A}" srcOrd="0" destOrd="0" presId="urn:microsoft.com/office/officeart/2005/8/layout/list1"/>
    <dgm:cxn modelId="{C867665E-096A-4A6E-BD28-462AC5D94287}" type="presParOf" srcId="{24FAC3F4-8931-4618-A92C-A90D792CAD2A}" destId="{3F075F3D-3294-4B86-8A1B-98F503540394}" srcOrd="0" destOrd="0" presId="urn:microsoft.com/office/officeart/2005/8/layout/list1"/>
    <dgm:cxn modelId="{EE96DB83-DE15-435E-B69C-5BE464964D93}" type="presParOf" srcId="{24FAC3F4-8931-4618-A92C-A90D792CAD2A}" destId="{2875E671-DB1C-4AC3-A3B7-4C213D5DFBE0}" srcOrd="1" destOrd="0" presId="urn:microsoft.com/office/officeart/2005/8/layout/list1"/>
    <dgm:cxn modelId="{64390196-E4A6-4083-ADF3-D3DA6239C2F0}" type="presParOf" srcId="{575C0C2D-0C80-45AA-AC60-CD8DD4FC5F77}" destId="{D64CC3AD-F9F4-4C36-9B94-324E0840504D}" srcOrd="1" destOrd="0" presId="urn:microsoft.com/office/officeart/2005/8/layout/list1"/>
    <dgm:cxn modelId="{9DE4A80B-CBE2-4F06-AEFE-D550C9ADF838}" type="presParOf" srcId="{575C0C2D-0C80-45AA-AC60-CD8DD4FC5F77}" destId="{DF5ED68C-E83A-4D9E-A3FA-2FE838A2318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D68C-E83A-4D9E-A3FA-2FE838A2318B}">
      <dsp:nvSpPr>
        <dsp:cNvPr id="0" name=""/>
        <dsp:cNvSpPr/>
      </dsp:nvSpPr>
      <dsp:spPr>
        <a:xfrm>
          <a:off x="0" y="423250"/>
          <a:ext cx="6860425" cy="432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2445" tIns="583184" rIns="532445" bIns="19913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i="1" kern="1200" dirty="0" smtClean="0"/>
            <a:t>Племенная</a:t>
          </a:r>
          <a:r>
            <a:rPr lang="ru-RU" sz="2800" i="1" kern="1200" dirty="0" smtClean="0"/>
            <a:t> </a:t>
          </a:r>
          <a:r>
            <a:rPr lang="ru-RU" sz="2800" b="1" i="1" kern="1200" dirty="0" smtClean="0"/>
            <a:t>работа</a:t>
          </a:r>
          <a:r>
            <a:rPr lang="ru-RU" sz="2800" i="1" kern="1200" dirty="0" smtClean="0"/>
            <a:t> представляет собой систему внутрихозяйственных и государственных организационных и зоотехнических мероприятий, направленных на улучшение существующих и создание новых пород.</a:t>
          </a:r>
          <a:endParaRPr lang="ru-RU" sz="2800" kern="1200" dirty="0"/>
        </a:p>
      </dsp:txBody>
      <dsp:txXfrm>
        <a:off x="0" y="423250"/>
        <a:ext cx="6860425" cy="4321800"/>
      </dsp:txXfrm>
    </dsp:sp>
    <dsp:sp modelId="{2875E671-DB1C-4AC3-A3B7-4C213D5DFBE0}">
      <dsp:nvSpPr>
        <dsp:cNvPr id="0" name=""/>
        <dsp:cNvSpPr/>
      </dsp:nvSpPr>
      <dsp:spPr>
        <a:xfrm>
          <a:off x="343021" y="9970"/>
          <a:ext cx="5632038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515" tIns="0" rIns="1815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Племенная</a:t>
          </a:r>
          <a:r>
            <a:rPr lang="ru-RU" sz="1800" i="1" kern="1200" dirty="0" smtClean="0">
              <a:solidFill>
                <a:schemeClr val="tx1"/>
              </a:solidFill>
            </a:rPr>
            <a:t> </a:t>
          </a:r>
          <a:r>
            <a:rPr lang="ru-RU" sz="1800" b="1" i="1" kern="1200" dirty="0" smtClean="0">
              <a:solidFill>
                <a:schemeClr val="tx1"/>
              </a:solidFill>
            </a:rPr>
            <a:t>работа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83370" y="50319"/>
        <a:ext cx="5551340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BDAD0-32FC-4494-B0A7-8FA10EA13301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BB049-A415-4FD9-B57F-2BCBC8520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4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901B2-9BED-4C46-9118-C694CB14954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74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6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2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1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0"/>
            <a:ext cx="121920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6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3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2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2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3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2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7480-0319-4BCC-AF9B-78DC55C037E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58A7-57AB-4465-89B7-A8BDF376E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&#1054;&#1090;&#1073;&#1086;&#1088;%20&#1088;&#1077;&#1084;&#1086;&#1085;&#1090;&#1085;&#1086;&#1075;&#1086;%20&#1084;&#1086;&#1083;&#1086;&#1076;&#1085;&#1103;&#1082;&#1072;%20&#1085;&#1072;%20&#1091;&#1095;&#1072;&#1089;&#1090;&#1082;&#1077;%20&#1086;&#1087;&#1086;&#1088;&#1086;&#1089;.mp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../&#1087;&#1088;&#1077;&#1079;&#1077;&#1085;&#1090;&#1072;&#1094;&#1080;&#1103;%20&#1082;%20&#1091;&#1088;&#1086;&#1082;&#1091;/&#1044;&#1091;&#1073;&#1089;&#1082;&#1080;&#1081;%20&#1040;.&#1042;..mp4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БЕЛГОРОДСКОЙ ОБЛАСТИ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«БОРИСОВСКИЙ АГРОМЕХАНИЧЕСКИЙ ТЕХНИКУМ»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22" y="1547253"/>
            <a:ext cx="8162156" cy="5101348"/>
          </a:xfrm>
        </p:spPr>
      </p:pic>
    </p:spTree>
    <p:extLst>
      <p:ext uri="{BB962C8B-B14F-4D97-AF65-F5344CB8AC3E}">
        <p14:creationId xmlns:p14="http://schemas.microsoft.com/office/powerpoint/2010/main" val="9912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Чистопородное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01641" y="1700808"/>
            <a:ext cx="4824536" cy="4608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спаривания животных, принадлежащих к одной породе.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Потомство, полученное от такого спаривания, называют чистопородным.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23" y="1865194"/>
            <a:ext cx="4071292" cy="42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403020" cy="6858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5951184" y="1063010"/>
            <a:ext cx="5234668" cy="50405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спаривания животных разных пород или помесных групп. Его применяют для создания новых и улучшения существующих пород, повышения породности и продуктивности стад.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8" y="1268760"/>
            <a:ext cx="4470574" cy="4470574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9552384" y="5661248"/>
            <a:ext cx="9861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Гибридизация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6096000" y="1289218"/>
            <a:ext cx="5329663" cy="53992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образования или получения гибридов, в основе которого лежит объединение генетического материала разных клеток в одной клетке.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9" y="2112130"/>
            <a:ext cx="5288192" cy="35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Племенное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67988" y="1504976"/>
            <a:ext cx="5185647" cy="490609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такой метод разведения, при котором потомство получают от родительских форм, принадлежащих к разным породам.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9" y="2523808"/>
            <a:ext cx="4917175" cy="226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558" y="421804"/>
            <a:ext cx="9048560" cy="685800"/>
          </a:xfrm>
        </p:spPr>
        <p:txBody>
          <a:bodyPr>
            <a:noAutofit/>
          </a:bodyPr>
          <a:lstStyle/>
          <a:p>
            <a:pPr lvl="0"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Промышленным</a:t>
            </a:r>
            <a: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скрещиванием</a:t>
            </a:r>
            <a: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i="1" dirty="0">
                <a:solidFill>
                  <a:srgbClr val="FF0000"/>
                </a:solidFill>
              </a:rPr>
              <a:t/>
            </a:r>
            <a:br>
              <a:rPr lang="ru-RU" sz="4800" i="1" dirty="0">
                <a:solidFill>
                  <a:srgbClr val="FF0000"/>
                </a:solidFill>
              </a:rPr>
            </a:b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96574" y="1107604"/>
            <a:ext cx="4896544" cy="47525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нескольких пород между собой для получения помесей I поколения с ярко выраженным гетерозисом, не оставляемых для дальнейшего разведения.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2472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Организация племенной работы в хозяйствах-репродукторах.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30" y="1589318"/>
            <a:ext cx="8814359" cy="5036777"/>
          </a:xfrm>
        </p:spPr>
      </p:pic>
    </p:spTree>
    <p:extLst>
      <p:ext uri="{BB962C8B-B14F-4D97-AF65-F5344CB8AC3E}">
        <p14:creationId xmlns:p14="http://schemas.microsoft.com/office/powerpoint/2010/main" val="754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91" y="244501"/>
            <a:ext cx="11681717" cy="1450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продуктивности свиней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7428" y="2642269"/>
            <a:ext cx="3744416" cy="1547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637052" y="2161174"/>
            <a:ext cx="1054792" cy="48109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66183" y="2155493"/>
            <a:ext cx="961366" cy="486776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566183" y="2642269"/>
            <a:ext cx="3816424" cy="1547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49" y="4452661"/>
            <a:ext cx="4572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91" y="244501"/>
            <a:ext cx="11681717" cy="1450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продуктивности свиней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7428" y="2642269"/>
            <a:ext cx="3744416" cy="1547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Морфологическая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637052" y="2161174"/>
            <a:ext cx="1054792" cy="48109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66183" y="2155493"/>
            <a:ext cx="961366" cy="486776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566183" y="2642269"/>
            <a:ext cx="3816424" cy="1547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49" y="4452661"/>
            <a:ext cx="4572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Морфологическая группа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51479" y="1644178"/>
            <a:ext cx="5495159" cy="4580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" y="1844824"/>
            <a:ext cx="5092833" cy="43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Морфологическая группа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58641" y="1690688"/>
            <a:ext cx="5495159" cy="4580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 экстерьера, конституцию животного, мясные и убойные качества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" y="1844824"/>
            <a:ext cx="5092833" cy="43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1" y="432271"/>
            <a:ext cx="11559941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Выберите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характеристики, которые относятся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хозяйственно-биологическим признакам свиней</a:t>
            </a:r>
          </a:p>
        </p:txBody>
      </p:sp>
      <p:sp>
        <p:nvSpPr>
          <p:cNvPr id="4" name="Овал 3"/>
          <p:cNvSpPr/>
          <p:nvPr/>
        </p:nvSpPr>
        <p:spPr>
          <a:xfrm>
            <a:off x="4230161" y="3164868"/>
            <a:ext cx="3624173" cy="18208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Хозяйственно-биологические признаки свиней</a:t>
            </a:r>
          </a:p>
        </p:txBody>
      </p:sp>
      <p:sp>
        <p:nvSpPr>
          <p:cNvPr id="5" name="Куб 4"/>
          <p:cNvSpPr/>
          <p:nvPr/>
        </p:nvSpPr>
        <p:spPr>
          <a:xfrm>
            <a:off x="1632825" y="5456752"/>
            <a:ext cx="2016224" cy="108782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Имеют совершенную систему </a:t>
            </a:r>
            <a:r>
              <a:rPr lang="ru-RU" sz="1500" dirty="0"/>
              <a:t>терморегуляции</a:t>
            </a:r>
          </a:p>
        </p:txBody>
      </p:sp>
      <p:sp>
        <p:nvSpPr>
          <p:cNvPr id="6" name="Куб 5"/>
          <p:cNvSpPr/>
          <p:nvPr/>
        </p:nvSpPr>
        <p:spPr>
          <a:xfrm>
            <a:off x="4870058" y="5471174"/>
            <a:ext cx="1988527" cy="108782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Стойкие против холода</a:t>
            </a:r>
          </a:p>
        </p:txBody>
      </p:sp>
      <p:sp>
        <p:nvSpPr>
          <p:cNvPr id="7" name="Куб 6"/>
          <p:cNvSpPr/>
          <p:nvPr/>
        </p:nvSpPr>
        <p:spPr>
          <a:xfrm>
            <a:off x="7880983" y="5456752"/>
            <a:ext cx="1886612" cy="109229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Молочность</a:t>
            </a:r>
          </a:p>
        </p:txBody>
      </p:sp>
      <p:sp>
        <p:nvSpPr>
          <p:cNvPr id="8" name="Куб 7"/>
          <p:cNvSpPr/>
          <p:nvPr/>
        </p:nvSpPr>
        <p:spPr>
          <a:xfrm>
            <a:off x="804733" y="4237042"/>
            <a:ext cx="1584176" cy="93610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Всеядность</a:t>
            </a:r>
          </a:p>
        </p:txBody>
      </p:sp>
      <p:sp>
        <p:nvSpPr>
          <p:cNvPr id="9" name="Куб 8"/>
          <p:cNvSpPr/>
          <p:nvPr/>
        </p:nvSpPr>
        <p:spPr>
          <a:xfrm>
            <a:off x="5553777" y="1771152"/>
            <a:ext cx="1940978" cy="93610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Высокая плодовитость</a:t>
            </a:r>
          </a:p>
        </p:txBody>
      </p:sp>
      <p:sp>
        <p:nvSpPr>
          <p:cNvPr id="10" name="Куб 9"/>
          <p:cNvSpPr/>
          <p:nvPr/>
        </p:nvSpPr>
        <p:spPr>
          <a:xfrm>
            <a:off x="8133348" y="1771152"/>
            <a:ext cx="1825751" cy="93610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Короткий период беременности</a:t>
            </a:r>
          </a:p>
        </p:txBody>
      </p:sp>
      <p:sp>
        <p:nvSpPr>
          <p:cNvPr id="11" name="Куб 10"/>
          <p:cNvSpPr/>
          <p:nvPr/>
        </p:nvSpPr>
        <p:spPr>
          <a:xfrm>
            <a:off x="804733" y="2818483"/>
            <a:ext cx="1656184" cy="100887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Хорошо развита память</a:t>
            </a:r>
          </a:p>
        </p:txBody>
      </p:sp>
      <p:sp>
        <p:nvSpPr>
          <p:cNvPr id="12" name="Куб 11"/>
          <p:cNvSpPr/>
          <p:nvPr/>
        </p:nvSpPr>
        <p:spPr>
          <a:xfrm>
            <a:off x="9767595" y="2891249"/>
            <a:ext cx="1691680" cy="106473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Скороспелость</a:t>
            </a:r>
          </a:p>
        </p:txBody>
      </p:sp>
      <p:sp>
        <p:nvSpPr>
          <p:cNvPr id="13" name="Куб 12"/>
          <p:cNvSpPr/>
          <p:nvPr/>
        </p:nvSpPr>
        <p:spPr>
          <a:xfrm>
            <a:off x="2789838" y="1784562"/>
            <a:ext cx="1718421" cy="93610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Хорошо развита мускулатура</a:t>
            </a:r>
          </a:p>
        </p:txBody>
      </p:sp>
      <p:sp>
        <p:nvSpPr>
          <p:cNvPr id="14" name="Куб 13"/>
          <p:cNvSpPr/>
          <p:nvPr/>
        </p:nvSpPr>
        <p:spPr>
          <a:xfrm>
            <a:off x="9285055" y="4331409"/>
            <a:ext cx="1925959" cy="93610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Крупноплодность</a:t>
            </a:r>
          </a:p>
        </p:txBody>
      </p:sp>
    </p:spTree>
    <p:extLst>
      <p:ext uri="{BB962C8B-B14F-4D97-AF65-F5344CB8AC3E}">
        <p14:creationId xmlns:p14="http://schemas.microsoft.com/office/powerpoint/2010/main" val="5772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4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группа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12687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1904" y="1268761"/>
            <a:ext cx="6792859" cy="50602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7" y="1408045"/>
            <a:ext cx="4982481" cy="49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4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группа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12687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1904" y="1268761"/>
            <a:ext cx="6792859" cy="50602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Оплодотворяемость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Многоплодие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Крупноплодность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Молочность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Жизнеспособности молодняка 6. Использование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животными корма.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7" y="1408045"/>
            <a:ext cx="4982481" cy="49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476672"/>
            <a:ext cx="11907749" cy="6858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организационно-зоотехнических мероприятий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079" y="1988300"/>
            <a:ext cx="4143361" cy="1633464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3872" y="4027470"/>
            <a:ext cx="3532308" cy="1705786"/>
          </a:xfrm>
          <a:prstGeom prst="rect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9896" y="1988300"/>
            <a:ext cx="3316284" cy="1584716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27636" y="1988300"/>
            <a:ext cx="3264364" cy="1560916"/>
          </a:xfrm>
          <a:prstGeom prst="rect">
            <a:avLst/>
          </a:prstGeom>
          <a:solidFill>
            <a:srgbClr val="00B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079" y="4027470"/>
            <a:ext cx="4143361" cy="1716058"/>
          </a:xfrm>
          <a:prstGeom prst="rect">
            <a:avLst/>
          </a:prstGeom>
          <a:solidFill>
            <a:srgbClr val="00B0F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517" y="4027470"/>
            <a:ext cx="3253483" cy="1705786"/>
          </a:xfrm>
          <a:prstGeom prst="rect">
            <a:avLst/>
          </a:prstGeom>
          <a:solidFill>
            <a:srgbClr val="FFC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476672"/>
            <a:ext cx="11907749" cy="6858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организационно-зоотехнических мероприятий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079" y="1988300"/>
            <a:ext cx="4143361" cy="1633464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3872" y="4027470"/>
            <a:ext cx="3532308" cy="1705786"/>
          </a:xfrm>
          <a:prstGeom prst="rect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Зоотехнический учет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9896" y="1988300"/>
            <a:ext cx="3316284" cy="1584716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27636" y="1988300"/>
            <a:ext cx="3264364" cy="1560916"/>
          </a:xfrm>
          <a:prstGeom prst="rect">
            <a:avLst/>
          </a:prstGeom>
          <a:solidFill>
            <a:srgbClr val="00B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разведения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079" y="4027470"/>
            <a:ext cx="4143361" cy="1716058"/>
          </a:xfrm>
          <a:prstGeom prst="rect">
            <a:avLst/>
          </a:prstGeom>
          <a:solidFill>
            <a:srgbClr val="00B0F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молодняка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38517" y="4027470"/>
            <a:ext cx="3253483" cy="1705786"/>
          </a:xfrm>
          <a:prstGeom prst="rect">
            <a:avLst/>
          </a:prstGeom>
          <a:solidFill>
            <a:srgbClr val="FFC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Племенной учет</a:t>
            </a:r>
          </a:p>
        </p:txBody>
      </p:sp>
    </p:spTree>
    <p:extLst>
      <p:ext uri="{BB962C8B-B14F-4D97-AF65-F5344CB8AC3E}">
        <p14:creationId xmlns:p14="http://schemas.microsoft.com/office/powerpoint/2010/main" val="5101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endParaRPr lang="ru-RU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6998" y="1613148"/>
            <a:ext cx="5459002" cy="5142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сохранение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более приспособленных к определенным жизненным условиям и технологии производства, или выбор человеком наиболее удовлетворяющих его требованиям особей и устранение самой природой или человеком менее приспособленных, худших экземпляров.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02" y="1613148"/>
            <a:ext cx="5142772" cy="51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Видео-ролик «Отбор ремонтной свинки на участке опорос»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9" y="1979446"/>
            <a:ext cx="6726642" cy="4469480"/>
          </a:xfrm>
        </p:spPr>
      </p:pic>
    </p:spTree>
    <p:extLst>
      <p:ext uri="{BB962C8B-B14F-4D97-AF65-F5344CB8AC3E}">
        <p14:creationId xmlns:p14="http://schemas.microsoft.com/office/powerpoint/2010/main" val="16238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постановок бирок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биркованию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техники безопасности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одеть одноразовые перчатки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биркователя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бирки на биркователь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уха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бирки на ухо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установки бирки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7" name="Рисунок 6" descr="C:\Users\User\Desktop\flyblock_bir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19" y="2350335"/>
            <a:ext cx="5899685" cy="1961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6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биркования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299692"/>
              </p:ext>
            </p:extLst>
          </p:nvPr>
        </p:nvGraphicFramePr>
        <p:xfrm>
          <a:off x="375385" y="1193535"/>
          <a:ext cx="11415561" cy="503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295"/>
                <a:gridCol w="6052168"/>
                <a:gridCol w="3727098"/>
              </a:tblGrid>
              <a:tr h="118377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76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Соблюдена техника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5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Соблюдены меры дезинфекции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63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Соблюдены меры дезинфекции уха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03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бирки с первого раза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39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Бирка установлена в центре ушной раковины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26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455" y="9809"/>
            <a:ext cx="10515600" cy="79553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учета опороса и приплода свиней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5" y="721895"/>
            <a:ext cx="10837400" cy="6248505"/>
          </a:xfrm>
        </p:spPr>
      </p:pic>
    </p:spTree>
    <p:extLst>
      <p:ext uri="{BB962C8B-B14F-4D97-AF65-F5344CB8AC3E}">
        <p14:creationId xmlns:p14="http://schemas.microsoft.com/office/powerpoint/2010/main" val="10454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 задание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6" y="1794802"/>
            <a:ext cx="431326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091701" cy="4378863"/>
          </a:xfrm>
        </p:spPr>
      </p:pic>
    </p:spTree>
    <p:extLst>
      <p:ext uri="{BB962C8B-B14F-4D97-AF65-F5344CB8AC3E}">
        <p14:creationId xmlns:p14="http://schemas.microsoft.com/office/powerpoint/2010/main" val="27320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ситуация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37" y="1825625"/>
            <a:ext cx="4150325" cy="4351338"/>
          </a:xfr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 АО «Крюковский свинокомплекс» на участке опорос при оприходовании поросят у крупно-белой свиноматки, в помете были поросята с коричневыми пятнами на спинке характерные для породы дюрок. Зоотехник по племенному делу отказался отбирать таких поросят на племя. Как вы считаете, почему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847850" y="4437063"/>
            <a:ext cx="9350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nimals" pitchFamily="34" charset="2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531269" y="333376"/>
            <a:ext cx="3313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88169" y="216896"/>
            <a:ext cx="9686223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alt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Соотнесите термин и определение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77070"/>
              </p:ext>
            </p:extLst>
          </p:nvPr>
        </p:nvGraphicFramePr>
        <p:xfrm>
          <a:off x="1919536" y="1556791"/>
          <a:ext cx="5139998" cy="523237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88863"/>
                <a:gridCol w="1751135"/>
              </a:tblGrid>
              <a:tr h="918266">
                <a:tc>
                  <a:txBody>
                    <a:bodyPr/>
                    <a:lstStyle/>
                    <a:p>
                      <a:pPr marR="24765" indent="-469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indent="-469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8266">
                <a:tc>
                  <a:txBody>
                    <a:bodyPr/>
                    <a:lstStyle/>
                    <a:p>
                      <a:pPr marR="24765" indent="-4699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спаривания животных разных пород или помесных групп.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-469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22265">
                <a:tc>
                  <a:txBody>
                    <a:bodyPr/>
                    <a:lstStyle/>
                    <a:p>
                      <a:pPr marR="24765" indent="-4699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Двухпородный гибрид с ярко выраженными откормочными свойствами.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-469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43474">
                <a:tc>
                  <a:txBody>
                    <a:bodyPr/>
                    <a:lstStyle/>
                    <a:p>
                      <a:pPr marR="24765" indent="-4699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Фиксация, на ухе животного с помощью специальной бирки или клипсы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765" indent="-469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22265">
                <a:tc>
                  <a:txBody>
                    <a:bodyPr/>
                    <a:lstStyle/>
                    <a:p>
                      <a:pPr marR="24765" indent="-4699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04850" algn="l"/>
                          <a:tab pos="639127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спаривания животных, принадлежащих к одной породе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4765" indent="-4699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04850" algn="l"/>
                          <a:tab pos="6391275" algn="l"/>
                        </a:tabLst>
                        <a:defRPr/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Облако 5"/>
          <p:cNvSpPr/>
          <p:nvPr/>
        </p:nvSpPr>
        <p:spPr>
          <a:xfrm>
            <a:off x="7058514" y="2242409"/>
            <a:ext cx="2133830" cy="676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Скрещивание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8541726" y="3750687"/>
            <a:ext cx="1800200" cy="676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Молодняк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8472264" y="4920691"/>
            <a:ext cx="2088232" cy="676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Татуирование</a:t>
            </a:r>
          </a:p>
        </p:txBody>
      </p:sp>
      <p:sp>
        <p:nvSpPr>
          <p:cNvPr id="18" name="Облако 17"/>
          <p:cNvSpPr/>
          <p:nvPr/>
        </p:nvSpPr>
        <p:spPr>
          <a:xfrm>
            <a:off x="7058515" y="3257230"/>
            <a:ext cx="1800200" cy="676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Молодняк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8541727" y="2580683"/>
            <a:ext cx="2090777" cy="676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Гибридизация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7104112" y="5597238"/>
            <a:ext cx="2232248" cy="676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Чистопородное разведение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8532948" y="6024870"/>
            <a:ext cx="2027548" cy="676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Племенное скрещивание</a:t>
            </a:r>
          </a:p>
        </p:txBody>
      </p:sp>
      <p:sp>
        <p:nvSpPr>
          <p:cNvPr id="22" name="Облако 21"/>
          <p:cNvSpPr/>
          <p:nvPr/>
        </p:nvSpPr>
        <p:spPr>
          <a:xfrm>
            <a:off x="7104112" y="4437064"/>
            <a:ext cx="1800200" cy="676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Биркование</a:t>
            </a:r>
          </a:p>
        </p:txBody>
      </p:sp>
    </p:spTree>
    <p:extLst>
      <p:ext uri="{BB962C8B-B14F-4D97-AF65-F5344CB8AC3E}">
        <p14:creationId xmlns:p14="http://schemas.microsoft.com/office/powerpoint/2010/main" val="2790496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7784E-6 L -0.20087 0.036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71548E-7 C -0.0408 0.03794 -0.10225 0.06199 -0.17066 0.06199 C -0.23941 0.06199 -0.30069 0.03794 -0.34253 9.71548E-7 C -0.30069 -0.03794 -0.23941 -0.06199 -0.17066 -0.06199 C -0.10225 -0.06199 -0.0408 -0.03794 -2.22222E-6 9.71548E-7 Z " pathEditMode="relative" rAng="10800000" ptsTypes="fffff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0715E-6 C -0.02743 0.03794 -0.06823 0.062 -0.11372 0.062 C -0.15921 0.062 -0.2 0.03794 -0.22743 -1.70715E-6 C -0.2 -0.03793 -0.15921 -0.06199 -0.11372 -0.06199 C -0.06823 -0.06199 -0.02743 -0.03793 -0.00018 -1.70715E-6 Z " pathEditMode="relative" rAng="10800000" ptsTypes="ffff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93245E-6 L -0.35712 -0.037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-1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9276E-6 L -0.20868 0.024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1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05043E-6 C -0.04097 0.03793 -0.1026 0.06199 -0.17118 0.06199 C -0.23975 0.06199 -0.30139 0.03793 -0.3427 4.05043E-6 C -0.30139 -0.03794 -0.23975 -0.062 -0.17118 -0.062 C -0.1026 -0.062 -0.04097 -0.03794 -0.00017 4.05043E-6 Z " pathEditMode="relative" rAng="10800000" ptsTypes="fffff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7173E-6 L -0.20868 0.043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4277E-6 C -0.04149 0.03794 -0.10399 0.062 -0.17344 0.062 C -0.24306 0.062 -0.30538 0.03794 -0.3474 -3.74277E-6 C -0.30538 -0.03793 -0.24306 -0.06199 -0.17344 -0.06199 C -0.10399 -0.06199 -0.04149 -0.03793 1.94444E-6 -3.74277E-6 Z " pathEditMode="relative" rAng="10800000" ptsTypes="fffff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на тему: «Хозяйственно-биологические особенности свиней»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22" y="1784528"/>
            <a:ext cx="6622022" cy="4934183"/>
          </a:xfrm>
        </p:spPr>
      </p:pic>
    </p:spTree>
    <p:extLst>
      <p:ext uri="{BB962C8B-B14F-4D97-AF65-F5344CB8AC3E}">
        <p14:creationId xmlns:p14="http://schemas.microsoft.com/office/powerpoint/2010/main" val="2857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производственную задачу поставленную работодателем.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(Видео-ролик)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Тараторкин В.М., Сметнев А.С. Технологии сельскохозяйственных механизированных работ в растениеводстве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животноводстве стр. 102-112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94" y="2069878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5" y="0"/>
            <a:ext cx="9141271" cy="6855953"/>
          </a:xfrm>
        </p:spPr>
      </p:pic>
    </p:spTree>
    <p:extLst>
      <p:ext uri="{BB962C8B-B14F-4D97-AF65-F5344CB8AC3E}">
        <p14:creationId xmlns:p14="http://schemas.microsoft.com/office/powerpoint/2010/main" val="18089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на уроке!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39" y="1690688"/>
            <a:ext cx="6037448" cy="4716756"/>
          </a:xfrm>
        </p:spPr>
      </p:pic>
    </p:spTree>
    <p:extLst>
      <p:ext uri="{BB962C8B-B14F-4D97-AF65-F5344CB8AC3E}">
        <p14:creationId xmlns:p14="http://schemas.microsoft.com/office/powerpoint/2010/main" val="26369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племенной работы в свиноводстве»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73" y="1946168"/>
            <a:ext cx="6401521" cy="4801141"/>
          </a:xfrm>
        </p:spPr>
      </p:pic>
    </p:spTree>
    <p:extLst>
      <p:ext uri="{BB962C8B-B14F-4D97-AF65-F5344CB8AC3E}">
        <p14:creationId xmlns:p14="http://schemas.microsoft.com/office/powerpoint/2010/main" val="10930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Ознакомиться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основами племенной работы в свиноводстве</a:t>
            </a:r>
          </a:p>
          <a:p>
            <a:pPr marL="0" lv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Воспитывать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профессии, активность студентов.</a:t>
            </a:r>
          </a:p>
          <a:p>
            <a:pPr marL="0" lv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умственную и познавательную активность, проводить анализ, синтез сравнения, делать необходимые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профессиональные компетенции</a:t>
            </a:r>
          </a:p>
          <a:p>
            <a:pPr marL="0" lvl="0" indent="0">
              <a:buNone/>
            </a:pP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занятию: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Племенная работа на свинокомплексе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племенной работы в хозяйствах-репродукторах.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37" y="1825625"/>
            <a:ext cx="4150325" cy="4351338"/>
          </a:xfrm>
        </p:spPr>
      </p:pic>
    </p:spTree>
    <p:extLst>
      <p:ext uri="{BB962C8B-B14F-4D97-AF65-F5344CB8AC3E}">
        <p14:creationId xmlns:p14="http://schemas.microsoft.com/office/powerpoint/2010/main" val="35171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785" y="322765"/>
            <a:ext cx="9806539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Племенная работа в свиноводстве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106064"/>
              </p:ext>
            </p:extLst>
          </p:nvPr>
        </p:nvGraphicFramePr>
        <p:xfrm>
          <a:off x="5017150" y="1482291"/>
          <a:ext cx="6860425" cy="475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1" y="1927182"/>
            <a:ext cx="4358673" cy="34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13" y="274638"/>
            <a:ext cx="11396311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популярные породы в свиноводстве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768408" y="6309320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75651"/>
              </p:ext>
            </p:extLst>
          </p:nvPr>
        </p:nvGraphicFramePr>
        <p:xfrm>
          <a:off x="336885" y="1417638"/>
          <a:ext cx="11521439" cy="5327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888"/>
                <a:gridCol w="6988071"/>
                <a:gridCol w="3840480"/>
              </a:tblGrid>
              <a:tr h="92015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породы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1353183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Крупная белая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порода свиней является одной из наиболее известных, проверенных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временем и получивших всемирное распространение.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4252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Ландрас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лучшая порода свиней беконного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5951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Дюрок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одной из популярных мясных пород свиней.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Рисунок 1" descr="x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467" y="2397067"/>
            <a:ext cx="2306009" cy="147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" descr="c73b0de69d7b5b912467fc1fdab8fdf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95" y="3993831"/>
            <a:ext cx="2007625" cy="13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4" descr="world_of_outlaws_side_2_1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981" y="5329891"/>
            <a:ext cx="2106980" cy="12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07168" y="546274"/>
            <a:ext cx="7500135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разведения 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животных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3512" y="2435251"/>
            <a:ext cx="2304256" cy="936104"/>
          </a:xfrm>
          <a:prstGeom prst="rect">
            <a:avLst/>
          </a:prstGeom>
          <a:solidFill>
            <a:srgbClr val="FFC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Чистопородное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3100" y="2435251"/>
            <a:ext cx="2448272" cy="936104"/>
          </a:xfrm>
          <a:prstGeom prst="rect">
            <a:avLst/>
          </a:prstGeom>
          <a:solidFill>
            <a:srgbClr val="92D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73869" y="2380391"/>
            <a:ext cx="2233924" cy="945228"/>
          </a:xfrm>
          <a:prstGeom prst="rect">
            <a:avLst/>
          </a:prstGeom>
          <a:solidFill>
            <a:srgbClr val="00B0F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Гибридизация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03512" y="4332541"/>
            <a:ext cx="2448272" cy="1008112"/>
          </a:xfrm>
          <a:prstGeom prst="rect">
            <a:avLst/>
          </a:prstGeom>
          <a:solidFill>
            <a:srgbClr val="FDCDCD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86855" y="4332541"/>
            <a:ext cx="2572759" cy="1008112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63621" y="1630622"/>
            <a:ext cx="667520" cy="64807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1" idx="0"/>
          </p:cNvCxnSpPr>
          <p:nvPr/>
        </p:nvCxnSpPr>
        <p:spPr>
          <a:xfrm>
            <a:off x="5957236" y="1758943"/>
            <a:ext cx="0" cy="67630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014445" y="1647789"/>
            <a:ext cx="720080" cy="64807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837472" y="3648465"/>
            <a:ext cx="721379" cy="525581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274224" y="3567940"/>
            <a:ext cx="740221" cy="64684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19" y="417404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493</Words>
  <Application>Microsoft Office PowerPoint</Application>
  <PresentationFormat>Широкоэкранный</PresentationFormat>
  <Paragraphs>144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 Unicode MS</vt:lpstr>
      <vt:lpstr>Animals</vt:lpstr>
      <vt:lpstr>Arial</vt:lpstr>
      <vt:lpstr>Calibri</vt:lpstr>
      <vt:lpstr>Calibri Light</vt:lpstr>
      <vt:lpstr>Georgia</vt:lpstr>
      <vt:lpstr>Times New Roman</vt:lpstr>
      <vt:lpstr>Тема Office</vt:lpstr>
      <vt:lpstr>ДЕПАРТАМЕНТ ОБРАЗОВАНИЯ БЕЛГОРОДСКОЙ ОБЛАСТИ ОБЛАСТНОЕ ГОСУДАРСТВЕННОЕ АВТОНОМНОЕ  ПРОФЕССИОНАЛЬНОЕ ОБРАЗОВАТЕЛЬНОЕ УЧРЕЖДЕНИЕ «БОРИСОВСКИЙ АГРОМЕХАНИЧЕСКИЙ ТЕХНИКУМ» </vt:lpstr>
      <vt:lpstr>Выберите характеристики, которые относятся к хозяйственно-биологическим признакам свиней</vt:lpstr>
      <vt:lpstr>Производственная ситуация</vt:lpstr>
      <vt:lpstr>Тема урока:  «Основы племенной работы в свиноводстве»</vt:lpstr>
      <vt:lpstr>Цели урока:</vt:lpstr>
      <vt:lpstr>Вопросы к занятию: </vt:lpstr>
      <vt:lpstr>Племенная работа в свиноводстве</vt:lpstr>
      <vt:lpstr>Самые популярные породы в свиноводстве</vt:lpstr>
      <vt:lpstr>Презентация PowerPoint</vt:lpstr>
      <vt:lpstr>Чистопородное разведение</vt:lpstr>
      <vt:lpstr>Скрещивание</vt:lpstr>
      <vt:lpstr>Гибридизация</vt:lpstr>
      <vt:lpstr>Племенное скрещивание</vt:lpstr>
      <vt:lpstr>Промышленным скрещиванием  </vt:lpstr>
      <vt:lpstr>Вопрос 2. Организация племенной работы в хозяйствах-репродукторах. </vt:lpstr>
      <vt:lpstr> Признаки продуктивности свиней</vt:lpstr>
      <vt:lpstr> Признаки продуктивности свиней</vt:lpstr>
      <vt:lpstr>Морфологическая группа</vt:lpstr>
      <vt:lpstr>Морфологическая группа</vt:lpstr>
      <vt:lpstr>Физиологическая группа</vt:lpstr>
      <vt:lpstr>Физиологическая группа</vt:lpstr>
      <vt:lpstr>Система организационно-зоотехнических мероприятий</vt:lpstr>
      <vt:lpstr>Система организационно-зоотехнических мероприятий</vt:lpstr>
      <vt:lpstr>Отбор</vt:lpstr>
      <vt:lpstr>Видео-ролик «Отбор ремонтной свинки на участке опорос»</vt:lpstr>
      <vt:lpstr>Демонстрация постановок бирок</vt:lpstr>
      <vt:lpstr>Критерии оценивания биркования </vt:lpstr>
      <vt:lpstr>Книга учета опороса и приплода свиней</vt:lpstr>
      <vt:lpstr>Кейс- задание</vt:lpstr>
      <vt:lpstr>Презентация PowerPoint</vt:lpstr>
      <vt:lpstr>Тестирование на тему: «Хозяйственно-биологические особенности свиней»</vt:lpstr>
      <vt:lpstr>Домашнее задание</vt:lpstr>
      <vt:lpstr>Презентация PowerPoint</vt:lpstr>
      <vt:lpstr>Спасибо за работу на уроке!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БЕЛГОРОДСКОЙ ОБЛАСТИ ОБЛАСТНОЕ ГОСУДАРСТВЕННОЕ АВТОНОМНОЕ  ПРОФЕССИОНАЛЬНОЕ ОБРАЗОВАТЕЛЬНОЕ УЧРЕЖДЕНИЕ «БОРИСОВСКИЙ АГРОМЕХАНИЧЕСКИЙ ТЕХНИКУМ»</dc:title>
  <dc:creator>User</dc:creator>
  <cp:lastModifiedBy>User</cp:lastModifiedBy>
  <cp:revision>42</cp:revision>
  <dcterms:created xsi:type="dcterms:W3CDTF">2021-05-14T05:35:58Z</dcterms:created>
  <dcterms:modified xsi:type="dcterms:W3CDTF">2021-05-25T11:22:52Z</dcterms:modified>
</cp:coreProperties>
</file>