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9" r:id="rId8"/>
    <p:sldId id="263" r:id="rId9"/>
    <p:sldId id="266" r:id="rId10"/>
    <p:sldId id="267" r:id="rId11"/>
    <p:sldId id="270" r:id="rId12"/>
    <p:sldId id="268" r:id="rId13"/>
    <p:sldId id="264" r:id="rId14"/>
    <p:sldId id="265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00"/>
    <a:srgbClr val="33CC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6378-2AFF-41EA-AB52-F1CFB3FD8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00F2-92AF-4CDA-8644-DA811539B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9B86-F801-48E3-A471-B89BF827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549E-DED0-49E4-B644-C5D092A03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1BBE-2412-4DF2-B427-7953BA17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F2A2-A899-4DBB-8C52-9257BD9C1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1180-539B-4FD8-8DAD-A6912C19E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9F4C-8143-47A0-8984-87C1D10F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9E0D-1EB8-4188-A165-178D93CD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ADA5-85B1-42BA-B0D1-74DDA64E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DDDF-EA77-4163-85E1-D804BEA3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9311A58-8F95-4FF8-A64D-DAB6F434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archplace.ru/wp-content/uploads/2011/04/koala_a_detenishem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the-universe.ru/uploads/posts/2009-08/1251629665_3895c77915f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3.xml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10.gif"/><Relationship Id="rId5" Type="http://schemas.openxmlformats.org/officeDocument/2006/relationships/slide" Target="slide6.xml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000108"/>
            <a:ext cx="8395248" cy="3429024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000" b="1" dirty="0">
                <a:ln w="38100">
                  <a:solidFill>
                    <a:schemeClr val="bg1">
                      <a:lumMod val="10000"/>
                    </a:schemeClr>
                  </a:solidFill>
                  <a:prstDash val="sysDash"/>
                </a:ln>
                <a:solidFill>
                  <a:srgbClr val="00B050"/>
                </a:solidFill>
                <a:latin typeface="Comic Sans MS" pitchFamily="66" charset="0"/>
                <a:cs typeface="+mn-cs"/>
              </a:rPr>
              <a:t>Размножение и</a:t>
            </a:r>
          </a:p>
          <a:p>
            <a:pPr algn="ctr">
              <a:defRPr/>
            </a:pPr>
            <a:r>
              <a:rPr lang="ru-RU" sz="6000" b="1" dirty="0">
                <a:ln w="38100">
                  <a:solidFill>
                    <a:schemeClr val="bg1">
                      <a:lumMod val="10000"/>
                    </a:schemeClr>
                  </a:solidFill>
                  <a:prstDash val="sysDash"/>
                </a:ln>
                <a:solidFill>
                  <a:srgbClr val="00B050"/>
                </a:solidFill>
                <a:latin typeface="Comic Sans MS" pitchFamily="66" charset="0"/>
                <a:cs typeface="+mn-cs"/>
              </a:rPr>
              <a:t>развитие животных.</a:t>
            </a:r>
            <a:endParaRPr lang="ru-RU" sz="6000" b="1" dirty="0">
              <a:ln w="38100">
                <a:solidFill>
                  <a:schemeClr val="bg1">
                    <a:lumMod val="10000"/>
                  </a:schemeClr>
                </a:solidFill>
                <a:prstDash val="sysDash"/>
              </a:ln>
              <a:solidFill>
                <a:srgbClr val="00B05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3314" name="Picture 11" descr="jiv23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715000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jiv23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000625"/>
            <a:ext cx="2428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82406">
            <a:off x="6897688" y="4395788"/>
            <a:ext cx="14732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Интересные факты: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052513"/>
            <a:ext cx="6192838" cy="520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2626"/>
                </a:solidFill>
                <a:latin typeface="Comic Sans MS" pitchFamily="66" charset="0"/>
              </a:rPr>
              <a:t>Кукушка не вьёт своего гнезда и не  высиживает яйца, которые она снесла. А подкладывает их в гнёзда других птиц, как правило певчим.  Иногда кукушка успевает разнести по чужим гнёздам до 20 своих яиц. Кукушонок  старается вытолкнуть </a:t>
            </a:r>
          </a:p>
          <a:p>
            <a:r>
              <a:rPr lang="ru-RU" sz="2400" b="1">
                <a:solidFill>
                  <a:srgbClr val="262626"/>
                </a:solidFill>
                <a:latin typeface="Comic Sans MS" pitchFamily="66" charset="0"/>
              </a:rPr>
              <a:t>из гнезда другие яйца и даже маленьких птенцов, чтобы ему досталось побольше еды. Вскоре маленький прожорливый кукушонок становится больше своих приёмных родителей, которые выбиваются из сил, чтобы накормить подкидыша.</a:t>
            </a:r>
          </a:p>
        </p:txBody>
      </p:sp>
      <p:pic>
        <p:nvPicPr>
          <p:cNvPr id="8" name="Picture 5" descr="кукушка2"/>
          <p:cNvPicPr>
            <a:picLocks noChangeAspect="1" noChangeArrowheads="1"/>
          </p:cNvPicPr>
          <p:nvPr/>
        </p:nvPicPr>
        <p:blipFill>
          <a:blip r:embed="rId2"/>
          <a:srcRect l="32988" t="21898" r="5536" b="3937"/>
          <a:stretch>
            <a:fillRect/>
          </a:stretch>
        </p:blipFill>
        <p:spPr bwMode="auto">
          <a:xfrm>
            <a:off x="6929438" y="1000125"/>
            <a:ext cx="2011362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072063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Интересные факты:</a:t>
            </a:r>
          </a:p>
        </p:txBody>
      </p:sp>
      <p:pic>
        <p:nvPicPr>
          <p:cNvPr id="4" name="Picture 19" descr="Кукушонок в гнезде садовой камышовки. &#10;Западная Сибирь, Новосибирск."/>
          <p:cNvPicPr>
            <a:picLocks noChangeAspect="1" noChangeArrowheads="1"/>
          </p:cNvPicPr>
          <p:nvPr/>
        </p:nvPicPr>
        <p:blipFill>
          <a:blip r:embed="rId2"/>
          <a:srcRect l="6892" t="21049" r="1785"/>
          <a:stretch>
            <a:fillRect/>
          </a:stretch>
        </p:blipFill>
        <p:spPr bwMode="auto">
          <a:xfrm>
            <a:off x="357188" y="835025"/>
            <a:ext cx="500062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72063" y="2214563"/>
            <a:ext cx="40719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8000"/>
                </a:solidFill>
                <a:latin typeface="Comic Sans MS" pitchFamily="66" charset="0"/>
              </a:rPr>
              <a:t>Садовая </a:t>
            </a:r>
          </a:p>
          <a:p>
            <a:pPr algn="ctr"/>
            <a:r>
              <a:rPr lang="ru-RU" sz="3000" b="1">
                <a:solidFill>
                  <a:srgbClr val="008000"/>
                </a:solidFill>
                <a:latin typeface="Comic Sans MS" pitchFamily="66" charset="0"/>
              </a:rPr>
              <a:t> камышовка</a:t>
            </a:r>
          </a:p>
          <a:p>
            <a:pPr algn="ctr"/>
            <a:r>
              <a:rPr lang="ru-RU" sz="3000" b="1">
                <a:solidFill>
                  <a:srgbClr val="008000"/>
                </a:solidFill>
                <a:latin typeface="Comic Sans MS" pitchFamily="66" charset="0"/>
              </a:rPr>
              <a:t> кормит </a:t>
            </a:r>
          </a:p>
          <a:p>
            <a:pPr algn="ctr"/>
            <a:r>
              <a:rPr lang="ru-RU" sz="3000" b="1">
                <a:solidFill>
                  <a:srgbClr val="008000"/>
                </a:solidFill>
                <a:latin typeface="Comic Sans MS" pitchFamily="66" charset="0"/>
              </a:rPr>
              <a:t>кукушонка </a:t>
            </a:r>
          </a:p>
          <a:p>
            <a:pPr algn="ctr"/>
            <a:r>
              <a:rPr lang="ru-RU" sz="3000" b="1">
                <a:solidFill>
                  <a:srgbClr val="008000"/>
                </a:solidFill>
                <a:latin typeface="Comic Sans MS" pitchFamily="66" charset="0"/>
              </a:rPr>
              <a:t>в своём гнезде.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58188" y="6143625"/>
            <a:ext cx="785812" cy="714375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0" y="0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Млекопитающие </a:t>
            </a:r>
          </a:p>
        </p:txBody>
      </p:sp>
      <p:pic>
        <p:nvPicPr>
          <p:cNvPr id="8" name="Рисунок 7" descr="http://thumbs.dreamstime.com/thumblarge_453/1258132880gzkmiW.jpg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1428750" y="2071688"/>
            <a:ext cx="6143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476250"/>
            <a:ext cx="9144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8000"/>
                </a:solidFill>
              </a:rPr>
              <a:t> </a:t>
            </a:r>
            <a:r>
              <a:rPr lang="ru-RU" sz="3000" b="1">
                <a:solidFill>
                  <a:srgbClr val="008000"/>
                </a:solidFill>
                <a:latin typeface="Comic Sans MS" pitchFamily="66" charset="0"/>
              </a:rPr>
              <a:t>Млекопитающие рождают живых детёнышей. Мать выкармливает их молоком, ухаживает за ними и охраняет.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42938" y="6072188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Comic Sans MS" pitchFamily="66" charset="0"/>
              </a:rPr>
              <a:t>Львица кормит молоком детёнышей.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4365625"/>
            <a:ext cx="8572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008000"/>
                </a:solidFill>
                <a:latin typeface="Comic Sans MS" pitchFamily="66" charset="0"/>
              </a:rPr>
              <a:t>Новорождённый слонёнок весит 90—120 кг при высоте в плечах около 1 м, хобот у него короткий, бивней нет. Через 15—30 минут после рождения слонёнок поднимается на ноги и может следовать за матерью. До 4-летнего возраста он нуждается в материнской опеке.</a:t>
            </a:r>
          </a:p>
        </p:txBody>
      </p:sp>
      <p:pic>
        <p:nvPicPr>
          <p:cNvPr id="3" name="Рисунок 2" descr="http://www.safslon.ru/pic/8b.jpg"/>
          <p:cNvPicPr>
            <a:picLocks noChangeAspect="1" noChangeArrowheads="1"/>
          </p:cNvPicPr>
          <p:nvPr/>
        </p:nvPicPr>
        <p:blipFill>
          <a:blip r:embed="rId2"/>
          <a:srcRect l="17302" t="14185" r="10345" b="21985"/>
          <a:stretch>
            <a:fillRect/>
          </a:stretch>
        </p:blipFill>
        <p:spPr bwMode="auto">
          <a:xfrm>
            <a:off x="1785938" y="642938"/>
            <a:ext cx="53578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-214338"/>
            <a:ext cx="5929354" cy="9286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Интересные факты: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53088" y="214313"/>
            <a:ext cx="3490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Мамы и дети:</a:t>
            </a:r>
          </a:p>
        </p:txBody>
      </p:sp>
      <p:pic>
        <p:nvPicPr>
          <p:cNvPr id="11" name="Рисунок 10" descr="http://archplace.ru/wp-content/uploads/2011/04/koala_a_detenishem2-225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14313"/>
            <a:ext cx="2500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ekolog.na.by/oni/jivnosty/kenguru.jpg"/>
          <p:cNvPicPr>
            <a:picLocks noChangeAspect="1" noChangeArrowheads="1"/>
          </p:cNvPicPr>
          <p:nvPr/>
        </p:nvPicPr>
        <p:blipFill>
          <a:blip r:embed="rId4"/>
          <a:srcRect t="6696" r="2730"/>
          <a:stretch>
            <a:fillRect/>
          </a:stretch>
        </p:blipFill>
        <p:spPr bwMode="auto">
          <a:xfrm>
            <a:off x="5786438" y="1214438"/>
            <a:ext cx="3143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1001vopros.com/uploads/posts/2010-06/1275929036_tig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4313"/>
            <a:ext cx="2500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galt-auto.ru/_ph/593/2/243394423.jpg"/>
          <p:cNvPicPr>
            <a:picLocks noChangeAspect="1" noChangeArrowheads="1"/>
          </p:cNvPicPr>
          <p:nvPr/>
        </p:nvPicPr>
        <p:blipFill>
          <a:blip r:embed="rId6"/>
          <a:srcRect r="1613" b="7500"/>
          <a:stretch>
            <a:fillRect/>
          </a:stretch>
        </p:blipFill>
        <p:spPr bwMode="auto">
          <a:xfrm>
            <a:off x="571500" y="3643313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53088" y="214313"/>
            <a:ext cx="3490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Мамы и дети:</a:t>
            </a:r>
          </a:p>
        </p:txBody>
      </p:sp>
      <p:pic>
        <p:nvPicPr>
          <p:cNvPr id="7" name="Рисунок 6" descr="http://udivitelno.com/images/1/Gepard/%D0%93%D0%B5%D0%BF%D0%B0%D1%80%D0%B4%20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52197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ntent.foto.mail.ru/mail/maryedd/_answers/i-4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500438"/>
            <a:ext cx="45720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3643313"/>
            <a:ext cx="85725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Синий кит - самое крупное животное планеты. Может достигать длины 33 м и массы 150 т.</a:t>
            </a:r>
            <a:r>
              <a:rPr lang="ru-RU" sz="2800" b="1">
                <a:solidFill>
                  <a:srgbClr val="008000"/>
                </a:solidFill>
              </a:rPr>
              <a:t>Это заботливые мамаши.</a:t>
            </a:r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 Детеныши рождаются длиной от 6 до 8,8 м и массой 2-3 т. Синие киты встречаются практически во всех районах Мирового океана.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-214338"/>
            <a:ext cx="5929354" cy="9286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Интересные факты:</a:t>
            </a:r>
          </a:p>
        </p:txBody>
      </p:sp>
      <p:pic>
        <p:nvPicPr>
          <p:cNvPr id="5" name="Рисунок 4" descr="Самый большой в мире это КИТ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7094" r="3333" b="5981"/>
          <a:stretch>
            <a:fillRect/>
          </a:stretch>
        </p:blipFill>
        <p:spPr bwMode="auto">
          <a:xfrm>
            <a:off x="2286000" y="642938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188" y="6143625"/>
            <a:ext cx="785812" cy="714375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50" y="0"/>
            <a:ext cx="7626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33CC"/>
                </a:solidFill>
                <a:latin typeface="Comic Sans MS" pitchFamily="66" charset="0"/>
              </a:rPr>
              <a:t>Животные,  как и все живые</a:t>
            </a:r>
          </a:p>
          <a:p>
            <a:pPr algn="ctr"/>
            <a:r>
              <a:rPr lang="ru-RU" sz="4000" b="1">
                <a:solidFill>
                  <a:srgbClr val="0033CC"/>
                </a:solidFill>
                <a:latin typeface="Comic Sans MS" pitchFamily="66" charset="0"/>
              </a:rPr>
              <a:t> существа размножаются.</a:t>
            </a:r>
          </a:p>
        </p:txBody>
      </p:sp>
      <p:pic>
        <p:nvPicPr>
          <p:cNvPr id="14338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52794">
            <a:off x="3432176" y="1209675"/>
            <a:ext cx="101441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71472" y="2071678"/>
            <a:ext cx="350046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насекомые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572000" y="2071678"/>
            <a:ext cx="4357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птицы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71472" y="3357562"/>
            <a:ext cx="350929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земноводные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4572000" y="3357562"/>
            <a:ext cx="440697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млекопитающие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4343" name="Picture 6" descr="бемб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286250"/>
            <a:ext cx="15525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bird2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690563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6f7d849564189ad3d9e690cdc244ebf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857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3071802" y="4714884"/>
            <a:ext cx="278608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рыбы</a:t>
            </a:r>
            <a:endParaRPr lang="ru-RU" sz="40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4347" name="Picture 9" descr="sea1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228886">
            <a:off x="4167188" y="5716588"/>
            <a:ext cx="9556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8" descr="AG00181_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1788" y="4572000"/>
            <a:ext cx="202565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00375" y="5657850"/>
            <a:ext cx="37147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4.Куколка бабочки монарх перед самым появлением бабочки.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750" y="3716338"/>
            <a:ext cx="2000250" cy="3038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3.Гусеница делает себе твердый кокон, который называется куколка. </a:t>
            </a:r>
            <a:r>
              <a:rPr lang="ru-RU" sz="2400" b="1" dirty="0">
                <a:solidFill>
                  <a:srgbClr val="0033CC"/>
                </a:solidFill>
              </a:rPr>
              <a:t> 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625" y="571500"/>
            <a:ext cx="3635375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2.Гусеница бабочки монарх. Личинка вылупляется из яйца и остается в этом состоянии около двух недель.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" name="Рисунок 1" descr="http://earlystudy.ru/wp-content/uploads/2011/06/008.jpg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 l="11851" t="9064" r="57675" b="61479"/>
          <a:stretch>
            <a:fillRect/>
          </a:stretch>
        </p:blipFill>
        <p:spPr bwMode="auto">
          <a:xfrm>
            <a:off x="1049315" y="628631"/>
            <a:ext cx="1500197" cy="10715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57313" y="0"/>
            <a:ext cx="598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Этапы развития бабочки: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785938"/>
            <a:ext cx="3214687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Бабочка откладывает </a:t>
            </a:r>
          </a:p>
          <a:p>
            <a:pPr marL="457200" indent="-457200" algn="ctr"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яйца на растения.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55875" y="1125538"/>
            <a:ext cx="100012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http://www.origins.org.ua/pictures/5780stages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t="1316" r="70496" b="53900"/>
          <a:stretch>
            <a:fillRect/>
          </a:stretch>
        </p:blipFill>
        <p:spPr bwMode="auto">
          <a:xfrm>
            <a:off x="3641719" y="554017"/>
            <a:ext cx="2000265" cy="242889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Рисунок 6" descr="http://www.origins.org.ua/pictures/5780stages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l="36089" t="4937" r="39935" b="49645"/>
          <a:stretch>
            <a:fillRect/>
          </a:stretch>
        </p:blipFill>
        <p:spPr bwMode="auto">
          <a:xfrm>
            <a:off x="5500694" y="3143248"/>
            <a:ext cx="1714512" cy="264320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Рисунок 8" descr="http://www.origins.org.ua/pictures/5780stages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l="40584" t="53192" r="2597" b="4255"/>
          <a:stretch>
            <a:fillRect/>
          </a:stretch>
        </p:blipFill>
        <p:spPr bwMode="auto">
          <a:xfrm>
            <a:off x="214282" y="3071810"/>
            <a:ext cx="2786050" cy="192882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Рисунок 9" descr="http://www.origins.org.ua/pictures/5780stages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l="70044" t="2855" r="6060" b="47044"/>
          <a:stretch>
            <a:fillRect/>
          </a:stretch>
        </p:blipFill>
        <p:spPr bwMode="auto">
          <a:xfrm>
            <a:off x="3357554" y="3071810"/>
            <a:ext cx="1643074" cy="271464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" name="Стрелка вправо 10"/>
          <p:cNvSpPr/>
          <p:nvPr/>
        </p:nvSpPr>
        <p:spPr>
          <a:xfrm rot="3783032">
            <a:off x="5093494" y="2636044"/>
            <a:ext cx="1166813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4786313" y="4071938"/>
            <a:ext cx="785812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714625" y="4071938"/>
            <a:ext cx="785813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625" y="5072063"/>
            <a:ext cx="2143125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5. Взрослая самка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 бабочки монарх.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638">
            <a:off x="55563" y="207963"/>
            <a:ext cx="122713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8" grpId="0" animBg="1"/>
      <p:bldP spid="3" grpId="0"/>
      <p:bldP spid="4" grpId="0" animBg="1"/>
      <p:bldP spid="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763588"/>
            <a:ext cx="8715375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cs typeface="+mn-cs"/>
              </a:rPr>
              <a:t>— </a:t>
            </a:r>
            <a:r>
              <a:rPr lang="ru-RU" sz="2600" b="1" i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Куколка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 — это будто сейф, который защищает тело насекомого.</a:t>
            </a:r>
          </a:p>
          <a:p>
            <a:pPr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— </a:t>
            </a:r>
            <a:r>
              <a:rPr lang="ru-RU" sz="2600" b="1" i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Малыши, 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которые вылупляются из яиц насекомого, называются личинками, хотя  часто называют их просто гусеницей.</a:t>
            </a:r>
          </a:p>
          <a:p>
            <a:pPr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— </a:t>
            </a:r>
            <a:r>
              <a:rPr lang="ru-RU" sz="2600" b="1" i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Гусеница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 растет настолько быстро, что ее кожа трескается, а под ней уже есть новенькая кожа, рассчитанная на рост.</a:t>
            </a:r>
          </a:p>
          <a:p>
            <a:pPr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— За всю свою жизнь </a:t>
            </a:r>
            <a:r>
              <a:rPr lang="ru-RU" sz="2600" b="1" i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самка бабочки 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откладывает 50 000 яиц.</a:t>
            </a:r>
          </a:p>
          <a:p>
            <a:pPr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— </a:t>
            </a:r>
            <a:r>
              <a:rPr lang="ru-RU" sz="2600" b="1" i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Бабочка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cs typeface="+mn-cs"/>
              </a:rPr>
              <a:t> не растет, однако она время от времени любит напиться сладкого цветочного нектара. Это горючее, которое помогает ей летать.</a:t>
            </a:r>
            <a:endParaRPr lang="ru-RU" sz="26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Интересные факты:</a:t>
            </a:r>
          </a:p>
        </p:txBody>
      </p:sp>
      <p:pic>
        <p:nvPicPr>
          <p:cNvPr id="16387" name="Picture 12" descr="butterfly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643438"/>
            <a:ext cx="692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butterfly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48567">
            <a:off x="8115301" y="150812"/>
            <a:ext cx="6778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6013450"/>
            <a:ext cx="10715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750" y="0"/>
            <a:ext cx="5999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Этапы развития саранчи:</a:t>
            </a:r>
          </a:p>
        </p:txBody>
      </p:sp>
      <p:pic>
        <p:nvPicPr>
          <p:cNvPr id="5" name="Рисунок 4" descr="http://labstend.ru/site/index/folies/school/bio/Bio150_0030.png"/>
          <p:cNvPicPr>
            <a:picLocks noChangeAspect="1" noChangeArrowheads="1"/>
          </p:cNvPicPr>
          <p:nvPr/>
        </p:nvPicPr>
        <p:blipFill>
          <a:blip r:embed="rId2"/>
          <a:srcRect l="3583" t="20535" r="2667" b="7050"/>
          <a:stretch>
            <a:fillRect/>
          </a:stretch>
        </p:blipFill>
        <p:spPr bwMode="auto">
          <a:xfrm>
            <a:off x="1785938" y="642938"/>
            <a:ext cx="53578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542925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ru-RU" sz="3600" b="1">
                <a:solidFill>
                  <a:srgbClr val="0033CC"/>
                </a:solidFill>
                <a:latin typeface="Comic Sans MS" pitchFamily="66" charset="0"/>
              </a:rPr>
              <a:t>Яйцо.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1938" y="5429250"/>
            <a:ext cx="3549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2-6. </a:t>
            </a:r>
            <a:r>
              <a:rPr lang="ru-RU" sz="3600" b="1">
                <a:solidFill>
                  <a:srgbClr val="0033CC"/>
                </a:solidFill>
                <a:latin typeface="Comic Sans MS" pitchFamily="66" charset="0"/>
              </a:rPr>
              <a:t>Личинка.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6211888"/>
            <a:ext cx="5630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7-8. </a:t>
            </a:r>
            <a:r>
              <a:rPr lang="ru-RU" sz="3600" b="1">
                <a:solidFill>
                  <a:srgbClr val="0033CC"/>
                </a:solidFill>
                <a:latin typeface="Comic Sans MS" pitchFamily="66" charset="0"/>
              </a:rPr>
              <a:t>Взрослая саранча.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58188" y="6143625"/>
            <a:ext cx="785812" cy="714375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nnikov.narod.ru/images/frog.gif"/>
          <p:cNvPicPr/>
          <p:nvPr/>
        </p:nvPicPr>
        <p:blipFill>
          <a:blip r:embed="rId2">
            <a:extLst>
              <a:ext uri="{28A0092B-C50C-407E-A947-70E740481C1C}"/>
            </a:extLst>
          </a:blip>
          <a:srcRect t="8219" r="1923"/>
          <a:stretch>
            <a:fillRect/>
          </a:stretch>
        </p:blipFill>
        <p:spPr bwMode="auto">
          <a:xfrm>
            <a:off x="642910" y="571480"/>
            <a:ext cx="7786742" cy="53578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43063" y="0"/>
            <a:ext cx="6083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Этапы развития лягушки:</a:t>
            </a:r>
          </a:p>
        </p:txBody>
      </p:sp>
      <p:pic>
        <p:nvPicPr>
          <p:cNvPr id="18435" name="Picture 8" descr="jiv1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857875"/>
            <a:ext cx="1143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188" y="6143625"/>
            <a:ext cx="785812" cy="714375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3" y="0"/>
            <a:ext cx="5422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Этапы развития рыбы: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358188" y="6143625"/>
            <a:ext cx="785812" cy="714375"/>
          </a:xfrm>
          <a:prstGeom prst="actionButtonHom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  <p:pic>
        <p:nvPicPr>
          <p:cNvPr id="5" name="Рисунок 4" descr="http://www.znanie-sila.ru/i/magazines_issues/issue_1417_010907_173748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l="3864" t="58872" r="79563" b="-3427"/>
          <a:stretch>
            <a:fillRect/>
          </a:stretch>
        </p:blipFill>
        <p:spPr bwMode="auto">
          <a:xfrm rot="16200000">
            <a:off x="5786446" y="4071942"/>
            <a:ext cx="1357322" cy="27860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Рисунок 5" descr="http://www.znanie-sila.ru/i/magazines_issues/issue_1417_010907_173748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l="2119" t="23551" r="78813" b="40062"/>
          <a:stretch>
            <a:fillRect/>
          </a:stretch>
        </p:blipFill>
        <p:spPr bwMode="auto">
          <a:xfrm rot="16200000">
            <a:off x="5715008" y="2143116"/>
            <a:ext cx="1357322" cy="264320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http://www.znanie-sila.ru/i/magazines_issues/issue_1417_010907_173748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 l="10196" t="2246" r="85170" b="93019"/>
          <a:stretch>
            <a:fillRect/>
          </a:stretch>
        </p:blipFill>
        <p:spPr bwMode="auto">
          <a:xfrm rot="16200000">
            <a:off x="2214546" y="3143248"/>
            <a:ext cx="500066" cy="500066"/>
          </a:xfrm>
          <a:prstGeom prst="flowChartConnector">
            <a:avLst/>
          </a:prstGeom>
          <a:noFill/>
          <a:ln>
            <a:solidFill>
              <a:srgbClr val="FFCCCC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571500"/>
            <a:ext cx="8929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Весной самки рыб вымётывают в воду икру- большое скопление мелких икринок, покрытых тонкой оболочкой. Количество икринок  у разных пород рыб может быть несколько десятков, и несколько миллионов.</a:t>
            </a:r>
          </a:p>
        </p:txBody>
      </p:sp>
      <p:pic>
        <p:nvPicPr>
          <p:cNvPr id="19463" name="Picture 9" descr="sea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5552" flipH="1">
            <a:off x="8107363" y="1566863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0" y="3714750"/>
            <a:ext cx="2009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Comic Sans MS" pitchFamily="66" charset="0"/>
              </a:rPr>
              <a:t>Икринка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571875" y="3214688"/>
            <a:ext cx="1357313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0" y="4071938"/>
            <a:ext cx="206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Comic Sans MS" pitchFamily="66" charset="0"/>
              </a:rPr>
              <a:t>Личинка </a:t>
            </a:r>
          </a:p>
        </p:txBody>
      </p:sp>
      <p:sp>
        <p:nvSpPr>
          <p:cNvPr id="13" name="Круговая стрелка 12"/>
          <p:cNvSpPr/>
          <p:nvPr/>
        </p:nvSpPr>
        <p:spPr>
          <a:xfrm rot="5400000">
            <a:off x="6303169" y="3555206"/>
            <a:ext cx="2624138" cy="208597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86438" y="6072188"/>
            <a:ext cx="1649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Comic Sans MS" pitchFamily="66" charset="0"/>
              </a:rPr>
              <a:t>Малёк </a:t>
            </a: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3643313" y="5286375"/>
            <a:ext cx="1357312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C:\мама\Мои рисунки\Животный мир- картинки\рыбы\рыбы\F058I.BMP"/>
          <p:cNvPicPr>
            <a:picLocks noChangeAspect="1" noChangeArrowheads="1"/>
          </p:cNvPicPr>
          <p:nvPr/>
        </p:nvPicPr>
        <p:blipFill>
          <a:blip r:embed="rId5">
            <a:lum bright="20000" contrast="10000"/>
          </a:blip>
          <a:srcRect t="11172" b="21049"/>
          <a:stretch>
            <a:fillRect/>
          </a:stretch>
        </p:blipFill>
        <p:spPr bwMode="auto">
          <a:xfrm>
            <a:off x="285720" y="4643446"/>
            <a:ext cx="3198444" cy="1625918"/>
          </a:xfrm>
          <a:prstGeom prst="ellipse">
            <a:avLst/>
          </a:prstGeom>
          <a:noFill/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188" y="6273800"/>
            <a:ext cx="334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Comic Sans MS" pitchFamily="66" charset="0"/>
              </a:rPr>
              <a:t>Взрослая рыба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3" y="0"/>
            <a:ext cx="5297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Этапы развития птиц: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 t="3703" r="12500"/>
          <a:stretch>
            <a:fillRect/>
          </a:stretch>
        </p:blipFill>
        <p:spPr bwMode="auto">
          <a:xfrm>
            <a:off x="2195513" y="549275"/>
            <a:ext cx="21066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549275"/>
            <a:ext cx="19732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13100"/>
            <a:ext cx="2786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 l="20930"/>
          <a:stretch>
            <a:fillRect/>
          </a:stretch>
        </p:blipFill>
        <p:spPr bwMode="auto">
          <a:xfrm>
            <a:off x="395288" y="3068638"/>
            <a:ext cx="288131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213100"/>
            <a:ext cx="2071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jajtsa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620713"/>
            <a:ext cx="29527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>
            <a:off x="6953763" y="989831"/>
            <a:ext cx="710209" cy="5527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>
            <a:off x="7239693" y="1349112"/>
            <a:ext cx="780605" cy="6056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 rot="1767333">
            <a:off x="6650098" y="1516913"/>
            <a:ext cx="812222" cy="633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 l="37765" t="52001" r="30792" b="16498"/>
          <a:stretch>
            <a:fillRect/>
          </a:stretch>
        </p:blipFill>
        <p:spPr bwMode="auto">
          <a:xfrm>
            <a:off x="6378019" y="1137083"/>
            <a:ext cx="780603" cy="607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трелка вправо 14"/>
          <p:cNvSpPr/>
          <p:nvPr/>
        </p:nvSpPr>
        <p:spPr>
          <a:xfrm rot="5400000">
            <a:off x="6500813" y="3000375"/>
            <a:ext cx="100012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286125" y="4572000"/>
            <a:ext cx="71437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8313" y="5484813"/>
            <a:ext cx="78581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В гнёзда птицы откладывают яйца и насиживают их - согревая своим теплом.</a:t>
            </a:r>
            <a:r>
              <a:rPr lang="ru-RU" sz="2800">
                <a:solidFill>
                  <a:srgbClr val="008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0313" y="0"/>
            <a:ext cx="375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Птичьи гнёзда:</a:t>
            </a:r>
          </a:p>
        </p:txBody>
      </p:sp>
      <p:pic>
        <p:nvPicPr>
          <p:cNvPr id="21506" name="Picture 7" descr="1185442058343"/>
          <p:cNvPicPr>
            <a:picLocks noChangeAspect="1" noChangeArrowheads="1"/>
          </p:cNvPicPr>
          <p:nvPr/>
        </p:nvPicPr>
        <p:blipFill>
          <a:blip r:embed="rId2"/>
          <a:srcRect l="7759" t="6996" r="5606"/>
          <a:stretch>
            <a:fillRect/>
          </a:stretch>
        </p:blipFill>
        <p:spPr bwMode="auto">
          <a:xfrm>
            <a:off x="6043613" y="571500"/>
            <a:ext cx="31003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lick?url=http%3A%2F%2Fwww"/>
          <p:cNvPicPr>
            <a:picLocks noChangeAspect="1" noChangeArrowheads="1"/>
          </p:cNvPicPr>
          <p:nvPr/>
        </p:nvPicPr>
        <p:blipFill>
          <a:blip r:embed="rId3"/>
          <a:srcRect l="10745" t="35161" r="1472"/>
          <a:stretch>
            <a:fillRect/>
          </a:stretch>
        </p:blipFill>
        <p:spPr bwMode="auto">
          <a:xfrm>
            <a:off x="3143250" y="571500"/>
            <a:ext cx="25717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28625" y="2786063"/>
            <a:ext cx="2344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гнездо кулика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215063" y="2786063"/>
            <a:ext cx="2671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гнездо ласточки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2938" y="6215063"/>
            <a:ext cx="232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гнездо дрозда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357813" y="6215063"/>
            <a:ext cx="2538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гнездо синички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3429000" y="3071813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гнездо аиста</a:t>
            </a:r>
          </a:p>
        </p:txBody>
      </p:sp>
      <p:pic>
        <p:nvPicPr>
          <p:cNvPr id="21513" name="Picture 8" descr="Гнездо певчего дроз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86125"/>
            <a:ext cx="2971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кул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642938"/>
            <a:ext cx="27860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8" descr="248-3"/>
          <p:cNvPicPr>
            <a:picLocks noChangeAspect="1" noChangeArrowheads="1"/>
          </p:cNvPicPr>
          <p:nvPr/>
        </p:nvPicPr>
        <p:blipFill>
          <a:blip r:embed="rId6"/>
          <a:srcRect l="6372" t="10806" r="4424" b="7060"/>
          <a:stretch>
            <a:fillRect/>
          </a:stretch>
        </p:blipFill>
        <p:spPr bwMode="auto">
          <a:xfrm>
            <a:off x="4429125" y="3571875"/>
            <a:ext cx="400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283</TotalTime>
  <Words>367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Georgia</vt:lpstr>
      <vt:lpstr>Times New Roman</vt:lpstr>
      <vt:lpstr>зеленый</vt:lpstr>
      <vt:lpstr>зеленый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сашка</dc:creator>
  <cp:lastModifiedBy>comp</cp:lastModifiedBy>
  <cp:revision>41</cp:revision>
  <dcterms:created xsi:type="dcterms:W3CDTF">2011-07-11T12:21:55Z</dcterms:created>
  <dcterms:modified xsi:type="dcterms:W3CDTF">2011-12-01T03:29:12Z</dcterms:modified>
</cp:coreProperties>
</file>