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64" r:id="rId4"/>
    <p:sldId id="259" r:id="rId5"/>
    <p:sldId id="266" r:id="rId6"/>
    <p:sldId id="265" r:id="rId7"/>
    <p:sldId id="260" r:id="rId8"/>
    <p:sldId id="267" r:id="rId9"/>
    <p:sldId id="261" r:id="rId10"/>
    <p:sldId id="268" r:id="rId11"/>
    <p:sldId id="262" r:id="rId12"/>
    <p:sldId id="263" r:id="rId13"/>
    <p:sldId id="25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15.06.2021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15.06.2021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15.06.2021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15.06.2021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15.06.2021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15.06.2021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15.06.2021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15.06.2021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15.06.2021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15.06.2021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15.06.2021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15.06.2021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gif"/><Relationship Id="rId7" Type="http://schemas.openxmlformats.org/officeDocument/2006/relationships/image" Target="../media/image7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1628800"/>
            <a:ext cx="7056784" cy="1470025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Искусственое</a:t>
            </a:r>
            <a:r>
              <a:rPr lang="ru-RU" dirty="0" smtClean="0"/>
              <a:t> </a:t>
            </a:r>
            <a:r>
              <a:rPr lang="ru-RU" dirty="0" err="1" smtClean="0"/>
              <a:t>осменение</a:t>
            </a:r>
            <a:r>
              <a:rPr lang="ru-RU" dirty="0" smtClean="0"/>
              <a:t> с/х животных 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5467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user\Рабочий стол\КРМСТИНА !!!!!!!!!!картинки по искуственному осименению\текст\hermitage-ai2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4" y="2436624"/>
            <a:ext cx="4524440" cy="444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Documents and Settings\user\Рабочий стол\КРМСТИНА !!!!!!!!!!картинки по искуственному осименению\текст\IMG_743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8999" y="-27736"/>
            <a:ext cx="3316993" cy="2608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Documents and Settings\user\Рабочий стол\КРМСТИНА !!!!!!!!!!картинки по искуственному осименению\текст\osemen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-27737"/>
            <a:ext cx="2555776" cy="2608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Documents and Settings\user\Рабочий стол\КРМСТИНА !!!!!!!!!!картинки по искуственному осименению\текст\mggvcn3kfv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01" y="-1"/>
            <a:ext cx="3507081" cy="258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Documents and Settings\user\Рабочий стол\КРМСТИНА !!!!!!!!!!картинки по искуственному осименению\текст\18131632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598332"/>
            <a:ext cx="4716016" cy="4283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415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116632"/>
            <a:ext cx="8229600" cy="6552728"/>
          </a:xfrm>
        </p:spPr>
        <p:txBody>
          <a:bodyPr>
            <a:normAutofit fontScale="70000" lnSpcReduction="20000"/>
          </a:bodyPr>
          <a:lstStyle/>
          <a:p>
            <a:pPr marL="109728" indent="0" algn="just">
              <a:buNone/>
            </a:pPr>
            <a:r>
              <a:rPr lang="ru-RU" dirty="0" smtClean="0"/>
              <a:t>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быков получают по 2—4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эякулята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неделю, от взрослого барана — 2—3 (в отдельные дни до 4)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эякулята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ежедневно. Сперму от хряка получают на чучело свиньи, допуская одну садку производителя в 2—3 дня. От жеребцов получают сперму один раз в сутки. После получения спермы определяют её качество (густота и активность спермиев), затем сперму разбавляют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синтетич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средами для увеличения срока её сохранения без потери активности и оплодотворяющей способности спермиев и для осеменения большого кол-ва самок. Можно использовать и неразбавленную сперму.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Основные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компоненты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синтетических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сред для разбавления спермы, в зависимости от вида животного,— глюкоза, лактоза или глицин, цитрат натрия, сульфат аммония, двууглекислый натрий,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хелатон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желток куриного яйца.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109728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Сперму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быков, баранов, хряков и жеребцов хранят кратковременно при плюсовой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температуре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сперму быков и жеребцов—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длительно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замороженном состоянии в жидком азоте 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(t — 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196°С) (при замораживании спермы в среды вводят глицерин). Разбавленную и сохранённую при 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t 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2—4°C сперму быка используют для осеменения коров и тёлок в течение 3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сут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при активности спермиев не ниже 7 баллов. Сперму барана при таких же условиях хранения используют в течение 24 ч (иногда 36 ч) при активности спермиев не ниже 8 баллов; сперму жеребца — в течение 24—36 ч при активности спермиев не ниже 5 баллов. Сперму хряка, сохранённую при 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t 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16—20°C и 6—10°C, при активности спермиев не ниже 6 баллов, используют в течение 3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суток.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Активность спермиев после оттаивания замороженной спермы быков должна быть не ниже 3 баллов.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837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109728" indent="0">
              <a:buNone/>
            </a:pPr>
            <a:r>
              <a:rPr lang="ru-RU" dirty="0" smtClean="0"/>
              <a:t>	Состав </a:t>
            </a:r>
            <a:r>
              <a:rPr lang="ru-RU" dirty="0"/>
              <a:t>зависит от вида жив и способа </a:t>
            </a:r>
            <a:r>
              <a:rPr lang="ru-RU" dirty="0" smtClean="0"/>
              <a:t>хранения. Разбавление через </a:t>
            </a:r>
            <a:r>
              <a:rPr lang="ru-RU" dirty="0"/>
              <a:t>30 мин после </a:t>
            </a:r>
            <a:r>
              <a:rPr lang="ru-RU" dirty="0" err="1" smtClean="0"/>
              <a:t>получечения</a:t>
            </a:r>
            <a:r>
              <a:rPr lang="ru-RU" dirty="0" smtClean="0"/>
              <a:t>. </a:t>
            </a:r>
            <a:r>
              <a:rPr lang="ru-RU" dirty="0"/>
              <a:t>Разбавители: ГФ - </a:t>
            </a:r>
            <a:r>
              <a:rPr lang="ru-RU" dirty="0" err="1"/>
              <a:t>глюкозофосфатный</a:t>
            </a:r>
            <a:r>
              <a:rPr lang="ru-RU" dirty="0"/>
              <a:t> разбавитель, </a:t>
            </a:r>
            <a:r>
              <a:rPr lang="ru-RU" dirty="0" err="1"/>
              <a:t>желатинированный</a:t>
            </a:r>
            <a:r>
              <a:rPr lang="ru-RU" dirty="0"/>
              <a:t>, </a:t>
            </a:r>
            <a:r>
              <a:rPr lang="ru-RU" dirty="0" err="1"/>
              <a:t>глюкозоцитарно</a:t>
            </a:r>
            <a:r>
              <a:rPr lang="ru-RU" dirty="0"/>
              <a:t>-желточные среды. </a:t>
            </a:r>
            <a:r>
              <a:rPr lang="ru-RU" dirty="0" smtClean="0"/>
              <a:t>Разбавители </a:t>
            </a:r>
            <a:r>
              <a:rPr lang="ru-RU" dirty="0"/>
              <a:t>готовят на </a:t>
            </a:r>
            <a:r>
              <a:rPr lang="ru-RU" dirty="0" smtClean="0"/>
              <a:t>дистиллированной воде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	Для </a:t>
            </a:r>
            <a:r>
              <a:rPr lang="ru-RU" dirty="0"/>
              <a:t>быка: ГЦЖ, вода 100мл, глюкоза 3, цитрат </a:t>
            </a:r>
            <a:r>
              <a:rPr lang="ru-RU" dirty="0" err="1"/>
              <a:t>Nа</a:t>
            </a:r>
            <a:r>
              <a:rPr lang="ru-RU" dirty="0"/>
              <a:t> 1.4 , желток яйца 20, спермосан-3 75-90тыс ед</a:t>
            </a:r>
            <a:r>
              <a:rPr lang="ru-RU" dirty="0" smtClean="0"/>
              <a:t>.</a:t>
            </a:r>
          </a:p>
          <a:p>
            <a:pPr marL="109728" indent="0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	Для </a:t>
            </a:r>
            <a:r>
              <a:rPr lang="ru-RU" dirty="0" err="1"/>
              <a:t>барана:ГЦЖ</a:t>
            </a:r>
            <a:r>
              <a:rPr lang="ru-RU" dirty="0"/>
              <a:t>, вода 100мл, глюкоза 0.8, цитрат </a:t>
            </a:r>
            <a:r>
              <a:rPr lang="ru-RU" dirty="0" err="1"/>
              <a:t>Nа</a:t>
            </a:r>
            <a:r>
              <a:rPr lang="ru-RU" dirty="0"/>
              <a:t> 2.8 , желток яйца 20, спермосан-3 50-75тыс ед</a:t>
            </a:r>
            <a:r>
              <a:rPr lang="ru-RU" dirty="0" smtClean="0"/>
              <a:t>.</a:t>
            </a:r>
          </a:p>
          <a:p>
            <a:pPr marL="109728" indent="0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	Для </a:t>
            </a:r>
            <a:r>
              <a:rPr lang="ru-RU" dirty="0"/>
              <a:t>жеребца: ЛХЦЖ, вода 100мл, лактоза 11, цитрат </a:t>
            </a:r>
            <a:r>
              <a:rPr lang="ru-RU" dirty="0" err="1"/>
              <a:t>Nа</a:t>
            </a:r>
            <a:r>
              <a:rPr lang="ru-RU" dirty="0"/>
              <a:t> 0.089, гидрокарбонат </a:t>
            </a:r>
            <a:r>
              <a:rPr lang="ru-RU" dirty="0" err="1"/>
              <a:t>Nа</a:t>
            </a:r>
            <a:r>
              <a:rPr lang="ru-RU" dirty="0"/>
              <a:t> 0.008, </a:t>
            </a:r>
            <a:r>
              <a:rPr lang="ru-RU" dirty="0" err="1"/>
              <a:t>хелатон</a:t>
            </a:r>
            <a:r>
              <a:rPr lang="ru-RU" dirty="0"/>
              <a:t> (</a:t>
            </a:r>
            <a:r>
              <a:rPr lang="ru-RU" dirty="0" err="1"/>
              <a:t>трилон</a:t>
            </a:r>
            <a:r>
              <a:rPr lang="ru-RU" dirty="0"/>
              <a:t> Б) 0.1, желток яйца 1.6, спермосан-3 25-30тыс ед</a:t>
            </a:r>
            <a:r>
              <a:rPr lang="ru-RU" dirty="0" smtClean="0"/>
              <a:t>.</a:t>
            </a:r>
          </a:p>
          <a:p>
            <a:pPr marL="109728" indent="0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	Для </a:t>
            </a:r>
            <a:r>
              <a:rPr lang="ru-RU" dirty="0"/>
              <a:t>хряка: ГХЦС, вода 100мл, глюкоза 4, цитрат </a:t>
            </a:r>
            <a:r>
              <a:rPr lang="ru-RU" dirty="0" err="1"/>
              <a:t>Nа</a:t>
            </a:r>
            <a:r>
              <a:rPr lang="ru-RU" dirty="0"/>
              <a:t> 0.38, гидрокарбонат </a:t>
            </a:r>
            <a:r>
              <a:rPr lang="ru-RU" dirty="0" err="1"/>
              <a:t>Nа</a:t>
            </a:r>
            <a:r>
              <a:rPr lang="ru-RU" dirty="0"/>
              <a:t> 0.05, сульфат аммония 0.18, </a:t>
            </a:r>
            <a:r>
              <a:rPr lang="ru-RU" dirty="0" err="1"/>
              <a:t>хелатон</a:t>
            </a:r>
            <a:r>
              <a:rPr lang="ru-RU" dirty="0"/>
              <a:t> (</a:t>
            </a:r>
            <a:r>
              <a:rPr lang="ru-RU" dirty="0" err="1"/>
              <a:t>трилон</a:t>
            </a:r>
            <a:r>
              <a:rPr lang="ru-RU" dirty="0"/>
              <a:t> Б) 0.1, спермосан-3 25-30тыс ед</a:t>
            </a:r>
            <a:r>
              <a:rPr lang="ru-RU" dirty="0" smtClean="0"/>
              <a:t>.</a:t>
            </a:r>
          </a:p>
          <a:p>
            <a:pPr marL="109728" indent="0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	Для </a:t>
            </a:r>
            <a:r>
              <a:rPr lang="ru-RU" dirty="0"/>
              <a:t>петуха, индюка: </a:t>
            </a:r>
            <a:r>
              <a:rPr lang="ru-RU" dirty="0" smtClean="0"/>
              <a:t>ВИРГЖ-2,вода </a:t>
            </a:r>
            <a:r>
              <a:rPr lang="ru-RU" dirty="0"/>
              <a:t>100мл, фруктоза 1.8, </a:t>
            </a:r>
            <a:r>
              <a:rPr lang="ru-RU" dirty="0" err="1"/>
              <a:t>Nа</a:t>
            </a:r>
            <a:r>
              <a:rPr lang="ru-RU" dirty="0"/>
              <a:t> </a:t>
            </a:r>
            <a:r>
              <a:rPr lang="ru-RU" dirty="0" err="1"/>
              <a:t>глютаминовокисл</a:t>
            </a:r>
            <a:r>
              <a:rPr lang="ru-RU" dirty="0"/>
              <a:t> </a:t>
            </a:r>
            <a:r>
              <a:rPr lang="ru-RU" dirty="0" smtClean="0"/>
              <a:t>2.8</a:t>
            </a:r>
          </a:p>
          <a:p>
            <a:pPr marL="109728" indent="0">
              <a:buNone/>
            </a:pPr>
            <a:r>
              <a:rPr lang="ru-RU" dirty="0"/>
              <a:t>	</a:t>
            </a:r>
            <a:br>
              <a:rPr lang="ru-RU" dirty="0"/>
            </a:br>
            <a:r>
              <a:rPr lang="ru-RU" dirty="0" smtClean="0"/>
              <a:t>	Для </a:t>
            </a:r>
            <a:r>
              <a:rPr lang="ru-RU" dirty="0"/>
              <a:t>гусака: </a:t>
            </a:r>
            <a:r>
              <a:rPr lang="ru-RU" dirty="0" smtClean="0"/>
              <a:t>ВИРГЖ-2, вода </a:t>
            </a:r>
            <a:r>
              <a:rPr lang="ru-RU" dirty="0"/>
              <a:t>100мл, фруктоза 0.31, цитрат </a:t>
            </a:r>
            <a:r>
              <a:rPr lang="ru-RU" dirty="0" err="1"/>
              <a:t>Nа</a:t>
            </a:r>
            <a:r>
              <a:rPr lang="ru-RU" dirty="0"/>
              <a:t> 0.57, </a:t>
            </a:r>
            <a:r>
              <a:rPr lang="ru-RU" dirty="0" err="1"/>
              <a:t>Nа</a:t>
            </a:r>
            <a:r>
              <a:rPr lang="ru-RU" dirty="0"/>
              <a:t> </a:t>
            </a:r>
            <a:r>
              <a:rPr lang="ru-RU" dirty="0" err="1" smtClean="0"/>
              <a:t>глютаминовокисл</a:t>
            </a:r>
            <a:r>
              <a:rPr lang="ru-RU" dirty="0" smtClean="0"/>
              <a:t>. 1.67 Глюкоза, фруктоза, лактоза </a:t>
            </a:r>
            <a:r>
              <a:rPr lang="ru-RU" dirty="0"/>
              <a:t>и </a:t>
            </a:r>
            <a:r>
              <a:rPr lang="ru-RU" dirty="0" smtClean="0"/>
              <a:t>т.д. снижают электропроводность раствора, </a:t>
            </a:r>
            <a:r>
              <a:rPr lang="ru-RU" dirty="0"/>
              <a:t>предупреждая </a:t>
            </a:r>
            <a:r>
              <a:rPr lang="ru-RU" dirty="0" smtClean="0"/>
              <a:t>агглютинацию, </a:t>
            </a:r>
            <a:r>
              <a:rPr lang="ru-RU" dirty="0"/>
              <a:t>как </a:t>
            </a:r>
            <a:r>
              <a:rPr lang="ru-RU" dirty="0" smtClean="0"/>
              <a:t>источник энергии.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Цитрат - буфер рН 7.8-8. (для баранов</a:t>
            </a:r>
            <a:r>
              <a:rPr lang="ru-RU"/>
              <a:t>, </a:t>
            </a:r>
            <a:r>
              <a:rPr lang="ru-RU" smtClean="0"/>
              <a:t>т.к. </a:t>
            </a:r>
            <a:r>
              <a:rPr lang="ru-RU" dirty="0"/>
              <a:t>при </a:t>
            </a:r>
            <a:r>
              <a:rPr lang="ru-RU" dirty="0" err="1"/>
              <a:t>хр</a:t>
            </a:r>
            <a:r>
              <a:rPr lang="ru-RU" dirty="0"/>
              <a:t> </a:t>
            </a:r>
            <a:r>
              <a:rPr lang="ru-RU" dirty="0" err="1"/>
              <a:t>обр</a:t>
            </a:r>
            <a:r>
              <a:rPr lang="ru-RU" dirty="0"/>
              <a:t> </a:t>
            </a:r>
            <a:r>
              <a:rPr lang="ru-RU" dirty="0" err="1"/>
              <a:t>молочн</a:t>
            </a:r>
            <a:r>
              <a:rPr lang="ru-RU" dirty="0"/>
              <a:t> к-та, для </a:t>
            </a:r>
            <a:r>
              <a:rPr lang="ru-RU" dirty="0" err="1"/>
              <a:t>жер</a:t>
            </a:r>
            <a:r>
              <a:rPr lang="ru-RU" dirty="0"/>
              <a:t> и </a:t>
            </a:r>
            <a:r>
              <a:rPr lang="ru-RU" dirty="0" err="1"/>
              <a:t>св</a:t>
            </a:r>
            <a:r>
              <a:rPr lang="ru-RU" dirty="0"/>
              <a:t> не вводят, </a:t>
            </a:r>
            <a:r>
              <a:rPr lang="ru-RU" dirty="0" err="1"/>
              <a:t>тк</a:t>
            </a:r>
            <a:r>
              <a:rPr lang="ru-RU" dirty="0"/>
              <a:t> много солеей). </a:t>
            </a:r>
            <a:r>
              <a:rPr lang="ru-RU" dirty="0" err="1"/>
              <a:t>Яичн</a:t>
            </a:r>
            <a:r>
              <a:rPr lang="ru-RU" dirty="0"/>
              <a:t> желток - </a:t>
            </a:r>
            <a:r>
              <a:rPr lang="ru-RU" dirty="0" err="1"/>
              <a:t>ист</a:t>
            </a:r>
            <a:r>
              <a:rPr lang="ru-RU" dirty="0"/>
              <a:t> </a:t>
            </a:r>
            <a:r>
              <a:rPr lang="ru-RU" dirty="0" err="1"/>
              <a:t>неокисл</a:t>
            </a:r>
            <a:r>
              <a:rPr lang="ru-RU" dirty="0"/>
              <a:t> лецитина, </a:t>
            </a:r>
            <a:r>
              <a:rPr lang="ru-RU" dirty="0" err="1"/>
              <a:t>предупр</a:t>
            </a:r>
            <a:r>
              <a:rPr lang="ru-RU" dirty="0"/>
              <a:t> </a:t>
            </a:r>
            <a:r>
              <a:rPr lang="ru-RU" dirty="0" err="1"/>
              <a:t>расходыв</a:t>
            </a:r>
            <a:r>
              <a:rPr lang="ru-RU" dirty="0"/>
              <a:t> липидов цитоплазмой спермиев, </a:t>
            </a:r>
            <a:r>
              <a:rPr lang="ru-RU" dirty="0" err="1"/>
              <a:t>ослабл</a:t>
            </a:r>
            <a:r>
              <a:rPr lang="ru-RU" dirty="0"/>
              <a:t> </a:t>
            </a:r>
            <a:r>
              <a:rPr lang="ru-RU" dirty="0" err="1"/>
              <a:t>темп.шок</a:t>
            </a:r>
            <a:r>
              <a:rPr lang="ru-RU" dirty="0"/>
              <a:t>. </a:t>
            </a:r>
            <a:r>
              <a:rPr lang="ru-RU" dirty="0" err="1"/>
              <a:t>Спермосвн</a:t>
            </a:r>
            <a:r>
              <a:rPr lang="ru-RU" dirty="0"/>
              <a:t> - </a:t>
            </a:r>
            <a:r>
              <a:rPr lang="ru-RU" dirty="0" err="1"/>
              <a:t>пениццилл+стрептомиц+стрептоцид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Виды сред для спермиев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1011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755576" y="1700808"/>
            <a:ext cx="7772400" cy="1199704"/>
          </a:xfrm>
        </p:spPr>
        <p:txBody>
          <a:bodyPr>
            <a:normAutofit fontScale="62500" lnSpcReduction="20000"/>
          </a:bodyPr>
          <a:lstStyle/>
          <a:p>
            <a:r>
              <a:rPr lang="ru-RU" i="1" dirty="0"/>
              <a:t>Лит.: </a:t>
            </a:r>
            <a:r>
              <a:rPr lang="ru-RU" dirty="0"/>
              <a:t>Справочник по искусственному осеменению с.-х. животных, 2 изд., М., 1977; Сергиенко Л. И., Интенсификация воспроизводства </a:t>
            </a:r>
            <a:r>
              <a:rPr lang="ru-RU" dirty="0" err="1"/>
              <a:t>кр</a:t>
            </a:r>
            <a:r>
              <a:rPr lang="ru-RU" dirty="0"/>
              <a:t>. рог. скота, М., 1978; Родин И. И., Тарасов В. Р., </a:t>
            </a:r>
            <a:r>
              <a:rPr lang="ru-RU" dirty="0" err="1"/>
              <a:t>Якимчук</a:t>
            </a:r>
            <a:r>
              <a:rPr lang="ru-RU" dirty="0"/>
              <a:t> И. Л., Практикум по акушерству, гинекологии и искусственному осеменению с.-х. животных, 2 изд., М., 1979.</a:t>
            </a:r>
          </a:p>
        </p:txBody>
      </p:sp>
    </p:spTree>
    <p:extLst>
      <p:ext uri="{BB962C8B-B14F-4D97-AF65-F5344CB8AC3E}">
        <p14:creationId xmlns:p14="http://schemas.microsoft.com/office/powerpoint/2010/main" val="4242828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6"/>
          <p:cNvSpPr>
            <a:spLocks noGrp="1"/>
          </p:cNvSpPr>
          <p:nvPr>
            <p:ph idx="1"/>
          </p:nvPr>
        </p:nvSpPr>
        <p:spPr>
          <a:xfrm>
            <a:off x="251520" y="188640"/>
            <a:ext cx="8712968" cy="6480720"/>
          </a:xfrm>
        </p:spPr>
        <p:txBody>
          <a:bodyPr>
            <a:normAutofit fontScale="70000" lnSpcReduction="20000"/>
          </a:bodyPr>
          <a:lstStyle/>
          <a:p>
            <a:pPr marL="109728" indent="0" algn="just">
              <a:buNone/>
            </a:pPr>
            <a:r>
              <a:rPr lang="ru-RU" dirty="0" smtClean="0"/>
              <a:t>	Метод </a:t>
            </a:r>
            <a:r>
              <a:rPr lang="ru-RU" dirty="0"/>
              <a:t>искусственного введения спермы при помощи приборов и инструментов в половые пути самки с целью её оплодотворения. </a:t>
            </a:r>
            <a:endParaRPr lang="ru-RU" dirty="0" smtClean="0"/>
          </a:p>
          <a:p>
            <a:pPr algn="just"/>
            <a:r>
              <a:rPr lang="ru-RU" dirty="0"/>
              <a:t>	</a:t>
            </a:r>
            <a:r>
              <a:rPr lang="ru-RU" dirty="0" smtClean="0"/>
              <a:t>Включает </a:t>
            </a:r>
            <a:r>
              <a:rPr lang="ru-RU" dirty="0"/>
              <a:t>пять </a:t>
            </a:r>
            <a:r>
              <a:rPr lang="ru-RU" dirty="0" smtClean="0"/>
              <a:t>основных </a:t>
            </a:r>
            <a:r>
              <a:rPr lang="ru-RU" dirty="0"/>
              <a:t>этапов</a:t>
            </a:r>
            <a:r>
              <a:rPr lang="ru-RU" dirty="0" smtClean="0"/>
              <a:t>:</a:t>
            </a:r>
          </a:p>
          <a:p>
            <a:pPr algn="l"/>
            <a:r>
              <a:rPr lang="ru-RU" dirty="0"/>
              <a:t> *</a:t>
            </a:r>
            <a:r>
              <a:rPr lang="ru-RU" dirty="0" smtClean="0"/>
              <a:t> </a:t>
            </a:r>
            <a:r>
              <a:rPr lang="ru-RU" dirty="0"/>
              <a:t>получение спермы</a:t>
            </a:r>
            <a:r>
              <a:rPr lang="ru-RU" i="1" dirty="0"/>
              <a:t> </a:t>
            </a:r>
            <a:r>
              <a:rPr lang="ru-RU" dirty="0"/>
              <a:t>от самца, </a:t>
            </a:r>
            <a:endParaRPr lang="ru-RU" dirty="0" smtClean="0"/>
          </a:p>
          <a:p>
            <a:pPr algn="l"/>
            <a:r>
              <a:rPr lang="ru-RU" dirty="0"/>
              <a:t> </a:t>
            </a:r>
            <a:r>
              <a:rPr lang="ru-RU" dirty="0" smtClean="0"/>
              <a:t>* оценку </a:t>
            </a:r>
            <a:r>
              <a:rPr lang="ru-RU" dirty="0"/>
              <a:t>качества спермы, </a:t>
            </a:r>
            <a:endParaRPr lang="ru-RU" dirty="0" smtClean="0"/>
          </a:p>
          <a:p>
            <a:pPr algn="l"/>
            <a:r>
              <a:rPr lang="ru-RU" dirty="0"/>
              <a:t> </a:t>
            </a:r>
            <a:r>
              <a:rPr lang="ru-RU" dirty="0" smtClean="0"/>
              <a:t>* разбавление,</a:t>
            </a:r>
          </a:p>
          <a:p>
            <a:pPr algn="l"/>
            <a:r>
              <a:rPr lang="ru-RU" dirty="0"/>
              <a:t> </a:t>
            </a:r>
            <a:r>
              <a:rPr lang="ru-RU" dirty="0" smtClean="0"/>
              <a:t>* сохранение спермы,</a:t>
            </a:r>
          </a:p>
          <a:p>
            <a:pPr algn="l"/>
            <a:r>
              <a:rPr lang="ru-RU" dirty="0" smtClean="0"/>
              <a:t> * введение </a:t>
            </a:r>
            <a:r>
              <a:rPr lang="ru-RU" dirty="0"/>
              <a:t>в половые органы самки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> 	Искусственное осеменение с/х животных(</a:t>
            </a:r>
            <a:r>
              <a:rPr lang="ru-RU" dirty="0"/>
              <a:t>И. о. с. ж. </a:t>
            </a:r>
            <a:r>
              <a:rPr lang="ru-RU" dirty="0" smtClean="0"/>
              <a:t>) — основной </a:t>
            </a:r>
            <a:r>
              <a:rPr lang="ru-RU" dirty="0"/>
              <a:t>метод размножения с.-х. </a:t>
            </a:r>
            <a:r>
              <a:rPr lang="ru-RU" dirty="0" smtClean="0"/>
              <a:t>животных.</a:t>
            </a:r>
          </a:p>
          <a:p>
            <a:pPr marL="109728" indent="0" algn="just">
              <a:buNone/>
            </a:pPr>
            <a:r>
              <a:rPr lang="ru-RU" dirty="0"/>
              <a:t>	</a:t>
            </a:r>
            <a:r>
              <a:rPr lang="ru-RU" dirty="0" smtClean="0"/>
              <a:t>Позволяет </a:t>
            </a:r>
            <a:r>
              <a:rPr lang="ru-RU" dirty="0"/>
              <a:t>осеменить спермой одного самца в десятки и сотни раз больше самок, чем при </a:t>
            </a:r>
            <a:r>
              <a:rPr lang="ru-RU" dirty="0" smtClean="0"/>
              <a:t>естественном </a:t>
            </a:r>
            <a:r>
              <a:rPr lang="ru-RU" dirty="0"/>
              <a:t>осеменении, и тем самым в короткие сроки улучшить породные и продуктивные качества с.-х. животных, а также предупредить распространение возбудителей заразных болезней (бруцеллёза , </a:t>
            </a:r>
            <a:r>
              <a:rPr lang="ru-RU" dirty="0" err="1"/>
              <a:t>вибриоза</a:t>
            </a:r>
            <a:r>
              <a:rPr lang="ru-RU" dirty="0"/>
              <a:t> и др.), передающихся половым путём . И. о. с. ж. осуществляется через широкую </a:t>
            </a:r>
            <a:r>
              <a:rPr lang="ru-RU" dirty="0" smtClean="0"/>
              <a:t>сеть племенных </a:t>
            </a:r>
            <a:r>
              <a:rPr lang="ru-RU" dirty="0"/>
              <a:t>предприятий (станций), укомплектованных лучшими племенными производителями, от </a:t>
            </a:r>
            <a:r>
              <a:rPr lang="ru-RU" dirty="0" smtClean="0"/>
              <a:t>которых </a:t>
            </a:r>
            <a:r>
              <a:rPr lang="ru-RU" dirty="0"/>
              <a:t>получают, сохраняют и транспортируют сперму на пункты И. о. с. ж. При получении, хранении и транспортировке спермы очень важно соблюдать </a:t>
            </a:r>
            <a:r>
              <a:rPr lang="ru-RU" dirty="0" smtClean="0"/>
              <a:t>ветеринарно-санитарные </a:t>
            </a:r>
            <a:r>
              <a:rPr lang="ru-RU" dirty="0"/>
              <a:t>правила, в момент осеменения строго выполнять технологию рабочего процесса. </a:t>
            </a:r>
          </a:p>
        </p:txBody>
      </p:sp>
    </p:spTree>
    <p:extLst>
      <p:ext uri="{BB962C8B-B14F-4D97-AF65-F5344CB8AC3E}">
        <p14:creationId xmlns:p14="http://schemas.microsoft.com/office/powerpoint/2010/main" val="1531501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user\Рабочий стол\КРМСТИНА !!!!!!!!!!картинки по искуственному осименению\1man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483" y="4486904"/>
            <a:ext cx="2505345" cy="236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user\Рабочий стол\КРМСТИНА !!!!!!!!!!картинки по искуственному осименению\2viz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589587"/>
            <a:ext cx="2914485" cy="2258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Documents and Settings\user\Рабочий стол\КРМСТИНА !!!!!!!!!!картинки по искуственному осименению\23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1290" y="-5827"/>
            <a:ext cx="3502710" cy="2113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Documents and Settings\user\Рабочий стол\КРМСТИНА !!!!!!!!!!картинки по искуственному осименению\artificial-insemination-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484" y="-5827"/>
            <a:ext cx="2735029" cy="2370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Documents and Settings\user\Рабочий стол\КРМСТИНА !!!!!!!!!!картинки по искуственному осименению\c3b8baed0b4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082" y="2025130"/>
            <a:ext cx="3038398" cy="2564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Documents and Settings\user\Рабочий стол\КРМСТИНА !!!!!!!!!!картинки по искуственному осименению\Image1678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828" y="4589587"/>
            <a:ext cx="3472652" cy="2222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Documents and Settings\user\Рабочий стол\КРМСТИНА !!!!!!!!!!картинки по искуственному осименению\osemenit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5" y="2385887"/>
            <a:ext cx="2938267" cy="220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Documents and Settings\user\Рабочий стол\КРМСТИНА !!!!!!!!!!картинки по искуственному осименению\pid50ee35acebfbc4c3b8ea1f4a0b8f913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-5827"/>
            <a:ext cx="2915817" cy="2346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Documents and Settings\user\Рабочий стол\КРМСТИНА !!!!!!!!!!картинки по искуственному осименению\suni_tohumlama_kurs_faaliyetleri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" y="2341049"/>
            <a:ext cx="2911173" cy="2287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8156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733256"/>
          </a:xfrm>
        </p:spPr>
        <p:txBody>
          <a:bodyPr>
            <a:normAutofit fontScale="77500" lnSpcReduction="20000"/>
          </a:bodyPr>
          <a:lstStyle/>
          <a:p>
            <a:pPr marL="109728" indent="0" algn="just">
              <a:buNone/>
            </a:pPr>
            <a:r>
              <a:rPr lang="ru-RU" dirty="0" smtClean="0"/>
              <a:t>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Искусственную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вагину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для получе­ния спермы у производителей необхо­димо правильно собрать и подготовить. Новую камеру тщательно моют горячим 3%-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ным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раствором двууглекислой соды, чтобы удалить сернистые соединения, и обильно ополаскивают чистой водой. После высушивания камеру натягивают на цилиндр так, чтобы гладкая ее повер­хность была обращена внутрь, а шерохо­ватая — к цилиндру. Внутренняя трубка искусственной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вагины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должна быть рав­номерно натянута на основной ци­линдр. Слабое или слишком сильное на­тяжение трубки, перекручивания ее мо­гут нарушить коитус. Искусственную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вагину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надо приготовить так, чтобы вос­произвести естественные условия при коитусе (температуру, давление, скольз­кость и др.).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Каждый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раз перед употреблением ис­кусственную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вагину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обеззараживают в соответствии с действующей инструк­цией по проведению искусственного осеменения. Если после обеззаражива­ния внутренняя поверхность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вагины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ос­тается влажной, ее досуха протирают стерильной салфеткой. Очень быстро и надежно стерилизация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вагины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достига­ется в паровом стерилизаторе конструк­ции В. А. Пасечника. В стерилизаторе вода закипает за 15— 17 мин. Стерилиза­ция паром при температуре 100 °С 60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ва­гин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и 80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спермоприемников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проводится за 1,5-—2 ч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09728" indent="0" algn="just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ru-RU" sz="2400" b="0" dirty="0" smtClean="0">
                <a:effectLst/>
              </a:rPr>
              <a:t>Для </a:t>
            </a:r>
            <a:r>
              <a:rPr lang="ru-RU" sz="2400" b="0" dirty="0">
                <a:effectLst/>
              </a:rPr>
              <a:t>получения спермы используют </a:t>
            </a:r>
            <a:r>
              <a:rPr lang="ru-RU" sz="2400" b="0" dirty="0" err="1">
                <a:effectLst/>
              </a:rPr>
              <a:t>вагину</a:t>
            </a:r>
            <a:r>
              <a:rPr lang="ru-RU" sz="2400" b="0" dirty="0">
                <a:effectLst/>
              </a:rPr>
              <a:t> </a:t>
            </a:r>
            <a:r>
              <a:rPr lang="ru-RU" sz="2400" b="0" dirty="0" smtClean="0">
                <a:effectLst/>
              </a:rPr>
              <a:t>искусственную:</a:t>
            </a:r>
            <a:endParaRPr lang="ru-RU" sz="2400" b="0" dirty="0"/>
          </a:p>
        </p:txBody>
      </p:sp>
    </p:spTree>
    <p:extLst>
      <p:ext uri="{BB962C8B-B14F-4D97-AF65-F5344CB8AC3E}">
        <p14:creationId xmlns:p14="http://schemas.microsoft.com/office/powerpoint/2010/main" val="3579265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ВАГИНЫ</a:t>
            </a:r>
            <a:endParaRPr lang="ru-RU" dirty="0"/>
          </a:p>
        </p:txBody>
      </p:sp>
      <p:pic>
        <p:nvPicPr>
          <p:cNvPr id="4" name="Picture 5" descr="C:\Documents and Settings\user\Рабочий стол\КРМСТИНА !!!!!!!!!!картинки по искуственному осименению\3_15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44824"/>
            <a:ext cx="2438400" cy="1475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Documents and Settings\user\Рабочий стол\КРМСТИНА !!!!!!!!!!картинки по искуственному осименению\4_18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1993" y="4204666"/>
            <a:ext cx="2797919" cy="2626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Documents and Settings\user\Рабочий стол\КРМСТИНА !!!!!!!!!!картинки по искуственному осименению\308d52389ef8f374ca1606a4dcb28b4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510759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Documents and Settings\user\Рабочий стол\КРМСТИНА !!!!!!!!!!картинки по искуственному осименению\cb977d1af93ded1f15d438d4c394a71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121" y="4863306"/>
            <a:ext cx="1943100" cy="1961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Documents and Settings\user\Рабочий стол\КРМСТИНА !!!!!!!!!!картинки по искуственному осименению\Horse_breeding_dummy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635814"/>
            <a:ext cx="2135427" cy="2222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Documents and Settings\user\Рабочий стол\КРМСТИНА !!!!!!!!!!картинки по искуственному осименению\image_3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0396" y="4863306"/>
            <a:ext cx="1657573" cy="1961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Documents and Settings\user\Рабочий стол\КРМСТИНА !!!!!!!!!!картинки по искуственному осименению\PHANTOM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8415" y="1817827"/>
            <a:ext cx="3421342" cy="2395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8410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Пипетки и шприц для осеменения</a:t>
            </a:r>
            <a:endParaRPr lang="ru-RU" dirty="0"/>
          </a:p>
        </p:txBody>
      </p:sp>
      <p:pic>
        <p:nvPicPr>
          <p:cNvPr id="2050" name="Picture 2" descr="C:\Documents and Settings\user\Рабочий стол\КРМСТИНА !!!!!!!!!!картинки по искуственному осименению\1 (4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45518"/>
            <a:ext cx="3614192" cy="262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Documents and Settings\user\Рабочий стол\КРМСТИНА !!!!!!!!!!картинки по искуственному осименению\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192" y="1645518"/>
            <a:ext cx="3503835" cy="262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Documents and Settings\user\Рабочий стол\КРМСТИНА !!!!!!!!!!картинки по искуственному осименению\3 (2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68713"/>
            <a:ext cx="6804248" cy="2623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9210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188640"/>
            <a:ext cx="8435280" cy="6408712"/>
          </a:xfrm>
        </p:spPr>
        <p:txBody>
          <a:bodyPr>
            <a:normAutofit fontScale="77500" lnSpcReduction="20000"/>
          </a:bodyPr>
          <a:lstStyle/>
          <a:p>
            <a:pPr marL="109728" indent="0" algn="just">
              <a:buNone/>
            </a:pPr>
            <a:r>
              <a:rPr lang="ru-RU" dirty="0" smtClean="0"/>
              <a:t>	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Разовые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спермоприемники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из поли­этиленовой пленки вместе с искусствен­ными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вагинами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стерилизуют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автоклавированием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при 105 °С [-50 кПа (-0,5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ат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) избыточных] в течение 30 мин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09728" indent="0" algn="just">
              <a:buNone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Чехии для стерилизации искусст­венных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вагин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используют специальный стерилизатор с ультрафиолетовым излу­чателем, расположенным внутри трубчатого держателя, на который фиксиру­ют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вагину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. Патогенные микроорганиз­мы уничтожаются за 40 с. При этом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ре­зиновые 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стенки искусственной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вагины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не повреждаются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09728" indent="0" algn="just">
              <a:buNone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	Для 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заполнения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вагины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готовят воду, подогретую до 60—70 °С. Перед исполь­зованием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вагины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температуру проверя­ют химическим термометром, вводи­мым в просвет внутренней трубки. По­стоянную температуру в подготовлен­ной искусственной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вагине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удобно поддерживать помещением ее в шкаф-термостат. При получении спермы тем­пература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вагины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должна быть в пределах 40-42 "С.</a:t>
            </a:r>
            <a:br>
              <a:rPr lang="ru-RU" sz="2300" dirty="0">
                <a:latin typeface="Times New Roman" pitchFamily="18" charset="0"/>
                <a:cs typeface="Times New Roman" pitchFamily="18" charset="0"/>
              </a:rPr>
            </a:b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	Исследования 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И. И. Родина показа­ли, что для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вагины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быка и барана опти­мальная температура 41— 42 °С. В этом случае температура резиновой камеры у входа в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вагину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соответствует температу­ре тела животного, что способствует нормальному коитусу. Понижение тем­пературы нарушает динамику эякуля­ции. Температура выше 42 °С, отрица­тельно не влияя на половой акт, снижает жизнеспособность и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переживаемость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спермиев. Кроме того, повторные при­менения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вагины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с высокой температу­рой изменяют порог возбудимости, вследствие чего в дальнейшем у произ­водителей эякуляция происходит толь­ко при более высокой температуре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ва­гины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09728" indent="0" algn="just">
              <a:buNone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	Применение 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холодной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вагины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обус­ловливает быстрое развитие у произво­дителя тормозных рефлексов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09728" indent="0" algn="just"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7344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42686" y="2047385"/>
            <a:ext cx="8229600" cy="4525963"/>
          </a:xfrm>
        </p:spPr>
        <p:txBody>
          <a:bodyPr>
            <a:normAutofit/>
          </a:bodyPr>
          <a:lstStyle/>
          <a:p>
            <a:r>
              <a:rPr lang="ru-RU" dirty="0" smtClean="0"/>
              <a:t>                                       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user\Рабочий стол\КРМСТИНА !!!!!!!!!!картинки по искуственному осименению\текст\Horse_semen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-69340"/>
            <a:ext cx="2242599" cy="3007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Documents and Settings\user\Рабочий стол\КРМСТИНА !!!!!!!!!!картинки по искуственному осименению\текст\Künstliche_Vagin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0103" y="-33053"/>
            <a:ext cx="3557910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Documents and Settings\user\Рабочий стол\КРМСТИНА !!!!!!!!!!картинки по искуственному осименению\текст\osemen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4500" y="-56899"/>
            <a:ext cx="3359500" cy="2721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Documents and Settings\user\Рабочий стол\КРМСТИНА !!!!!!!!!!картинки по искуственному осименению\текст\e53517326d6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905" y="2555339"/>
            <a:ext cx="6516216" cy="4355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Documents and Settings\user\Рабочий стол\КРМСТИНА !!!!!!!!!!картинки по искуственному осименению\текст\e2532122533b43b99315d3de5a7b1e5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448" y="2759974"/>
            <a:ext cx="2772335" cy="4137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1242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16632"/>
            <a:ext cx="8784976" cy="6552728"/>
          </a:xfrm>
        </p:spPr>
        <p:txBody>
          <a:bodyPr>
            <a:normAutofit fontScale="40000" lnSpcReduction="20000"/>
          </a:bodyPr>
          <a:lstStyle/>
          <a:p>
            <a:pPr marL="109728" indent="0" algn="just">
              <a:buNone/>
            </a:pPr>
            <a:r>
              <a:rPr lang="ru-RU" dirty="0" smtClean="0"/>
              <a:t>	</a:t>
            </a: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4500" dirty="0">
                <a:latin typeface="Times New Roman" pitchFamily="18" charset="0"/>
                <a:cs typeface="Times New Roman" pitchFamily="18" charset="0"/>
              </a:rPr>
              <a:t>смазывания внутренней стенки </a:t>
            </a:r>
            <a:r>
              <a:rPr lang="ru-RU" sz="4500" dirty="0" err="1">
                <a:latin typeface="Times New Roman" pitchFamily="18" charset="0"/>
                <a:cs typeface="Times New Roman" pitchFamily="18" charset="0"/>
              </a:rPr>
              <a:t>вагины</a:t>
            </a:r>
            <a:r>
              <a:rPr lang="ru-RU" sz="4500" dirty="0">
                <a:latin typeface="Times New Roman" pitchFamily="18" charset="0"/>
                <a:cs typeface="Times New Roman" pitchFamily="18" charset="0"/>
              </a:rPr>
              <a:t> используют </a:t>
            </a: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простерилизованный </a:t>
            </a:r>
            <a:r>
              <a:rPr lang="ru-RU" sz="4500" dirty="0">
                <a:latin typeface="Times New Roman" pitchFamily="18" charset="0"/>
                <a:cs typeface="Times New Roman" pitchFamily="18" charset="0"/>
              </a:rPr>
              <a:t>на водяной бане чистый белый или желтый вазелин. Однако от него резино­вая камера быстро разрушается, ее элас­тичность уменьшается. Поэтому после получения спермы необходимо как мож­но быстрее очистить </a:t>
            </a:r>
            <a:r>
              <a:rPr lang="ru-RU" sz="4500" dirty="0" err="1">
                <a:latin typeface="Times New Roman" pitchFamily="18" charset="0"/>
                <a:cs typeface="Times New Roman" pitchFamily="18" charset="0"/>
              </a:rPr>
              <a:t>вагину</a:t>
            </a:r>
            <a:r>
              <a:rPr lang="ru-RU" sz="4500" dirty="0">
                <a:latin typeface="Times New Roman" pitchFamily="18" charset="0"/>
                <a:cs typeface="Times New Roman" pitchFamily="18" charset="0"/>
              </a:rPr>
              <a:t> от вазелина. Лучшие результаты для смазывания ре­зиновой камеры получаются от примене­ния специальных растворов, предложен­ных В. А. Пасечником (рецепт № 1: крах­мал — 6 г, глицерин — 10 г, дистиллированная вода — 100 мл; рецепт № 2: крах­мал—6 г, глицерин—Юг, кипяченое молоко — 100 мл; рецепт № 3: крахмал — 6 г, глицерин — 10 г, лимоннокислый на­трий — 3 г, вода дистиллированная — 100 мл), или глицериновых сред для раз­бавления спермы</a:t>
            </a: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09728" indent="0" algn="just">
              <a:buNone/>
            </a:pP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	Необходимо </a:t>
            </a:r>
            <a:r>
              <a:rPr lang="ru-RU" sz="4500" dirty="0">
                <a:latin typeface="Times New Roman" pitchFamily="18" charset="0"/>
                <a:cs typeface="Times New Roman" pitchFamily="18" charset="0"/>
              </a:rPr>
              <a:t>тщательно следить за тем, чтобы внутренняя поверхность ис­кусственной </a:t>
            </a:r>
            <a:r>
              <a:rPr lang="ru-RU" sz="4500" dirty="0" err="1">
                <a:latin typeface="Times New Roman" pitchFamily="18" charset="0"/>
                <a:cs typeface="Times New Roman" pitchFamily="18" charset="0"/>
              </a:rPr>
              <a:t>вагины</a:t>
            </a:r>
            <a:r>
              <a:rPr lang="ru-RU" sz="4500" dirty="0">
                <a:latin typeface="Times New Roman" pitchFamily="18" charset="0"/>
                <a:cs typeface="Times New Roman" pitchFamily="18" charset="0"/>
              </a:rPr>
              <a:t> была смазана по всей ее длине, за исключением конца, который оставляют на 3—4 см несмазан­ным, чтобы он лучше зажимал </a:t>
            </a:r>
            <a:r>
              <a:rPr lang="ru-RU" sz="4500" dirty="0" err="1" smtClean="0">
                <a:latin typeface="Times New Roman" pitchFamily="18" charset="0"/>
                <a:cs typeface="Times New Roman" pitchFamily="18" charset="0"/>
              </a:rPr>
              <a:t>спермоприемник</a:t>
            </a:r>
            <a:r>
              <a:rPr lang="ru-RU" sz="4500" dirty="0">
                <a:latin typeface="Times New Roman" pitchFamily="18" charset="0"/>
                <a:cs typeface="Times New Roman" pitchFamily="18" charset="0"/>
              </a:rPr>
              <a:t>. Особое внимание уделяют чистоте </a:t>
            </a:r>
            <a:r>
              <a:rPr lang="ru-RU" sz="4500" dirty="0" err="1">
                <a:latin typeface="Times New Roman" pitchFamily="18" charset="0"/>
                <a:cs typeface="Times New Roman" pitchFamily="18" charset="0"/>
              </a:rPr>
              <a:t>спермоприемника</a:t>
            </a:r>
            <a:r>
              <a:rPr lang="ru-RU" sz="4500" dirty="0">
                <a:latin typeface="Times New Roman" pitchFamily="18" charset="0"/>
                <a:cs typeface="Times New Roman" pitchFamily="18" charset="0"/>
              </a:rPr>
              <a:t>. Его каждый раз тщательно моют раствором соды и чистой водой. Перед употреблением </a:t>
            </a:r>
            <a:r>
              <a:rPr lang="ru-RU" sz="4500" dirty="0" err="1">
                <a:latin typeface="Times New Roman" pitchFamily="18" charset="0"/>
                <a:cs typeface="Times New Roman" pitchFamily="18" charset="0"/>
              </a:rPr>
              <a:t>спермоприемник</a:t>
            </a:r>
            <a:r>
              <a:rPr lang="ru-RU" sz="4500" dirty="0">
                <a:latin typeface="Times New Roman" pitchFamily="18" charset="0"/>
                <a:cs typeface="Times New Roman" pitchFamily="18" charset="0"/>
              </a:rPr>
              <a:t> стерилизуют в авто­клаве или кипятят, а затем ополаскива­ют </a:t>
            </a:r>
            <a:r>
              <a:rPr lang="ru-RU" sz="4500" dirty="0" err="1">
                <a:latin typeface="Times New Roman" pitchFamily="18" charset="0"/>
                <a:cs typeface="Times New Roman" pitchFamily="18" charset="0"/>
              </a:rPr>
              <a:t>свежепростерилизованным</a:t>
            </a:r>
            <a:r>
              <a:rPr lang="ru-RU" sz="4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физиологическим </a:t>
            </a:r>
            <a:r>
              <a:rPr lang="ru-RU" sz="4500" dirty="0">
                <a:latin typeface="Times New Roman" pitchFamily="18" charset="0"/>
                <a:cs typeface="Times New Roman" pitchFamily="18" charset="0"/>
              </a:rPr>
              <a:t>раствором хлористого на­трия</a:t>
            </a: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09728" indent="0" algn="just">
              <a:buNone/>
            </a:pP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	Объем </a:t>
            </a:r>
            <a:r>
              <a:rPr lang="ru-RU" sz="4500" dirty="0" err="1">
                <a:latin typeface="Times New Roman" pitchFamily="18" charset="0"/>
                <a:cs typeface="Times New Roman" pitchFamily="18" charset="0"/>
              </a:rPr>
              <a:t>эякулята</a:t>
            </a:r>
            <a:r>
              <a:rPr lang="ru-RU" sz="4500" dirty="0">
                <a:latin typeface="Times New Roman" pitchFamily="18" charset="0"/>
                <a:cs typeface="Times New Roman" pitchFamily="18" charset="0"/>
              </a:rPr>
              <a:t> быка и барана очень мал. Поэтому для предотвращения гибе­ли спермиев от температурного шока при получении спермы необходимо иметь теплый, лучше стеклянный дву­стенный </a:t>
            </a:r>
            <a:r>
              <a:rPr lang="ru-RU" sz="4500" dirty="0" err="1">
                <a:latin typeface="Times New Roman" pitchFamily="18" charset="0"/>
                <a:cs typeface="Times New Roman" pitchFamily="18" charset="0"/>
              </a:rPr>
              <a:t>спермоприемник</a:t>
            </a:r>
            <a:r>
              <a:rPr lang="ru-RU" sz="45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4500" dirty="0" err="1">
                <a:latin typeface="Times New Roman" pitchFamily="18" charset="0"/>
                <a:cs typeface="Times New Roman" pitchFamily="18" charset="0"/>
              </a:rPr>
              <a:t>Межстенное</a:t>
            </a:r>
            <a:r>
              <a:rPr lang="ru-RU" sz="4500" dirty="0">
                <a:latin typeface="Times New Roman" pitchFamily="18" charset="0"/>
                <a:cs typeface="Times New Roman" pitchFamily="18" charset="0"/>
              </a:rPr>
              <a:t> пространство </a:t>
            </a:r>
            <a:r>
              <a:rPr lang="ru-RU" sz="4500" dirty="0" err="1">
                <a:latin typeface="Times New Roman" pitchFamily="18" charset="0"/>
                <a:cs typeface="Times New Roman" pitchFamily="18" charset="0"/>
              </a:rPr>
              <a:t>спермоприемника</a:t>
            </a:r>
            <a:r>
              <a:rPr lang="ru-RU" sz="4500" dirty="0">
                <a:latin typeface="Times New Roman" pitchFamily="18" charset="0"/>
                <a:cs typeface="Times New Roman" pitchFamily="18" charset="0"/>
              </a:rPr>
              <a:t> для быка вмещает 100 мл, а для барана — 50 мл воды. Вода должна </a:t>
            </a: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быть подогрета </a:t>
            </a:r>
            <a:r>
              <a:rPr lang="ru-RU" sz="4500" dirty="0">
                <a:latin typeface="Times New Roman" pitchFamily="18" charset="0"/>
                <a:cs typeface="Times New Roman" pitchFamily="18" charset="0"/>
              </a:rPr>
              <a:t>до 30—35 "С</a:t>
            </a: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109728" indent="0" algn="just">
              <a:buNone/>
            </a:pP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	При </a:t>
            </a:r>
            <a:r>
              <a:rPr lang="ru-RU" sz="4500" dirty="0">
                <a:latin typeface="Times New Roman" pitchFamily="18" charset="0"/>
                <a:cs typeface="Times New Roman" pitchFamily="18" charset="0"/>
              </a:rPr>
              <a:t>накачивании в </a:t>
            </a:r>
            <a:r>
              <a:rPr lang="ru-RU" sz="4500" dirty="0" err="1">
                <a:latin typeface="Times New Roman" pitchFamily="18" charset="0"/>
                <a:cs typeface="Times New Roman" pitchFamily="18" charset="0"/>
              </a:rPr>
              <a:t>вагину</a:t>
            </a:r>
            <a:r>
              <a:rPr lang="ru-RU" sz="4500" dirty="0">
                <a:latin typeface="Times New Roman" pitchFamily="18" charset="0"/>
                <a:cs typeface="Times New Roman" pitchFamily="18" charset="0"/>
              </a:rPr>
              <a:t> воздуха надо нагнетать его столько, чтобы вы­ходное отверстие ее было полностью закрыто, а полость окружена упругими, напряженными, ровными (без складок) стенками. При недостаточном давлении эякуляция протекает вяло. Слишком сильное давление, затрудняющее введе­ние полового члена в </a:t>
            </a:r>
            <a:r>
              <a:rPr lang="ru-RU" sz="4500" dirty="0" err="1">
                <a:latin typeface="Times New Roman" pitchFamily="18" charset="0"/>
                <a:cs typeface="Times New Roman" pitchFamily="18" charset="0"/>
              </a:rPr>
              <a:t>вагину</a:t>
            </a:r>
            <a:r>
              <a:rPr lang="ru-RU" sz="4500" dirty="0">
                <a:latin typeface="Times New Roman" pitchFamily="18" charset="0"/>
                <a:cs typeface="Times New Roman" pitchFamily="18" charset="0"/>
              </a:rPr>
              <a:t>, может на­рушить эякуляцию: она нормально про­текает у барана, быка и хряка при давле­нии в </a:t>
            </a:r>
            <a:r>
              <a:rPr lang="ru-RU" sz="4500" dirty="0" err="1">
                <a:latin typeface="Times New Roman" pitchFamily="18" charset="0"/>
                <a:cs typeface="Times New Roman" pitchFamily="18" charset="0"/>
              </a:rPr>
              <a:t>вагине</a:t>
            </a:r>
            <a:r>
              <a:rPr lang="ru-RU" sz="4500" dirty="0">
                <a:latin typeface="Times New Roman" pitchFamily="18" charset="0"/>
                <a:cs typeface="Times New Roman" pitchFamily="18" charset="0"/>
              </a:rPr>
              <a:t> 40—60 мм рт. ст.</a:t>
            </a:r>
          </a:p>
          <a:p>
            <a:endParaRPr lang="ru-RU" sz="45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5696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340</TotalTime>
  <Words>21</Words>
  <Application>Microsoft Office PowerPoint</Application>
  <PresentationFormat>Экран (4:3)</PresentationFormat>
  <Paragraphs>33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Lucida Sans Unicode</vt:lpstr>
      <vt:lpstr>Times New Roman</vt:lpstr>
      <vt:lpstr>Verdana</vt:lpstr>
      <vt:lpstr>Wingdings 2</vt:lpstr>
      <vt:lpstr>Wingdings 3</vt:lpstr>
      <vt:lpstr>Открытая</vt:lpstr>
      <vt:lpstr>Искусственое осменение с/х животных </vt:lpstr>
      <vt:lpstr>Презентация PowerPoint</vt:lpstr>
      <vt:lpstr>Презентация PowerPoint</vt:lpstr>
      <vt:lpstr>Для получения спермы используют вагину искусственную:</vt:lpstr>
      <vt:lpstr>ВАГИНЫ</vt:lpstr>
      <vt:lpstr>Пипетки и шприц для осеменения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Виды сред для спермиев 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Искусственое осменение с/х животных</dc:title>
  <cp:lastModifiedBy>Учетная запись Майкрософт</cp:lastModifiedBy>
  <cp:revision>19</cp:revision>
  <dcterms:modified xsi:type="dcterms:W3CDTF">2021-06-15T06:18:44Z</dcterms:modified>
</cp:coreProperties>
</file>