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6" r:id="rId3"/>
    <p:sldId id="258" r:id="rId4"/>
    <p:sldId id="259" r:id="rId5"/>
    <p:sldId id="260" r:id="rId6"/>
    <p:sldId id="262" r:id="rId7"/>
    <p:sldId id="264" r:id="rId8"/>
    <p:sldId id="263" r:id="rId9"/>
    <p:sldId id="285" r:id="rId10"/>
    <p:sldId id="287" r:id="rId11"/>
    <p:sldId id="294" r:id="rId12"/>
    <p:sldId id="293" r:id="rId13"/>
    <p:sldId id="297" r:id="rId14"/>
    <p:sldId id="298" r:id="rId15"/>
    <p:sldId id="290" r:id="rId16"/>
    <p:sldId id="291" r:id="rId17"/>
    <p:sldId id="292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84" d="100"/>
          <a:sy n="84" d="100"/>
        </p:scale>
        <p:origin x="136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2554-B79A-46E1-8804-53CFDDD8D81C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28E8-AC37-439D-9D12-3012BDCB4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4671-D29F-416C-AAEF-52873E4BB067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70A7-D35E-4E50-B387-1AA6F579B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82E0-1C34-4458-942C-2F6F8D035A7A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92E1-4806-44A3-9EEE-D068F316F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CD4A-904F-46EA-AFDF-03FDB5DAB175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26B5-3772-4D02-876F-AA7C9BE2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AC46-6D50-4BA1-A2E8-169401DB8B11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0EE39-E119-40CF-93CA-FC728C489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8A3D-2BE6-4C71-A530-6D4C981F4E05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17BB-47E6-4315-816E-75286AC21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ED34-2F53-4CA1-AD4A-843E512B6D93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1EF0-896C-4B2D-A083-621470F94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D52B-E547-4A1F-AD9F-4622F34B6A8E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1FBE-A36D-4387-AAC1-DF6AA9CF1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7E312-9B5E-4FD3-B40A-B5838900CE83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B956-D075-4789-955B-D992C7CCF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17F1-8671-4834-9442-1D031CF6F35E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4D69-3435-4928-8058-1A3A5EAA7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9FFA4-51DA-4CD1-9A48-E0CE362B1EA8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75FBD-18D2-4136-8FE2-6A6BAB32A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A5F11-CA0B-440D-9FA7-FDF0C9FC0A52}" type="datetimeFigureOut">
              <a:rPr lang="ru-RU"/>
              <a:pPr>
                <a:defRPr/>
              </a:pPr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2AA871-2751-41DA-BC5C-5AF1145DC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se.sci-lib.com/article040015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agrosoyuz.ua/i/pages/000/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500438"/>
            <a:ext cx="240188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4" name="Group 23"/>
          <p:cNvGrpSpPr>
            <a:grpSpLocks/>
          </p:cNvGrpSpPr>
          <p:nvPr/>
        </p:nvGrpSpPr>
        <p:grpSpPr bwMode="auto">
          <a:xfrm>
            <a:off x="1258888" y="0"/>
            <a:ext cx="6553200" cy="4392613"/>
            <a:chOff x="1656" y="-1151"/>
            <a:chExt cx="4128" cy="2880"/>
          </a:xfrm>
        </p:grpSpPr>
        <p:pic>
          <p:nvPicPr>
            <p:cNvPr id="13319" name="Picture 24" descr="петух"/>
            <p:cNvPicPr>
              <a:picLocks noChangeAspect="1" noChangeArrowheads="1"/>
            </p:cNvPicPr>
            <p:nvPr/>
          </p:nvPicPr>
          <p:blipFill>
            <a:blip r:embed="rId3">
              <a:lum bright="-6000"/>
            </a:blip>
            <a:srcRect/>
            <a:stretch>
              <a:fillRect/>
            </a:stretch>
          </p:blipFill>
          <p:spPr bwMode="auto">
            <a:xfrm>
              <a:off x="2880" y="-380"/>
              <a:ext cx="1520" cy="2109"/>
            </a:xfrm>
            <a:prstGeom prst="rect">
              <a:avLst/>
            </a:prstGeom>
            <a:noFill/>
            <a:ln w="38100" cmpd="dbl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3320" name="AutoShape 25"/>
            <p:cNvSpPr>
              <a:spLocks noChangeArrowheads="1"/>
            </p:cNvSpPr>
            <p:nvPr/>
          </p:nvSpPr>
          <p:spPr bwMode="auto">
            <a:xfrm>
              <a:off x="1656" y="-1151"/>
              <a:ext cx="4128" cy="771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8000" b="1">
                  <a:solidFill>
                    <a:srgbClr val="000099"/>
                  </a:solidFill>
                  <a:latin typeface="Calibri" pitchFamily="34" charset="0"/>
                </a:rPr>
                <a:t>птицеводство</a:t>
              </a:r>
            </a:p>
          </p:txBody>
        </p:sp>
      </p:grpSp>
      <p:pic>
        <p:nvPicPr>
          <p:cNvPr id="13315" name="Picture 3" descr="гус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36838"/>
            <a:ext cx="2571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ут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196975"/>
            <a:ext cx="2736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untitle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4088" y="1125538"/>
            <a:ext cx="310991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цесар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60737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372225" y="0"/>
            <a:ext cx="180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цесарки</a:t>
            </a:r>
          </a:p>
        </p:txBody>
      </p:sp>
      <p:sp>
        <p:nvSpPr>
          <p:cNvPr id="22531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цесарки</a:t>
            </a: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684213" y="3429000"/>
            <a:ext cx="8064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Мясо цесарок</a:t>
            </a:r>
            <a:r>
              <a:rPr lang="ru-RU" sz="2000">
                <a:latin typeface="Calibri" pitchFamily="34" charset="0"/>
              </a:rPr>
              <a:t> по вкусу напоминает </a:t>
            </a:r>
            <a:r>
              <a:rPr lang="ru-RU" sz="2000" i="1">
                <a:latin typeface="Calibri" pitchFamily="34" charset="0"/>
              </a:rPr>
              <a:t>дичь</a:t>
            </a:r>
            <a:r>
              <a:rPr lang="ru-RU" sz="2000">
                <a:latin typeface="Calibri" pitchFamily="34" charset="0"/>
              </a:rPr>
              <a:t>, содержит меньше воды и жира, чем мясо кур, по питательности и другими биологическим показателям заслуженно считается самым лучшим среди других домашних птиц.</a:t>
            </a:r>
            <a:r>
              <a:rPr lang="ru-RU" sz="2000" i="1">
                <a:latin typeface="Calibri" pitchFamily="34" charset="0"/>
              </a:rPr>
              <a:t> Мясо цесарок</a:t>
            </a:r>
            <a:r>
              <a:rPr lang="ru-RU" sz="2000">
                <a:latin typeface="Calibri" pitchFamily="34" charset="0"/>
              </a:rPr>
              <a:t> по вкусу напоминает мясо дичи: фазана, куропатки.</a:t>
            </a:r>
            <a:r>
              <a:rPr lang="ru-RU" sz="2000" b="1">
                <a:latin typeface="Calibri" pitchFamily="34" charset="0"/>
              </a:rPr>
              <a:t> </a:t>
            </a:r>
          </a:p>
          <a:p>
            <a:r>
              <a:rPr lang="ru-RU" sz="2000" b="1">
                <a:latin typeface="Calibri" pitchFamily="34" charset="0"/>
              </a:rPr>
              <a:t>Цесариные яйца</a:t>
            </a:r>
            <a:r>
              <a:rPr lang="ru-RU" sz="2000">
                <a:latin typeface="Calibri" pitchFamily="34" charset="0"/>
              </a:rPr>
              <a:t> имеют крупный желток, отличаются приятным вкусом и более питательны. Цесариные яйца выносят длительные перевозки и могут храниться до полугода и более, не теряя своей свежести и пищевой ценности.</a:t>
            </a:r>
          </a:p>
        </p:txBody>
      </p:sp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6300788" y="692150"/>
            <a:ext cx="2663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Наиболее распространены серо-крапчатые цесарки  с весом до 2 кг, способные за сезон сносить до 100 яиц массой по 45 г.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o.imgsmail.ru/imgpreview?u=http%3A//21gift.ru/pictures/big/02%5F23333.jpg&amp;mb=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go.imgsmail.ru/imgpreview?u=http%3A//www.iloveiphone.ru/foto/straus03.jpg&amp;mb=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76700"/>
            <a:ext cx="190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http://go.imgsmail.ru/imgpreview?u=http%3A//21gift.ru/pictures/big/02%5F23570.jpg&amp;mb=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79742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http://go.imgsmail.ru/imgpreview?u=http%3A//exotickozha.ru/userfiles/image/gasgrf.jpg&amp;mb=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7893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4" descr="http://znaika-spb.ru/d/159781/d/616150601_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26035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6" descr="http://img.beta.rian.ru/images/16392/57/1639257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15888"/>
            <a:ext cx="4457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18"/>
          <p:cNvSpPr>
            <a:spLocks noChangeArrowheads="1"/>
          </p:cNvSpPr>
          <p:nvPr/>
        </p:nvSpPr>
        <p:spPr bwMode="auto">
          <a:xfrm>
            <a:off x="323850" y="3213100"/>
            <a:ext cx="4572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Страус</a:t>
            </a:r>
            <a:r>
              <a:rPr lang="ru-RU">
                <a:latin typeface="Calibri" pitchFamily="34" charset="0"/>
              </a:rPr>
              <a:t> - самая большая из ныне живущих птиц, их высота достигает 2,7 метров, а вес 160 кг. </a:t>
            </a:r>
            <a:r>
              <a:rPr lang="ru-RU" b="1">
                <a:latin typeface="Calibri" pitchFamily="34" charset="0"/>
              </a:rPr>
              <a:t>Страусиное яйцо</a:t>
            </a:r>
            <a:r>
              <a:rPr lang="ru-RU">
                <a:latin typeface="Calibri" pitchFamily="34" charset="0"/>
              </a:rPr>
              <a:t> весит от 1,5 до 2 кг. и в диаметре его размер достигает 15-20 см. Скорлупа страусиных яиц очень толстая, битая напоминает черепки посуды. Кроме кулинарного применения яйца активно используют для декоративных целей.  Скорлупа и когти, используются в ювелирном деле. </a:t>
            </a:r>
          </a:p>
          <a:p>
            <a:r>
              <a:rPr lang="ru-RU">
                <a:latin typeface="Calibri" pitchFamily="34" charset="0"/>
              </a:rPr>
              <a:t>Кожа мягкая и прочная – из нее делают ремни, портмоне, ремешки для часов и др.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3560" name="Text Box 3"/>
          <p:cNvSpPr txBox="1">
            <a:spLocks noChangeArrowheads="1"/>
          </p:cNvSpPr>
          <p:nvPr/>
        </p:nvSpPr>
        <p:spPr bwMode="auto">
          <a:xfrm>
            <a:off x="6156325" y="3357563"/>
            <a:ext cx="2386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Страусы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388" y="404813"/>
            <a:ext cx="8964612" cy="38496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Разведение перепелов является самым прибыльным птицеводством. В настоящее время путем селекции выведены породы яичного и мясного (бройлерные) направления. Перепела мясного направления достигают массы до 200 - 250 г, а яйценоские 150 - 180.</a:t>
            </a:r>
            <a:br>
              <a:rPr lang="ru-RU" dirty="0" smtClean="0"/>
            </a:br>
            <a:r>
              <a:rPr lang="ru-RU" dirty="0" smtClean="0"/>
              <a:t>По многим питательным веществам, перепелиные яйца превосходят куриные. Пять яиц перепелов по массе равны одному куриному, но в них содержится в пять раз больше калия, в 4,5 раза — железа, в 2,5 раза — витаминов B1 и В2. Также в них больше витамина А, никотиновой кислоты, фосфора, меди, кобальта, лимитирующих и прочих аминокислот.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http://go.imgsmail.ru/imgpreview?u=http%3A//perepel.ucoz.com/P1010017.jpg&amp;mb=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05263"/>
            <a:ext cx="35512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http://go.imgsmail.ru/imgpreview?u=http%3A//goldperepel.ru/wp-content/uploads/2009/10/72.jpg&amp;mb=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373688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 descr="http://go.imgsmail.ru/imgpreview?u=http%3A//goldperepel.ru/wp-content/uploads/2010/01/33.jpg&amp;mb=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933825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http://go.imgsmail.ru/imgpreview?u=http%3A//www.sostav.ru/articles/rus/2008/20.03/news/images/sob2.jpg&amp;mb=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4292600"/>
            <a:ext cx="1476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 descr="http://go.imgsmail.ru/imgpreview?u=http%3A//www.unipack.ru/user%5Ffiles/file3525.gif&amp;mb=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3860800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http://go.imgsmail.ru/imgpreview?u=http%3A//kostomuksha-city.ru/img/news/news5565.jpg&amp;mb=8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5300663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3"/>
          <p:cNvSpPr txBox="1">
            <a:spLocks noChangeArrowheads="1"/>
          </p:cNvSpPr>
          <p:nvPr/>
        </p:nvSpPr>
        <p:spPr bwMode="auto">
          <a:xfrm>
            <a:off x="3348038" y="0"/>
            <a:ext cx="2386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Перепела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8435975" cy="37766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Голуби – птицы радости. В нашей стране издавна сложилась традиция разводить голубей для забавы и соревнований заводчиков. Многие, особенно городские жители, кривятся от словосочетания «мясные голуби».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Голубиное мясо имеет приятный вкус и диетические качества, что делает его ценным продуктом для детей и взрослых, которые имеют различные заболеваниями.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5949950"/>
            <a:ext cx="8496300" cy="7270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Живая масса взрослых особей достигает 1,1 кг</a:t>
            </a:r>
            <a:endParaRPr lang="ru-RU" dirty="0"/>
          </a:p>
        </p:txBody>
      </p:sp>
      <p:pic>
        <p:nvPicPr>
          <p:cNvPr id="25603" name="Picture 2" descr="Мясные голуб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93687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3"/>
          <p:cNvSpPr>
            <a:spLocks noGrp="1" noChangeArrowheads="1"/>
          </p:cNvSpPr>
          <p:nvPr>
            <p:ph type="title"/>
          </p:nvPr>
        </p:nvSpPr>
        <p:spPr>
          <a:xfrm>
            <a:off x="2700338" y="-315913"/>
            <a:ext cx="3527425" cy="1077913"/>
          </a:xfrm>
        </p:spPr>
        <p:txBody>
          <a:bodyPr>
            <a:spAutoFit/>
          </a:bodyPr>
          <a:lstStyle/>
          <a:p>
            <a:r>
              <a:rPr lang="ru-RU" sz="3200" b="1" smtClean="0">
                <a:solidFill>
                  <a:srgbClr val="0000FF"/>
                </a:solidFill>
              </a:rPr>
              <a:t/>
            </a:r>
            <a:br>
              <a:rPr lang="ru-RU" sz="3200" b="1" smtClean="0">
                <a:solidFill>
                  <a:srgbClr val="0000FF"/>
                </a:solidFill>
              </a:rPr>
            </a:br>
            <a:r>
              <a:rPr lang="ru-RU" sz="3200" b="1" smtClean="0">
                <a:solidFill>
                  <a:srgbClr val="0000FF"/>
                </a:solidFill>
              </a:rPr>
              <a:t>Голуби</a:t>
            </a:r>
          </a:p>
        </p:txBody>
      </p:sp>
      <p:pic>
        <p:nvPicPr>
          <p:cNvPr id="25605" name="Picture 4" descr="Содержание голуб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92150"/>
            <a:ext cx="26019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Птенцы голуб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88913"/>
            <a:ext cx="2935287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419475" y="476250"/>
            <a:ext cx="4176713" cy="1143000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>Фазаны</a:t>
            </a:r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sz="half" idx="1"/>
          </p:nvPr>
        </p:nvSpPr>
        <p:spPr>
          <a:xfrm>
            <a:off x="0" y="2565400"/>
            <a:ext cx="9144000" cy="2752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В настоящее время при разведении фазанов преследуют две цели: первая — птенцов выращивают для последующей их передачи в охотничьи хозяйства; вторая — птицу выращивают для получения мяса. Живая масса взрослых самцов 1500, самок 1000 грамм.</a:t>
            </a:r>
          </a:p>
        </p:txBody>
      </p:sp>
      <p:pic>
        <p:nvPicPr>
          <p:cNvPr id="26627" name="Picture 2" descr="http://fermer02.ru/uploads/posts/2009-08/1251037155_3e39e7273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3611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Фазан кури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0"/>
            <a:ext cx="2381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Фазан золот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24400"/>
            <a:ext cx="2381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Фаз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941888"/>
            <a:ext cx="2381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Фаз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4941888"/>
            <a:ext cx="2381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домашней птицы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/>
              <a:t>Всеядность</a:t>
            </a:r>
            <a:r>
              <a:rPr lang="ru-RU" dirty="0" smtClean="0"/>
              <a:t>. Домашние птицы всеядны. Их органы пищеварения приспособлены к перевариванию кормов как растительного, так и животного происхождения.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/>
              <a:t>Плодовитость</a:t>
            </a:r>
            <a:r>
              <a:rPr lang="ru-RU" b="1" u="sng" dirty="0" smtClean="0"/>
              <a:t>.</a:t>
            </a:r>
            <a:r>
              <a:rPr lang="ru-RU" dirty="0" smtClean="0"/>
              <a:t> Плодовитость домашней птицы весьма велика. Так, от одной курицы можно получить за год более 100 цыплят.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u="sng" dirty="0" smtClean="0"/>
              <a:t>Скороспелость</a:t>
            </a:r>
            <a:r>
              <a:rPr lang="ru-RU" b="1" dirty="0" smtClean="0"/>
              <a:t>.</a:t>
            </a:r>
            <a:r>
              <a:rPr lang="ru-RU" dirty="0" smtClean="0"/>
              <a:t> Куры и утки начинают нестись по достижении 5--6-месячного возраста, индейки -- 7-8-месячного, гусыни -- 8-10-месячного.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Оптимальными сроками убоя молодняка птицы, откармливаемого на мясо, являются для цыплят и утят -- бройлеров -- 7--8 недель, индюшат -- 7 -10 недель, гусят -- 9 недель.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04775"/>
            <a:ext cx="2301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88913"/>
            <a:ext cx="71389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От домашней птицы получают: </a:t>
            </a:r>
            <a:br>
              <a:rPr lang="ru-RU" sz="27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яйцо, мясо, перо и пух, помет</a:t>
            </a:r>
            <a:r>
              <a:rPr lang="ru-RU" sz="2200" dirty="0" smtClean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0825" y="2924175"/>
            <a:ext cx="4392613" cy="35623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Яйцо птицы. В яйце птицы содержится около 35 химических элементов, в том числе все незаменимые аминокислоты. Белок яиц усваивается организмом человека на 97%. По содержанию железа и витамина D яйца превосходят коровье молоко.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781300"/>
            <a:ext cx="4038600" cy="33448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Мясо птицы. Мясо птицы отличается высокой питательной и биологической ценностью, диетическими и кулинарными качествами.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Гусиный жир используется в фармацевтической промышленности, а печень, полученная после специального откорма гусей, считается деликатесом.</a:t>
            </a:r>
            <a:endParaRPr lang="ru-RU" dirty="0"/>
          </a:p>
        </p:txBody>
      </p:sp>
      <p:pic>
        <p:nvPicPr>
          <p:cNvPr id="28677" name="Picture 9" descr="rear_dozeneggs_turkey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32766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34461-156069-765eturkey1jpg-620x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33375"/>
            <a:ext cx="32512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 descr="http://go.imgsmail.ru/imgpreview?u=http%3A//www.dommoy.ru/images/newtovary/0112/011202005.jpg&amp;mb=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5084763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" descr="http://go.imgsmail.ru/imgpreview?u=http%3A//www.calorizator.ru/sites/default/files/product/paste-grand-mere-2.jpg&amp;mb=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038600" cy="45259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Пух и перо. Пух и перо, хотя и побочная, но весьма ценная продукция птицеводства. Их масса составляет 6--8% от живой массы птицы. Перо используют для изготовления подушек, перин, одеял, головных уборов, искусственных цветов.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После специальной обработки из перьев вырабатывают также перьевую муку, которая используется в качестве белковой добавки                              в корм скота и птицы.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557338"/>
            <a:ext cx="4038600" cy="45259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Птичий навоз. Птичий навоз состоит из птичьего помета и подстилки. Он является ценным органическим удобрением. От одной курице в течение года получают около 70 кг птичьего навоза, от гуся -- свыше 200 кг. </a:t>
            </a:r>
            <a:endParaRPr lang="ru-RU" dirty="0"/>
          </a:p>
        </p:txBody>
      </p:sp>
      <p:pic>
        <p:nvPicPr>
          <p:cNvPr id="29699" name="Picture 2" descr="http://go.imgsmail.ru/imgpreview?u=http%3A//www.megapolis-plus.ru/images/models/women/big/A08518P.jpg&amp;mb=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1638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go.imgsmail.ru/imgpreview?u=http%3A//www.venera-beauty-home.ru/production/images/173.jpg&amp;mb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0" descr="pu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3284538"/>
            <a:ext cx="2057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MuddlerMinnow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868863"/>
            <a:ext cx="22098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http://go.imgsmail.ru/imgpreview?u=http%3A//tkani-anna.ru/files/PB150410.JPG&amp;mb=1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0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 descr="http://go.imgsmail.ru/imgpreview?u=http%3A//www.marinaberlucci.ru/userfiles/ch%5F1%5Fm.jpg&amp;mb=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4" descr="http://go.imgsmail.ru/imgpreview?u=http%3A//public.starlook.ru/temp/article/lookobzor/41/06.jpg&amp;mb=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1916113"/>
            <a:ext cx="1419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6" descr="http://go.imgsmail.ru/imgpreview?u=http%3A//www.kleopatra-dance.ru/photo%2520shop3/84.jpg&amp;mb=1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725" y="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8" descr="http://go.imgsmail.ru/imgpreview?u=http%3A//gothic-shop.ru/sites/default/files/hatpur-35-1.jpg&amp;mb=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35600" y="3284538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0" descr="http://go.imgsmail.ru/imgpreview?u=http%3A//www.zazashop.ru/upload/iblock/72a/802-109301.jpg&amp;mb=8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39000" y="0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2" descr="http://go.imgsmail.ru/imgpreview?u=http%3A//board.kompass.ua/%5Fbd/497/87265942.jpg&amp;mb=3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9113" y="5314950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4198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Квохчет, квохчет,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Детей созывает,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Всех под крыло собирает.</a:t>
            </a:r>
          </a:p>
        </p:txBody>
      </p:sp>
      <p:pic>
        <p:nvPicPr>
          <p:cNvPr id="137219" name="Picture 3" descr="DSCN3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65513"/>
            <a:ext cx="388778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984750" y="1216025"/>
            <a:ext cx="3573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Явился в желтой шубке</a:t>
            </a:r>
          </a:p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Прощайте две скорлупки</a:t>
            </a:r>
          </a:p>
        </p:txBody>
      </p:sp>
      <p:sp>
        <p:nvSpPr>
          <p:cNvPr id="137222" name="Rectangle 6" hidden="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Квохчет, квохчет,</a:t>
            </a:r>
            <a:br>
              <a:rPr lang="ru-RU"/>
            </a:br>
            <a:r>
              <a:rPr lang="ru-RU"/>
              <a:t>Детей созывает,</a:t>
            </a:r>
            <a:br>
              <a:rPr lang="ru-RU"/>
            </a:br>
            <a:r>
              <a:rPr lang="ru-RU"/>
              <a:t>Всех под крыло собирает.</a:t>
            </a:r>
            <a:br>
              <a:rPr lang="ru-RU"/>
            </a:br>
            <a:r>
              <a:rPr lang="ru-RU"/>
              <a:t>По горам, по долам,</a:t>
            </a:r>
            <a:br>
              <a:rPr lang="ru-RU"/>
            </a:br>
            <a:r>
              <a:rPr lang="ru-RU"/>
              <a:t>Ходит шуба, да кафтан.</a:t>
            </a:r>
          </a:p>
        </p:txBody>
      </p:sp>
      <p:pic>
        <p:nvPicPr>
          <p:cNvPr id="11266" name="Picture 2" descr="http://go.imgsmail.ru/imgpreview?u=http%3A//infofermer.ru/wp-content/uploads/2011/05/ciplenok.jpg&amp;mb=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38401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431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По лужку он важно бродит,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Из воды сухим выходит,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Носит красные ботинки,</a:t>
            </a:r>
          </a:p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Дарит мягкие перинки.</a:t>
            </a:r>
          </a:p>
        </p:txBody>
      </p:sp>
      <p:pic>
        <p:nvPicPr>
          <p:cNvPr id="138243" name="Picture 3" descr="гуси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13100"/>
            <a:ext cx="439261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5292725" y="765175"/>
            <a:ext cx="33639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CC"/>
                </a:solidFill>
                <a:latin typeface="Calibri" pitchFamily="34" charset="0"/>
              </a:rPr>
              <a:t>Пушистый матросик,</a:t>
            </a:r>
          </a:p>
          <a:p>
            <a:r>
              <a:rPr lang="ru-RU" sz="2400" b="1">
                <a:solidFill>
                  <a:srgbClr val="0033CC"/>
                </a:solidFill>
                <a:latin typeface="Calibri" pitchFamily="34" charset="0"/>
              </a:rPr>
              <a:t>Лопаточкой носик</a:t>
            </a:r>
          </a:p>
          <a:p>
            <a:r>
              <a:rPr lang="ru-RU" sz="2400" b="1">
                <a:solidFill>
                  <a:srgbClr val="0033CC"/>
                </a:solidFill>
                <a:latin typeface="Calibri" pitchFamily="34" charset="0"/>
              </a:rPr>
              <a:t>На ножках коротеньких</a:t>
            </a:r>
          </a:p>
          <a:p>
            <a:r>
              <a:rPr lang="ru-RU" sz="2400" b="1">
                <a:solidFill>
                  <a:srgbClr val="0033CC"/>
                </a:solidFill>
                <a:latin typeface="Calibri" pitchFamily="34" charset="0"/>
              </a:rPr>
              <a:t>Красные ботики</a:t>
            </a:r>
          </a:p>
        </p:txBody>
      </p:sp>
      <p:sp>
        <p:nvSpPr>
          <p:cNvPr id="138246" name="Rectangle 6" hidden="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По лужку он важно бродит,</a:t>
            </a:r>
            <a:br>
              <a:rPr lang="ru-RU"/>
            </a:br>
            <a:r>
              <a:rPr lang="ru-RU"/>
              <a:t>Из воды сухим выходит,</a:t>
            </a:r>
            <a:br>
              <a:rPr lang="ru-RU"/>
            </a:br>
            <a:r>
              <a:rPr lang="ru-RU"/>
              <a:t>Носит красные ботинки,</a:t>
            </a:r>
            <a:br>
              <a:rPr lang="ru-RU"/>
            </a:br>
            <a:r>
              <a:rPr lang="ru-RU"/>
              <a:t>Дарит мягкие перинки.</a:t>
            </a:r>
            <a:br>
              <a:rPr lang="ru-RU"/>
            </a:br>
            <a:r>
              <a:rPr lang="ru-RU"/>
              <a:t>Заплелись густые травы,</a:t>
            </a:r>
            <a:br>
              <a:rPr lang="ru-RU"/>
            </a:br>
            <a:r>
              <a:rPr lang="ru-RU"/>
              <a:t>Закудрявились луга,</a:t>
            </a:r>
            <a:br>
              <a:rPr lang="ru-RU"/>
            </a:br>
            <a:r>
              <a:rPr lang="ru-RU"/>
              <a:t>Да и сам я весь кудрявый,</a:t>
            </a:r>
            <a:br>
              <a:rPr lang="ru-RU"/>
            </a:br>
            <a:r>
              <a:rPr lang="ru-RU"/>
              <a:t>Даже завитком рога.</a:t>
            </a:r>
          </a:p>
        </p:txBody>
      </p:sp>
      <p:pic>
        <p:nvPicPr>
          <p:cNvPr id="10243" name="Picture 3" descr="http://file.mobilmusic.ru/6b/89/9d/8579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213100"/>
            <a:ext cx="42719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Птицеводство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Птицеводство, отрасль </a:t>
            </a:r>
            <a:r>
              <a:rPr lang="ru-RU" b="1" i="1" u="sng" dirty="0" smtClean="0">
                <a:hlinkClick r:id="rId2" tooltip="животноводства"/>
              </a:rPr>
              <a:t>животноводства</a:t>
            </a:r>
            <a:r>
              <a:rPr lang="ru-RU" b="1" dirty="0" smtClean="0"/>
              <a:t>, в задачу которой входит разведение птицы.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Основные направления птицеводства — яичное и мясное;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побочная продукция — пух, перо.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Пищевое значение имеют в основном куриные яйца,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 мясном птицеводстве используют кур мясных пород, уток, индеек, гусей, реже цесарок и перепелов, страусов.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33400"/>
            <a:ext cx="8208962" cy="5668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Домашние птицы – это куры, гуси, утки, индейки, цесарки, перепела и страусы.</a:t>
            </a:r>
          </a:p>
          <a:p>
            <a:pPr algn="ctr">
              <a:buFont typeface="Arial" charset="0"/>
              <a:buNone/>
            </a:pPr>
            <a:r>
              <a:rPr lang="ru-RU" smtClean="0"/>
              <a:t> Их разводят на птицефабриках и фермах.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39750" y="2781300"/>
            <a:ext cx="313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Calibri" pitchFamily="34" charset="0"/>
              </a:rPr>
              <a:t>Для получения яиц</a:t>
            </a:r>
          </a:p>
        </p:txBody>
      </p:sp>
      <p:pic>
        <p:nvPicPr>
          <p:cNvPr id="66565" name="Picture 5" descr="кура нес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221163"/>
            <a:ext cx="25908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219700" y="2781300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Calibri" pitchFamily="34" charset="0"/>
              </a:rPr>
              <a:t>Для получения мяса</a:t>
            </a:r>
          </a:p>
        </p:txBody>
      </p:sp>
      <p:pic>
        <p:nvPicPr>
          <p:cNvPr id="66567" name="Picture 7" descr="бройл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221163"/>
            <a:ext cx="29448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1908175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6804025" y="32845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39750" y="6400800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latin typeface="Calibri" pitchFamily="34" charset="0"/>
              </a:rPr>
              <a:t>Куры- несушки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5580063" y="64008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latin typeface="Calibri" pitchFamily="34" charset="0"/>
              </a:rPr>
              <a:t>Бройлеры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3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3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66564" grpId="0"/>
      <p:bldP spid="66566" grpId="0"/>
      <p:bldP spid="66568" grpId="0" animBg="1"/>
      <p:bldP spid="66569" grpId="0" animBg="1"/>
      <p:bldP spid="66570" grpId="0"/>
      <p:bldP spid="665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1174328356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птицевод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6" name="Picture 4" descr="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04813"/>
            <a:ext cx="4032250" cy="3279775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182279" name="Picture 7" descr="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3960812" cy="3324225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8435" name="WordArt 9"/>
          <p:cNvSpPr>
            <a:spLocks noChangeArrowheads="1" noChangeShapeType="1" noTextEdit="1"/>
          </p:cNvSpPr>
          <p:nvPr/>
        </p:nvSpPr>
        <p:spPr bwMode="auto">
          <a:xfrm>
            <a:off x="3276600" y="3213100"/>
            <a:ext cx="1247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Петух</a:t>
            </a:r>
          </a:p>
        </p:txBody>
      </p:sp>
      <p:sp>
        <p:nvSpPr>
          <p:cNvPr id="18436" name="WordArt 10"/>
          <p:cNvSpPr>
            <a:spLocks noChangeArrowheads="1" noChangeShapeType="1" noTextEdit="1"/>
          </p:cNvSpPr>
          <p:nvPr/>
        </p:nvSpPr>
        <p:spPr bwMode="auto">
          <a:xfrm>
            <a:off x="7451725" y="2997200"/>
            <a:ext cx="1076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Куры</a:t>
            </a:r>
          </a:p>
        </p:txBody>
      </p:sp>
      <p:pic>
        <p:nvPicPr>
          <p:cNvPr id="6" name="Picture 4" descr="Цып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716338"/>
            <a:ext cx="3587750" cy="2844800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50825" y="6021388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Цыплята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4284663" y="5565775"/>
            <a:ext cx="4572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Живая масса петухов 2,5—3,5 кг, кур — 2—3 кг. Куры приносят до 200 яиц в год.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4284663" y="3860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Яичные куры в год могут приносить до 300 яиц</a:t>
            </a:r>
          </a:p>
        </p:txBody>
      </p:sp>
      <p:sp>
        <p:nvSpPr>
          <p:cNvPr id="18441" name="Прямоугольник 9"/>
          <p:cNvSpPr>
            <a:spLocks noChangeArrowheads="1"/>
          </p:cNvSpPr>
          <p:nvPr/>
        </p:nvSpPr>
        <p:spPr bwMode="auto">
          <a:xfrm>
            <a:off x="4284663" y="443706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Живая масса птицы мясных пород составляет 3—4 кг у кур и 3,5—4,5 кг — у петухов</a:t>
            </a:r>
          </a:p>
        </p:txBody>
      </p:sp>
      <p:sp>
        <p:nvSpPr>
          <p:cNvPr id="18442" name="Прямоугольник 10"/>
          <p:cNvSpPr>
            <a:spLocks noChangeArrowheads="1"/>
          </p:cNvSpPr>
          <p:nvPr/>
        </p:nvSpPr>
        <p:spPr bwMode="auto">
          <a:xfrm>
            <a:off x="4284663" y="52292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Самая многочисленная и разнообразная группа пород – мясояичные куры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5"/>
          <p:cNvSpPr>
            <a:spLocks noChangeArrowheads="1" noChangeShapeType="1" noTextEdit="1"/>
          </p:cNvSpPr>
          <p:nvPr/>
        </p:nvSpPr>
        <p:spPr bwMode="auto">
          <a:xfrm>
            <a:off x="1763713" y="4508500"/>
            <a:ext cx="9525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9458" name="Picture 2" descr="г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31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 descr="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275" y="2970213"/>
            <a:ext cx="6054725" cy="3887787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5292725" y="908050"/>
            <a:ext cx="385127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У гуся на ногах между пальцами есть перепонки, лапы похожи на весла, гусь гребет лапами,  это помогает ему плавать</a:t>
            </a:r>
            <a:r>
              <a:rPr lang="ru-RU" sz="2800">
                <a:latin typeface="Calibri" pitchFamily="34" charset="0"/>
              </a:rPr>
              <a:t>.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6156325" y="0"/>
            <a:ext cx="1704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00FF"/>
                </a:solidFill>
                <a:latin typeface="Calibri" pitchFamily="34" charset="0"/>
              </a:rPr>
              <a:t>гуси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0" y="3789363"/>
            <a:ext cx="32035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Гуси приносят от 30 до 169 яиц в год в зависимости от возраста и особенностей породы. Живая масса гусынь от 4,5 до 9 кг, гусаков — от 5 до 10 кг.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ут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135937" cy="5400675"/>
          </a:xfrm>
          <a:prstGeom prst="rect">
            <a:avLst/>
          </a:prstGeom>
          <a:noFill/>
          <a:ln w="57150" cmpd="thinThick">
            <a:solidFill>
              <a:srgbClr val="00CC00"/>
            </a:solidFill>
            <a:miter lim="800000"/>
            <a:headEnd/>
            <a:tailEnd/>
          </a:ln>
        </p:spPr>
      </p:pic>
      <p:sp>
        <p:nvSpPr>
          <p:cNvPr id="20482" name="WordArt 5"/>
          <p:cNvSpPr>
            <a:spLocks noChangeArrowheads="1" noChangeShapeType="1" noTextEdit="1"/>
          </p:cNvSpPr>
          <p:nvPr/>
        </p:nvSpPr>
        <p:spPr bwMode="auto">
          <a:xfrm>
            <a:off x="4140200" y="6092825"/>
            <a:ext cx="9620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995738" y="2636838"/>
            <a:ext cx="1298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latin typeface="Calibri" pitchFamily="34" charset="0"/>
              </a:rPr>
              <a:t>Утки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23850" y="5842000"/>
            <a:ext cx="828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Наиболее распространены пекинские утки. Самцы весят 4 кг, самки — 3,5 кг, яйценоскость — 120 яиц в год. Утки яичных пород в год приносят 200—250 и более яиц.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4716463" y="188913"/>
            <a:ext cx="1865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индейки</a:t>
            </a:r>
          </a:p>
        </p:txBody>
      </p:sp>
      <p:sp>
        <p:nvSpPr>
          <p:cNvPr id="21506" name="Rectangle 5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индейки</a:t>
            </a:r>
          </a:p>
        </p:txBody>
      </p:sp>
      <p:pic>
        <p:nvPicPr>
          <p:cNvPr id="21507" name="Picture 2" descr="IMG_5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2832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132138" y="765175"/>
            <a:ext cx="60118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На голове и шее расположены кожные образования («кораллы»), с верхней части клюва свешивается мясистый кожный нарост.</a:t>
            </a:r>
          </a:p>
          <a:p>
            <a:r>
              <a:rPr lang="ru-RU" sz="2400">
                <a:latin typeface="Calibri" pitchFamily="34" charset="0"/>
              </a:rPr>
              <a:t>    В зависимости от породы индюшки приносят от 50 до 100 яиц в год. Живая масса индюшек — 20—35 кг.</a:t>
            </a:r>
          </a:p>
        </p:txBody>
      </p:sp>
      <p:pic>
        <p:nvPicPr>
          <p:cNvPr id="21509" name="Picture 2" descr="Разведение инде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0" y="3860800"/>
            <a:ext cx="4095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Тихорецкая черная пор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0800"/>
            <a:ext cx="498633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646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Птицеводство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индейки</vt:lpstr>
      <vt:lpstr>цесарки</vt:lpstr>
      <vt:lpstr>Презентация PowerPoint</vt:lpstr>
      <vt:lpstr>Презентация PowerPoint</vt:lpstr>
      <vt:lpstr> Голуби</vt:lpstr>
      <vt:lpstr>Фазаны</vt:lpstr>
      <vt:lpstr>Особенности домашней птицы</vt:lpstr>
      <vt:lpstr>От домашней птицы получают:  яйцо, мясо, перо и пух, помет. </vt:lpstr>
      <vt:lpstr>Презентация PowerPoint</vt:lpstr>
      <vt:lpstr>Квохчет, квохчет, Детей созывает, Всех под крыло собирает. По горам, по долам, Ходит шуба, да кафтан.</vt:lpstr>
      <vt:lpstr>По лужку он важно бродит, Из воды сухим выходит, Носит красные ботинки, Дарит мягкие перинки. Заплелись густые травы, Закудрявились луга, Да и сам я весь кудрявый, Даже завитком рога.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Учетная запись Майкрософт</cp:lastModifiedBy>
  <cp:revision>29</cp:revision>
  <dcterms:created xsi:type="dcterms:W3CDTF">2012-01-15T12:41:28Z</dcterms:created>
  <dcterms:modified xsi:type="dcterms:W3CDTF">2021-06-15T05:55:09Z</dcterms:modified>
</cp:coreProperties>
</file>