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1" r:id="rId15"/>
    <p:sldId id="270" r:id="rId16"/>
    <p:sldId id="272" r:id="rId17"/>
    <p:sldId id="273" r:id="rId18"/>
    <p:sldId id="274" r:id="rId19"/>
    <p:sldId id="275" r:id="rId20"/>
    <p:sldId id="276" r:id="rId21"/>
    <p:sldId id="277" r:id="rId22"/>
    <p:sldId id="278" r:id="rId23"/>
    <p:sldId id="280" r:id="rId24"/>
    <p:sldId id="281" r:id="rId25"/>
    <p:sldId id="282" r:id="rId26"/>
    <p:sldId id="283" r:id="rId27"/>
    <p:sldId id="284" r:id="rId2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76EB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1B0B94-23DD-4821-93C7-C727DBD534F1}" type="datetimeFigureOut">
              <a:rPr lang="ru-RU" smtClean="0"/>
              <a:pPr/>
              <a:t>15.06.2021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E4809E-A5D8-4DBA-B4C0-0BAD59A597E3}"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96E7944-41B2-4EFC-97F4-D8B74790FC8D}" type="datetimeFigureOut">
              <a:rPr lang="ru-RU" smtClean="0"/>
              <a:pPr/>
              <a:t>15.06.2021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0055400-835D-4186-B499-458779353FF3}"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96E7944-41B2-4EFC-97F4-D8B74790FC8D}" type="datetimeFigureOut">
              <a:rPr lang="ru-RU" smtClean="0"/>
              <a:pPr/>
              <a:t>15.06.2021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0055400-835D-4186-B499-458779353FF3}"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96E7944-41B2-4EFC-97F4-D8B74790FC8D}" type="datetimeFigureOut">
              <a:rPr lang="ru-RU" smtClean="0"/>
              <a:pPr/>
              <a:t>15.06.2021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0055400-835D-4186-B499-458779353FF3}"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96E7944-41B2-4EFC-97F4-D8B74790FC8D}" type="datetimeFigureOut">
              <a:rPr lang="ru-RU" smtClean="0"/>
              <a:pPr/>
              <a:t>15.06.2021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0055400-835D-4186-B499-458779353FF3}"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96E7944-41B2-4EFC-97F4-D8B74790FC8D}" type="datetimeFigureOut">
              <a:rPr lang="ru-RU" smtClean="0"/>
              <a:pPr/>
              <a:t>15.06.2021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0055400-835D-4186-B499-458779353FF3}"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96E7944-41B2-4EFC-97F4-D8B74790FC8D}" type="datetimeFigureOut">
              <a:rPr lang="ru-RU" smtClean="0"/>
              <a:pPr/>
              <a:t>15.06.2021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0055400-835D-4186-B499-458779353FF3}"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96E7944-41B2-4EFC-97F4-D8B74790FC8D}" type="datetimeFigureOut">
              <a:rPr lang="ru-RU" smtClean="0"/>
              <a:pPr/>
              <a:t>15.06.2021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0055400-835D-4186-B499-458779353FF3}"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96E7944-41B2-4EFC-97F4-D8B74790FC8D}" type="datetimeFigureOut">
              <a:rPr lang="ru-RU" smtClean="0"/>
              <a:pPr/>
              <a:t>15.06.2021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0055400-835D-4186-B499-458779353FF3}"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96E7944-41B2-4EFC-97F4-D8B74790FC8D}" type="datetimeFigureOut">
              <a:rPr lang="ru-RU" smtClean="0"/>
              <a:pPr/>
              <a:t>15.06.2021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0055400-835D-4186-B499-458779353FF3}"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96E7944-41B2-4EFC-97F4-D8B74790FC8D}" type="datetimeFigureOut">
              <a:rPr lang="ru-RU" smtClean="0"/>
              <a:pPr/>
              <a:t>15.06.2021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0055400-835D-4186-B499-458779353FF3}"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96E7944-41B2-4EFC-97F4-D8B74790FC8D}" type="datetimeFigureOut">
              <a:rPr lang="ru-RU" smtClean="0"/>
              <a:pPr/>
              <a:t>15.06.2021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0055400-835D-4186-B499-458779353FF3}"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6E7944-41B2-4EFC-97F4-D8B74790FC8D}" type="datetimeFigureOut">
              <a:rPr lang="ru-RU" smtClean="0"/>
              <a:pPr/>
              <a:t>15.06.2021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055400-835D-4186-B499-458779353FF3}"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hyperlink" Target="http://www.propro.ru/graphbook/eskd/eskd/gost/2_307.htm" TargetMode="Externa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hyperlink" Target="http://www.propro.ru/graphbook/eskd/eskd/gost/2_307.htm" TargetMode="Externa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hyperlink" Target="http://www.propro.ru/graphbook/eskd/eskd/gost/2_307.ht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hyperlink" Target="http://www.propro.ru/graphbook/eskd/eskd/gost/2_307.ht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hyperlink" Target="http://www.propro.ru/graphbook/eskd/eskd/gost/2_307.htm"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hyperlink" Target="http://www.propro.ru/graphbook/eskd/eskd/gost/2_307.htm"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hyperlink" Target="http://www.propro.ru/graphbook/eskd/eskd/gost/2_307.htm"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hyperlink" Target="http://www.propro.ru/graphbook/eskd/eskd/gost/2_307.htm"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6.gif"/><Relationship Id="rId2" Type="http://schemas.openxmlformats.org/officeDocument/2006/relationships/hyperlink" Target="http://www.propro.ru/graphbook/eskd/eskd/gost/2_307.ht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propro.ru/graphbook/eskd/eskd/gost/2_307.htm" TargetMode="Externa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17.gif"/><Relationship Id="rId2" Type="http://schemas.openxmlformats.org/officeDocument/2006/relationships/hyperlink" Target="http://www.propro.ru/graphbook/eskd/eskd/gost/2_307.htm"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8.gif"/><Relationship Id="rId2" Type="http://schemas.openxmlformats.org/officeDocument/2006/relationships/hyperlink" Target="http://www.propro.ru/graphbook/eskd/eskd/gost/2_307.ht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9.gif"/><Relationship Id="rId2" Type="http://schemas.openxmlformats.org/officeDocument/2006/relationships/hyperlink" Target="http://www.propro.ru/graphbook/eskd/eskd/gost/2_307.htm"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0.gif"/><Relationship Id="rId2" Type="http://schemas.openxmlformats.org/officeDocument/2006/relationships/hyperlink" Target="http://www.propro.ru/graphbook/eskd/eskd/gost/2_307.htm" TargetMode="External"/><Relationship Id="rId1" Type="http://schemas.openxmlformats.org/officeDocument/2006/relationships/slideLayout" Target="../slideLayouts/slideLayout5.xml"/><Relationship Id="rId4" Type="http://schemas.openxmlformats.org/officeDocument/2006/relationships/image" Target="../media/image21.gif"/></Relationships>
</file>

<file path=ppt/slides/_rels/slide24.xml.rels><?xml version="1.0" encoding="UTF-8" standalone="yes"?>
<Relationships xmlns="http://schemas.openxmlformats.org/package/2006/relationships"><Relationship Id="rId3" Type="http://schemas.openxmlformats.org/officeDocument/2006/relationships/image" Target="../media/image22.gif"/><Relationship Id="rId2" Type="http://schemas.openxmlformats.org/officeDocument/2006/relationships/hyperlink" Target="http://www.propro.ru/graphbook/eskd/eskd/gost/2_307.htm" TargetMode="External"/><Relationship Id="rId1" Type="http://schemas.openxmlformats.org/officeDocument/2006/relationships/slideLayout" Target="../slideLayouts/slideLayout4.xml"/><Relationship Id="rId4" Type="http://schemas.openxmlformats.org/officeDocument/2006/relationships/image" Target="../media/image23.gif"/></Relationships>
</file>

<file path=ppt/slides/_rels/slide25.xml.rels><?xml version="1.0" encoding="UTF-8" standalone="yes"?>
<Relationships xmlns="http://schemas.openxmlformats.org/package/2006/relationships"><Relationship Id="rId2" Type="http://schemas.openxmlformats.org/officeDocument/2006/relationships/hyperlink" Target="http://www.propro.ru/graphbook/eskd/eskd/gost/2_307.htm" TargetMode="Externa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25.gif"/><Relationship Id="rId2" Type="http://schemas.openxmlformats.org/officeDocument/2006/relationships/image" Target="../media/image24.gif"/><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hyperlink" Target="http://window.edu/ru/window" TargetMode="External"/><Relationship Id="rId2" Type="http://schemas.openxmlformats.org/officeDocument/2006/relationships/hyperlink" Target="http://www.moeobrazjvanie.ru/specialities_246.html" TargetMode="External"/><Relationship Id="rId1" Type="http://schemas.openxmlformats.org/officeDocument/2006/relationships/slideLayout" Target="../slideLayouts/slideLayout6.xml"/><Relationship Id="rId6" Type="http://schemas.openxmlformats.org/officeDocument/2006/relationships/hyperlink" Target="http://www.edu.ru/" TargetMode="External"/><Relationship Id="rId5" Type="http://schemas.openxmlformats.org/officeDocument/2006/relationships/hyperlink" Target="http://www/openet.edu.ru/" TargetMode="External"/><Relationship Id="rId4" Type="http://schemas.openxmlformats.org/officeDocument/2006/relationships/hyperlink" Target="http://www.bookarchive.ru/categoru/tekhnicheskaja_literatura/"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www.propro.ru/graphbook/eskd/eskd/gost/2_307.htm" TargetMode="External"/><Relationship Id="rId1" Type="http://schemas.openxmlformats.org/officeDocument/2006/relationships/slideLayout" Target="../slideLayouts/slideLayout4.xml"/><Relationship Id="rId4" Type="http://schemas.openxmlformats.org/officeDocument/2006/relationships/image" Target="../media/image3.gif"/></Relationships>
</file>

<file path=ppt/slides/_rels/slide8.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hyperlink" Target="http://www.propro.ru/graphbook/eskd/eskd/gost/2_307.htm" TargetMode="External"/><Relationship Id="rId1" Type="http://schemas.openxmlformats.org/officeDocument/2006/relationships/slideLayout" Target="../slideLayouts/slideLayout4.xml"/><Relationship Id="rId4" Type="http://schemas.openxmlformats.org/officeDocument/2006/relationships/image" Target="../media/image5.gif"/></Relationships>
</file>

<file path=ppt/slides/_rels/slide9.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hyperlink" Target="http://www.propro.ru/graphbook/eskd/eskd/gost/2_307.htm" TargetMode="External"/><Relationship Id="rId1" Type="http://schemas.openxmlformats.org/officeDocument/2006/relationships/slideLayout" Target="../slideLayouts/slideLayout4.xml"/><Relationship Id="rId4" Type="http://schemas.openxmlformats.org/officeDocument/2006/relationships/image" Target="../media/image7.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4291"/>
            <a:ext cx="7772400" cy="1143007"/>
          </a:xfrm>
          <a:ln/>
        </p:spPr>
        <p:style>
          <a:lnRef idx="0">
            <a:schemeClr val="accent6"/>
          </a:lnRef>
          <a:fillRef idx="3">
            <a:schemeClr val="accent6"/>
          </a:fillRef>
          <a:effectRef idx="3">
            <a:schemeClr val="accent6"/>
          </a:effectRef>
          <a:fontRef idx="minor">
            <a:schemeClr val="lt1"/>
          </a:fontRef>
        </p:style>
        <p:txBody>
          <a:bodyPr>
            <a:normAutofit fontScale="90000"/>
          </a:bodyPr>
          <a:lstStyle/>
          <a:p>
            <a:r>
              <a:rPr lang="ru-RU" sz="3100" b="1" dirty="0" smtClean="0">
                <a:solidFill>
                  <a:srgbClr val="0070C0"/>
                </a:solidFill>
                <a:latin typeface="Times New Roman" pitchFamily="18" charset="0"/>
                <a:cs typeface="Times New Roman" pitchFamily="18" charset="0"/>
              </a:rPr>
              <a:t>ОГАПОУ «</a:t>
            </a:r>
            <a:r>
              <a:rPr lang="ru-RU" sz="3100" b="1" dirty="0" err="1" smtClean="0">
                <a:solidFill>
                  <a:srgbClr val="0070C0"/>
                </a:solidFill>
                <a:latin typeface="Times New Roman" pitchFamily="18" charset="0"/>
                <a:cs typeface="Times New Roman" pitchFamily="18" charset="0"/>
              </a:rPr>
              <a:t>Борисовский</a:t>
            </a:r>
            <a:r>
              <a:rPr lang="ru-RU" sz="3100" b="1" dirty="0" smtClean="0">
                <a:solidFill>
                  <a:srgbClr val="0070C0"/>
                </a:solidFill>
                <a:latin typeface="Times New Roman" pitchFamily="18" charset="0"/>
                <a:cs typeface="Times New Roman" pitchFamily="18" charset="0"/>
              </a:rPr>
              <a:t> </a:t>
            </a:r>
            <a:r>
              <a:rPr lang="ru-RU" sz="3100" b="1" dirty="0" err="1" smtClean="0">
                <a:solidFill>
                  <a:srgbClr val="0070C0"/>
                </a:solidFill>
                <a:latin typeface="Times New Roman" pitchFamily="18" charset="0"/>
                <a:cs typeface="Times New Roman" pitchFamily="18" charset="0"/>
              </a:rPr>
              <a:t>агромеханический</a:t>
            </a:r>
            <a:r>
              <a:rPr lang="ru-RU" sz="3100" b="1" dirty="0" smtClean="0">
                <a:solidFill>
                  <a:srgbClr val="0070C0"/>
                </a:solidFill>
                <a:latin typeface="Times New Roman" pitchFamily="18" charset="0"/>
                <a:cs typeface="Times New Roman" pitchFamily="18" charset="0"/>
              </a:rPr>
              <a:t> техн</a:t>
            </a:r>
            <a:r>
              <a:rPr lang="ru-RU" sz="2700" b="1" dirty="0" smtClean="0">
                <a:solidFill>
                  <a:srgbClr val="0070C0"/>
                </a:solidFill>
                <a:latin typeface="Times New Roman" pitchFamily="18" charset="0"/>
                <a:cs typeface="Times New Roman" pitchFamily="18" charset="0"/>
              </a:rPr>
              <a:t>икум</a:t>
            </a:r>
            <a:r>
              <a:rPr lang="ru-RU" sz="2700" b="1" dirty="0" smtClean="0">
                <a:solidFill>
                  <a:srgbClr val="0070C0"/>
                </a:solidFill>
                <a:latin typeface="Times New Roman" pitchFamily="18" charset="0"/>
                <a:cs typeface="Times New Roman" pitchFamily="18" charset="0"/>
              </a:rPr>
              <a:t>»</a:t>
            </a:r>
            <a:r>
              <a:rPr lang="ru-RU" sz="2800" b="1" dirty="0" smtClean="0">
                <a:solidFill>
                  <a:srgbClr val="0070C0"/>
                </a:solidFill>
                <a:latin typeface="Times New Roman" pitchFamily="18" charset="0"/>
                <a:cs typeface="Times New Roman" pitchFamily="18" charset="0"/>
              </a:rPr>
              <a:t/>
            </a:r>
            <a:br>
              <a:rPr lang="ru-RU" sz="2800" b="1" dirty="0" smtClean="0">
                <a:solidFill>
                  <a:srgbClr val="0070C0"/>
                </a:solidFill>
                <a:latin typeface="Times New Roman" pitchFamily="18" charset="0"/>
                <a:cs typeface="Times New Roman" pitchFamily="18" charset="0"/>
              </a:rPr>
            </a:br>
            <a:endParaRPr lang="ru-RU" sz="2000" b="1" dirty="0">
              <a:solidFill>
                <a:srgbClr val="00B050"/>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357158" y="1428736"/>
            <a:ext cx="8501122" cy="5072098"/>
          </a:xfrm>
          <a:ln/>
        </p:spPr>
        <p:style>
          <a:lnRef idx="1">
            <a:schemeClr val="accent3"/>
          </a:lnRef>
          <a:fillRef idx="2">
            <a:schemeClr val="accent3"/>
          </a:fillRef>
          <a:effectRef idx="1">
            <a:schemeClr val="accent3"/>
          </a:effectRef>
          <a:fontRef idx="minor">
            <a:schemeClr val="dk1"/>
          </a:fontRef>
        </p:style>
        <p:txBody>
          <a:bodyPr>
            <a:normAutofit fontScale="25000" lnSpcReduction="20000"/>
          </a:bodyPr>
          <a:lstStyle/>
          <a:p>
            <a:endParaRPr lang="ru-RU" sz="14400" b="1" dirty="0" smtClean="0">
              <a:solidFill>
                <a:srgbClr val="00B050"/>
              </a:solidFill>
              <a:latin typeface="Times New Roman" pitchFamily="18" charset="0"/>
              <a:cs typeface="Times New Roman" pitchFamily="18" charset="0"/>
            </a:endParaRPr>
          </a:p>
          <a:p>
            <a:r>
              <a:rPr lang="ru-RU" sz="19200" b="1" dirty="0" smtClean="0">
                <a:solidFill>
                  <a:srgbClr val="00B050"/>
                </a:solidFill>
                <a:latin typeface="Times New Roman" pitchFamily="18" charset="0"/>
                <a:cs typeface="Times New Roman" pitchFamily="18" charset="0"/>
              </a:rPr>
              <a:t>Презентация </a:t>
            </a:r>
            <a:r>
              <a:rPr lang="ru-RU" sz="19200" b="1" dirty="0" smtClean="0">
                <a:solidFill>
                  <a:srgbClr val="00B050"/>
                </a:solidFill>
                <a:latin typeface="Times New Roman" pitchFamily="18" charset="0"/>
                <a:cs typeface="Times New Roman" pitchFamily="18" charset="0"/>
              </a:rPr>
              <a:t>на тему:</a:t>
            </a:r>
          </a:p>
          <a:p>
            <a:r>
              <a:rPr lang="ru-RU" sz="21600" b="1" dirty="0" smtClean="0">
                <a:solidFill>
                  <a:srgbClr val="FF0000"/>
                </a:solidFill>
                <a:latin typeface="Times New Roman" pitchFamily="18" charset="0"/>
                <a:cs typeface="Times New Roman" pitchFamily="18" charset="0"/>
              </a:rPr>
              <a:t>«</a:t>
            </a:r>
            <a:r>
              <a:rPr lang="ru-RU" sz="21600" b="1" dirty="0" smtClean="0">
                <a:solidFill>
                  <a:srgbClr val="FF0000"/>
                </a:solidFill>
                <a:latin typeface="Times New Roman" pitchFamily="18" charset="0"/>
                <a:cs typeface="Times New Roman" pitchFamily="18" charset="0"/>
              </a:rPr>
              <a:t>Нанесение </a:t>
            </a:r>
            <a:r>
              <a:rPr lang="ru-RU" sz="21600" b="1" dirty="0" smtClean="0">
                <a:solidFill>
                  <a:srgbClr val="FF0000"/>
                </a:solidFill>
                <a:latin typeface="Times New Roman" pitchFamily="18" charset="0"/>
                <a:cs typeface="Times New Roman" pitchFamily="18" charset="0"/>
              </a:rPr>
              <a:t>размеров»</a:t>
            </a:r>
            <a:endParaRPr lang="ru-RU" sz="21600" b="1" dirty="0" smtClean="0">
              <a:solidFill>
                <a:srgbClr val="FF0000"/>
              </a:solidFill>
              <a:latin typeface="Times New Roman" pitchFamily="18" charset="0"/>
              <a:cs typeface="Times New Roman" pitchFamily="18" charset="0"/>
            </a:endParaRPr>
          </a:p>
          <a:p>
            <a:endParaRPr lang="ru-RU" sz="5400" b="1" dirty="0" smtClean="0">
              <a:solidFill>
                <a:srgbClr val="FF0000"/>
              </a:solidFill>
              <a:latin typeface="Times New Roman" pitchFamily="18" charset="0"/>
              <a:cs typeface="Times New Roman" pitchFamily="18" charset="0"/>
            </a:endParaRPr>
          </a:p>
          <a:p>
            <a:r>
              <a:rPr lang="ru-RU" sz="11200" b="1" dirty="0" smtClean="0">
                <a:solidFill>
                  <a:srgbClr val="002060"/>
                </a:solidFill>
                <a:latin typeface="Times New Roman" pitchFamily="18" charset="0"/>
                <a:cs typeface="Times New Roman" pitchFamily="18" charset="0"/>
              </a:rPr>
              <a:t>Выполнил студент ОГАПОУ «БАМТ</a:t>
            </a:r>
            <a:r>
              <a:rPr lang="ru-RU" sz="11200" b="1" dirty="0" smtClean="0">
                <a:solidFill>
                  <a:srgbClr val="002060"/>
                </a:solidFill>
                <a:latin typeface="Times New Roman" pitchFamily="18" charset="0"/>
                <a:cs typeface="Times New Roman" pitchFamily="18" charset="0"/>
              </a:rPr>
              <a:t>»</a:t>
            </a:r>
            <a:r>
              <a:rPr lang="ru-RU" sz="2800" dirty="0" smtClean="0">
                <a:solidFill>
                  <a:srgbClr val="002060"/>
                </a:solidFill>
              </a:rPr>
              <a:t> </a:t>
            </a:r>
            <a:r>
              <a:rPr lang="ru-RU" sz="11200" b="1" dirty="0" err="1" smtClean="0">
                <a:solidFill>
                  <a:srgbClr val="002060"/>
                </a:solidFill>
                <a:latin typeface="Times New Roman" pitchFamily="18" charset="0"/>
                <a:cs typeface="Times New Roman" pitchFamily="18" charset="0"/>
              </a:rPr>
              <a:t>Тронько</a:t>
            </a:r>
            <a:r>
              <a:rPr lang="ru-RU" sz="11200" b="1" dirty="0" smtClean="0">
                <a:solidFill>
                  <a:srgbClr val="002060"/>
                </a:solidFill>
                <a:latin typeface="Times New Roman" pitchFamily="18" charset="0"/>
                <a:cs typeface="Times New Roman" pitchFamily="18" charset="0"/>
              </a:rPr>
              <a:t> Вадим Владимирович</a:t>
            </a:r>
            <a:endParaRPr lang="ru-RU" sz="11200" b="1" dirty="0" smtClean="0">
              <a:solidFill>
                <a:srgbClr val="002060"/>
              </a:solidFill>
              <a:latin typeface="Times New Roman" pitchFamily="18" charset="0"/>
              <a:cs typeface="Times New Roman" pitchFamily="18" charset="0"/>
            </a:endParaRPr>
          </a:p>
          <a:p>
            <a:r>
              <a:rPr lang="ru-RU" sz="11200" b="1" dirty="0" smtClean="0">
                <a:solidFill>
                  <a:srgbClr val="002060"/>
                </a:solidFill>
                <a:latin typeface="Times New Roman" pitchFamily="18" charset="0"/>
                <a:cs typeface="Times New Roman" pitchFamily="18" charset="0"/>
              </a:rPr>
              <a:t> </a:t>
            </a:r>
          </a:p>
          <a:p>
            <a:r>
              <a:rPr lang="ru-RU" sz="11200" b="1" dirty="0" smtClean="0">
                <a:solidFill>
                  <a:srgbClr val="002060"/>
                </a:solidFill>
                <a:latin typeface="Times New Roman" pitchFamily="18" charset="0"/>
                <a:cs typeface="Times New Roman" pitchFamily="18" charset="0"/>
              </a:rPr>
              <a:t>Руководитель</a:t>
            </a:r>
            <a:r>
              <a:rPr lang="ru-RU" sz="11200" b="1" dirty="0" smtClean="0">
                <a:solidFill>
                  <a:srgbClr val="002060"/>
                </a:solidFill>
                <a:latin typeface="Times New Roman" pitchFamily="18" charset="0"/>
                <a:cs typeface="Times New Roman" pitchFamily="18" charset="0"/>
              </a:rPr>
              <a:t>: преподаватель проф. цикла </a:t>
            </a:r>
            <a:r>
              <a:rPr lang="ru-RU" sz="11200" b="1" dirty="0" err="1" smtClean="0">
                <a:solidFill>
                  <a:srgbClr val="002060"/>
                </a:solidFill>
                <a:latin typeface="Times New Roman" pitchFamily="18" charset="0"/>
                <a:cs typeface="Times New Roman" pitchFamily="18" charset="0"/>
              </a:rPr>
              <a:t>Понизенский</a:t>
            </a:r>
            <a:r>
              <a:rPr lang="ru-RU" sz="11200" b="1" dirty="0" smtClean="0">
                <a:solidFill>
                  <a:srgbClr val="002060"/>
                </a:solidFill>
                <a:latin typeface="Times New Roman" pitchFamily="18" charset="0"/>
                <a:cs typeface="Times New Roman" pitchFamily="18" charset="0"/>
              </a:rPr>
              <a:t> В.В.</a:t>
            </a:r>
          </a:p>
          <a:p>
            <a:endParaRPr lang="ru-RU" sz="19200" b="1" dirty="0" smtClean="0">
              <a:solidFill>
                <a:srgbClr val="00B050"/>
              </a:solidFill>
              <a:latin typeface="Times New Roman" pitchFamily="18" charset="0"/>
              <a:cs typeface="Times New Roman" pitchFamily="18" charset="0"/>
            </a:endParaRPr>
          </a:p>
          <a:p>
            <a:r>
              <a:rPr lang="ru-RU" sz="17600" b="1" dirty="0" smtClean="0">
                <a:solidFill>
                  <a:srgbClr val="FF0000"/>
                </a:solidFill>
                <a:latin typeface="Times New Roman" pitchFamily="18" charset="0"/>
                <a:cs typeface="Times New Roman" pitchFamily="18" charset="0"/>
              </a:rPr>
              <a:t> </a:t>
            </a:r>
            <a:r>
              <a:rPr lang="ru-RU" sz="4800" b="1" dirty="0">
                <a:latin typeface="Times New Roman" pitchFamily="18" charset="0"/>
                <a:cs typeface="Times New Roman" pitchFamily="18" charset="0"/>
              </a:rPr>
              <a:t/>
            </a:r>
            <a:br>
              <a:rPr lang="ru-RU" sz="4800" b="1" dirty="0">
                <a:latin typeface="Times New Roman" pitchFamily="18" charset="0"/>
                <a:cs typeface="Times New Roman" pitchFamily="18" charset="0"/>
              </a:rPr>
            </a:br>
            <a:endParaRPr lang="ru-RU" sz="4800" dirty="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4290"/>
            <a:ext cx="8229600" cy="6429420"/>
          </a:xfrm>
          <a:ln w="57150">
            <a:solidFill>
              <a:srgbClr val="FF0000"/>
            </a:solidFill>
          </a:ln>
        </p:spPr>
        <p:style>
          <a:lnRef idx="1">
            <a:schemeClr val="dk1"/>
          </a:lnRef>
          <a:fillRef idx="2">
            <a:schemeClr val="dk1"/>
          </a:fillRef>
          <a:effectRef idx="1">
            <a:schemeClr val="dk1"/>
          </a:effectRef>
          <a:fontRef idx="minor">
            <a:schemeClr val="dk1"/>
          </a:fontRef>
        </p:style>
        <p:txBody>
          <a:bodyPr>
            <a:noAutofit/>
          </a:bodyPr>
          <a:lstStyle/>
          <a:p>
            <a:r>
              <a:rPr lang="ru-RU" sz="2400" b="1" spc="-150" dirty="0" smtClean="0">
                <a:solidFill>
                  <a:srgbClr val="376EBF"/>
                </a:solidFill>
                <a:latin typeface="Times New Roman" pitchFamily="18" charset="0"/>
                <a:cs typeface="Times New Roman" pitchFamily="18" charset="0"/>
              </a:rPr>
              <a:t>Для всех размеров, нанесенных на рабочих чертежах, указывают предельные отклонения. </a:t>
            </a:r>
            <a:r>
              <a:rPr lang="ru-RU" sz="2400" spc="-150" dirty="0" smtClean="0">
                <a:solidFill>
                  <a:srgbClr val="376EBF"/>
                </a:solidFill>
                <a:latin typeface="Times New Roman" pitchFamily="18" charset="0"/>
                <a:cs typeface="Times New Roman" pitchFamily="18" charset="0"/>
              </a:rPr>
              <a:t/>
            </a:r>
            <a:br>
              <a:rPr lang="ru-RU" sz="2400" spc="-150" dirty="0" smtClean="0">
                <a:solidFill>
                  <a:srgbClr val="376EBF"/>
                </a:solidFill>
                <a:latin typeface="Times New Roman" pitchFamily="18" charset="0"/>
                <a:cs typeface="Times New Roman" pitchFamily="18" charset="0"/>
              </a:rPr>
            </a:br>
            <a:r>
              <a:rPr lang="ru-RU" sz="2400" spc="-150" dirty="0" smtClean="0">
                <a:solidFill>
                  <a:srgbClr val="376EBF"/>
                </a:solidFill>
                <a:latin typeface="Times New Roman" pitchFamily="18" charset="0"/>
                <a:cs typeface="Times New Roman" pitchFamily="18" charset="0"/>
              </a:rPr>
              <a:t>Допускается не указывать предельные отклонения: </a:t>
            </a:r>
            <a:br>
              <a:rPr lang="ru-RU" sz="2400" spc="-150" dirty="0" smtClean="0">
                <a:solidFill>
                  <a:srgbClr val="376EBF"/>
                </a:solidFill>
                <a:latin typeface="Times New Roman" pitchFamily="18" charset="0"/>
                <a:cs typeface="Times New Roman" pitchFamily="18" charset="0"/>
              </a:rPr>
            </a:br>
            <a:r>
              <a:rPr lang="ru-RU" sz="2400" spc="-150" dirty="0" smtClean="0">
                <a:solidFill>
                  <a:srgbClr val="376EBF"/>
                </a:solidFill>
                <a:latin typeface="Times New Roman" pitchFamily="18" charset="0"/>
                <a:cs typeface="Times New Roman" pitchFamily="18" charset="0"/>
              </a:rPr>
              <a:t>а) для размеров, определяющих зоны различной шероховатости одной и той же поверхности, зоны термообработки, покрытия, отделки, накатки, насечки, а также диаметры накатанных и насеченных поверхностей. В этих случаях непосредственно у таких размеров наносят знак </a:t>
            </a:r>
            <a:r>
              <a:rPr lang="ru-RU" sz="2400" spc="-150" dirty="0" smtClean="0">
                <a:solidFill>
                  <a:srgbClr val="FF0000"/>
                </a:solidFill>
                <a:latin typeface="Times New Roman" pitchFamily="18" charset="0"/>
                <a:cs typeface="Times New Roman" pitchFamily="18" charset="0"/>
              </a:rPr>
              <a:t>≈</a:t>
            </a:r>
            <a:r>
              <a:rPr lang="ru-RU" sz="2400" spc="-150" dirty="0" smtClean="0">
                <a:solidFill>
                  <a:srgbClr val="376EBF"/>
                </a:solidFill>
                <a:latin typeface="Times New Roman" pitchFamily="18" charset="0"/>
                <a:cs typeface="Times New Roman" pitchFamily="18" charset="0"/>
              </a:rPr>
              <a:t>;  </a:t>
            </a:r>
            <a:br>
              <a:rPr lang="ru-RU" sz="2400" spc="-150" dirty="0" smtClean="0">
                <a:solidFill>
                  <a:srgbClr val="376EBF"/>
                </a:solidFill>
                <a:latin typeface="Times New Roman" pitchFamily="18" charset="0"/>
                <a:cs typeface="Times New Roman" pitchFamily="18" charset="0"/>
              </a:rPr>
            </a:br>
            <a:r>
              <a:rPr lang="ru-RU" sz="2400" spc="-150" dirty="0" smtClean="0">
                <a:solidFill>
                  <a:srgbClr val="376EBF"/>
                </a:solidFill>
                <a:latin typeface="Times New Roman" pitchFamily="18" charset="0"/>
                <a:cs typeface="Times New Roman" pitchFamily="18" charset="0"/>
              </a:rPr>
              <a:t>б) для размеров деталей изделий единичного производства задаваемых с припуском на пригонку. </a:t>
            </a:r>
            <a:br>
              <a:rPr lang="ru-RU" sz="2400" spc="-150" dirty="0" smtClean="0">
                <a:solidFill>
                  <a:srgbClr val="376EBF"/>
                </a:solidFill>
                <a:latin typeface="Times New Roman" pitchFamily="18" charset="0"/>
                <a:cs typeface="Times New Roman" pitchFamily="18" charset="0"/>
              </a:rPr>
            </a:br>
            <a:r>
              <a:rPr lang="ru-RU" sz="2400" spc="-150" dirty="0" smtClean="0">
                <a:solidFill>
                  <a:srgbClr val="376EBF"/>
                </a:solidFill>
                <a:latin typeface="Times New Roman" pitchFamily="18" charset="0"/>
                <a:cs typeface="Times New Roman" pitchFamily="18" charset="0"/>
              </a:rPr>
              <a:t>На таких чертежах в непосредственной близости от указанных размеров наносят знак </a:t>
            </a:r>
            <a:r>
              <a:rPr lang="ru-RU" sz="2400" spc="-150" dirty="0" smtClean="0">
                <a:solidFill>
                  <a:srgbClr val="FF0000"/>
                </a:solidFill>
                <a:latin typeface="Times New Roman" pitchFamily="18" charset="0"/>
                <a:cs typeface="Times New Roman" pitchFamily="18" charset="0"/>
              </a:rPr>
              <a:t>«*»</a:t>
            </a:r>
            <a:r>
              <a:rPr lang="ru-RU" sz="2400" spc="-150" dirty="0" smtClean="0">
                <a:solidFill>
                  <a:srgbClr val="376EBF"/>
                </a:solidFill>
                <a:latin typeface="Times New Roman" pitchFamily="18" charset="0"/>
                <a:cs typeface="Times New Roman" pitchFamily="18" charset="0"/>
              </a:rPr>
              <a:t>, а в технических требованиях указывают: </a:t>
            </a:r>
            <a:br>
              <a:rPr lang="ru-RU" sz="2400" spc="-150" dirty="0" smtClean="0">
                <a:solidFill>
                  <a:srgbClr val="376EBF"/>
                </a:solidFill>
                <a:latin typeface="Times New Roman" pitchFamily="18" charset="0"/>
                <a:cs typeface="Times New Roman" pitchFamily="18" charset="0"/>
              </a:rPr>
            </a:br>
            <a:r>
              <a:rPr lang="ru-RU" sz="2400" b="1" spc="-150" dirty="0" smtClean="0">
                <a:solidFill>
                  <a:srgbClr val="FF0000"/>
                </a:solidFill>
                <a:latin typeface="Times New Roman" pitchFamily="18" charset="0"/>
                <a:cs typeface="Times New Roman" pitchFamily="18" charset="0"/>
              </a:rPr>
              <a:t>«* Размеры с припуском на пригонку до дет. ……..», </a:t>
            </a:r>
            <a:br>
              <a:rPr lang="ru-RU" sz="2400" b="1" spc="-150" dirty="0" smtClean="0">
                <a:solidFill>
                  <a:srgbClr val="FF0000"/>
                </a:solidFill>
                <a:latin typeface="Times New Roman" pitchFamily="18" charset="0"/>
                <a:cs typeface="Times New Roman" pitchFamily="18" charset="0"/>
              </a:rPr>
            </a:br>
            <a:r>
              <a:rPr lang="ru-RU" sz="2400" b="1" spc="-150" dirty="0" smtClean="0">
                <a:solidFill>
                  <a:srgbClr val="FF0000"/>
                </a:solidFill>
                <a:latin typeface="Times New Roman" pitchFamily="18" charset="0"/>
                <a:cs typeface="Times New Roman" pitchFamily="18" charset="0"/>
              </a:rPr>
              <a:t>«* Размеры с припуском на пригонку по черт. ……..», </a:t>
            </a:r>
            <a:br>
              <a:rPr lang="ru-RU" sz="2400" b="1" spc="-150" dirty="0" smtClean="0">
                <a:solidFill>
                  <a:srgbClr val="FF0000"/>
                </a:solidFill>
                <a:latin typeface="Times New Roman" pitchFamily="18" charset="0"/>
                <a:cs typeface="Times New Roman" pitchFamily="18" charset="0"/>
              </a:rPr>
            </a:br>
            <a:r>
              <a:rPr lang="ru-RU" sz="2400" b="1" spc="-150" dirty="0" smtClean="0">
                <a:solidFill>
                  <a:srgbClr val="FF0000"/>
                </a:solidFill>
                <a:latin typeface="Times New Roman" pitchFamily="18" charset="0"/>
                <a:cs typeface="Times New Roman" pitchFamily="18" charset="0"/>
              </a:rPr>
              <a:t>«* Размеры с припуском на пригонку по сопрягаемой </a:t>
            </a:r>
            <a:r>
              <a:rPr lang="ru-RU" sz="2400" b="1" dirty="0" smtClean="0">
                <a:solidFill>
                  <a:srgbClr val="FF0000"/>
                </a:solidFill>
                <a:latin typeface="Times New Roman" pitchFamily="18" charset="0"/>
                <a:cs typeface="Times New Roman" pitchFamily="18" charset="0"/>
              </a:rPr>
              <a:t>детали».  </a:t>
            </a:r>
            <a:r>
              <a:rPr lang="ru-RU" sz="2400" b="1" dirty="0" smtClean="0">
                <a:latin typeface="Times New Roman" pitchFamily="18" charset="0"/>
                <a:cs typeface="Times New Roman" pitchFamily="18" charset="0"/>
              </a:rPr>
              <a:t/>
            </a:r>
            <a:br>
              <a:rPr lang="ru-RU" sz="2400" b="1" dirty="0" smtClean="0">
                <a:latin typeface="Times New Roman" pitchFamily="18" charset="0"/>
                <a:cs typeface="Times New Roman" pitchFamily="18" charset="0"/>
              </a:rPr>
            </a:br>
            <a:endParaRPr lang="ru-RU" sz="2400" b="1" dirty="0">
              <a:latin typeface="Times New Roman" pitchFamily="18" charset="0"/>
              <a:cs typeface="Times New Roman" pitchFamily="18" charset="0"/>
            </a:endParaRPr>
          </a:p>
        </p:txBody>
      </p:sp>
    </p:spTree>
  </p:cSld>
  <p:clrMapOvr>
    <a:masterClrMapping/>
  </p:clrMapOvr>
  <p:transition>
    <p:pull dir="l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214290"/>
            <a:ext cx="8229600" cy="6643710"/>
          </a:xfrm>
          <a:ln w="57150">
            <a:solidFill>
              <a:srgbClr val="FFFF00"/>
            </a:solidFill>
          </a:ln>
        </p:spPr>
        <p:style>
          <a:lnRef idx="3">
            <a:schemeClr val="lt1"/>
          </a:lnRef>
          <a:fillRef idx="1">
            <a:schemeClr val="accent3"/>
          </a:fillRef>
          <a:effectRef idx="1">
            <a:schemeClr val="accent3"/>
          </a:effectRef>
          <a:fontRef idx="minor">
            <a:schemeClr val="lt1"/>
          </a:fontRef>
        </p:style>
        <p:txBody>
          <a:bodyPr>
            <a:normAutofit fontScale="90000"/>
          </a:bodyPr>
          <a:lstStyle/>
          <a:p>
            <a:r>
              <a:rPr lang="ru-RU" sz="4000" b="1" dirty="0" smtClean="0">
                <a:solidFill>
                  <a:srgbClr val="FF0000"/>
                </a:solidFill>
                <a:latin typeface="Times New Roman" pitchFamily="18" charset="0"/>
                <a:cs typeface="Times New Roman" pitchFamily="18" charset="0"/>
              </a:rPr>
              <a:t/>
            </a:r>
            <a:br>
              <a:rPr lang="ru-RU" sz="4000" b="1" dirty="0" smtClean="0">
                <a:solidFill>
                  <a:srgbClr val="FF0000"/>
                </a:solidFill>
                <a:latin typeface="Times New Roman" pitchFamily="18" charset="0"/>
                <a:cs typeface="Times New Roman" pitchFamily="18" charset="0"/>
              </a:rPr>
            </a:br>
            <a:r>
              <a:rPr lang="ru-RU" sz="4000" b="1" dirty="0" smtClean="0">
                <a:solidFill>
                  <a:srgbClr val="FF0000"/>
                </a:solidFill>
                <a:latin typeface="Times New Roman" pitchFamily="18" charset="0"/>
                <a:cs typeface="Times New Roman" pitchFamily="18" charset="0"/>
              </a:rPr>
              <a:t/>
            </a:r>
            <a:br>
              <a:rPr lang="ru-RU" sz="4000" b="1" dirty="0" smtClean="0">
                <a:solidFill>
                  <a:srgbClr val="FF0000"/>
                </a:solidFill>
                <a:latin typeface="Times New Roman" pitchFamily="18" charset="0"/>
                <a:cs typeface="Times New Roman" pitchFamily="18" charset="0"/>
              </a:rPr>
            </a:br>
            <a:r>
              <a:rPr lang="ru-RU" sz="3600" b="1" dirty="0" smtClean="0">
                <a:solidFill>
                  <a:srgbClr val="C00000"/>
                </a:solidFill>
                <a:latin typeface="Times New Roman" pitchFamily="18" charset="0"/>
                <a:cs typeface="Times New Roman" pitchFamily="18" charset="0"/>
              </a:rPr>
              <a:t>2. Нанесение размеров</a:t>
            </a:r>
            <a:r>
              <a:rPr lang="ru-RU" sz="4000" b="1" dirty="0" smtClean="0">
                <a:solidFill>
                  <a:srgbClr val="FF0000"/>
                </a:solidFill>
                <a:latin typeface="Times New Roman" pitchFamily="18" charset="0"/>
                <a:cs typeface="Times New Roman" pitchFamily="18" charset="0"/>
              </a:rPr>
              <a:t/>
            </a:r>
            <a:br>
              <a:rPr lang="ru-RU" sz="4000" b="1" dirty="0" smtClean="0">
                <a:solidFill>
                  <a:srgbClr val="FF0000"/>
                </a:solidFill>
                <a:latin typeface="Times New Roman" pitchFamily="18" charset="0"/>
                <a:cs typeface="Times New Roman" pitchFamily="18" charset="0"/>
              </a:rPr>
            </a:br>
            <a:r>
              <a:rPr lang="ru-RU" sz="3600" dirty="0" smtClean="0"/>
              <a:t> </a:t>
            </a:r>
            <a:r>
              <a:rPr lang="ru-RU" sz="2700" b="1" dirty="0" smtClean="0">
                <a:solidFill>
                  <a:srgbClr val="7030A0"/>
                </a:solidFill>
                <a:latin typeface="Times New Roman" pitchFamily="18" charset="0"/>
                <a:cs typeface="Times New Roman" pitchFamily="18" charset="0"/>
              </a:rPr>
              <a:t>Для нанесения размеров используют выносные и размерные линии и размерные числа (</a:t>
            </a:r>
            <a:r>
              <a:rPr lang="ru-RU" sz="2700" b="1" dirty="0" smtClean="0">
                <a:solidFill>
                  <a:srgbClr val="7030A0"/>
                </a:solidFill>
                <a:latin typeface="Times New Roman" pitchFamily="18" charset="0"/>
                <a:cs typeface="Times New Roman" pitchFamily="18" charset="0"/>
                <a:hlinkClick r:id="rId2"/>
              </a:rPr>
              <a:t>рис.7</a:t>
            </a:r>
            <a:r>
              <a:rPr lang="ru-RU" sz="2700" b="1" dirty="0" smtClean="0">
                <a:solidFill>
                  <a:srgbClr val="7030A0"/>
                </a:solidFill>
                <a:latin typeface="Times New Roman" pitchFamily="18" charset="0"/>
                <a:cs typeface="Times New Roman" pitchFamily="18" charset="0"/>
              </a:rPr>
              <a:t>). </a:t>
            </a:r>
            <a:br>
              <a:rPr lang="ru-RU" sz="2700" b="1" dirty="0" smtClean="0">
                <a:solidFill>
                  <a:srgbClr val="7030A0"/>
                </a:solidFill>
                <a:latin typeface="Times New Roman" pitchFamily="18" charset="0"/>
                <a:cs typeface="Times New Roman" pitchFamily="18" charset="0"/>
              </a:rPr>
            </a:br>
            <a:r>
              <a:rPr lang="ru-RU" sz="2700" b="1" dirty="0" smtClean="0">
                <a:solidFill>
                  <a:srgbClr val="7030A0"/>
                </a:solidFill>
                <a:latin typeface="Times New Roman" pitchFamily="18" charset="0"/>
                <a:cs typeface="Times New Roman" pitchFamily="18" charset="0"/>
              </a:rPr>
              <a:t>Размерные и выносные линии следует выполнять сплошными тонкими линиями</a:t>
            </a:r>
            <a:r>
              <a:rPr lang="ru-RU" sz="2700" b="1" dirty="0" smtClean="0">
                <a:solidFill>
                  <a:srgbClr val="7030A0"/>
                </a:solidFill>
              </a:rPr>
              <a:t>. </a:t>
            </a:r>
            <a:r>
              <a:rPr lang="ru-RU" sz="2700" dirty="0" smtClean="0"/>
              <a:t/>
            </a:r>
            <a:br>
              <a:rPr lang="ru-RU" sz="2700" dirty="0" smtClean="0"/>
            </a:br>
            <a:r>
              <a:rPr lang="ru-RU" sz="2700" b="1" dirty="0" smtClean="0">
                <a:solidFill>
                  <a:srgbClr val="FF0000"/>
                </a:solidFill>
                <a:latin typeface="Times New Roman" pitchFamily="18" charset="0"/>
                <a:cs typeface="Times New Roman" pitchFamily="18" charset="0"/>
              </a:rPr>
              <a:t>Рис. 7</a:t>
            </a:r>
            <a:r>
              <a:rPr lang="ru-RU" sz="2700" dirty="0" smtClean="0"/>
              <a:t> </a:t>
            </a:r>
            <a:r>
              <a:rPr lang="ru-RU" sz="2700" dirty="0" smtClean="0">
                <a:solidFill>
                  <a:srgbClr val="FF0000"/>
                </a:solidFill>
                <a:latin typeface="Times New Roman" pitchFamily="18" charset="0"/>
                <a:cs typeface="Times New Roman" pitchFamily="18" charset="0"/>
              </a:rPr>
              <a:t>Составляющие размера </a:t>
            </a:r>
            <a:r>
              <a:rPr lang="ru-RU" sz="2700" dirty="0" smtClean="0"/>
              <a:t/>
            </a:r>
            <a:br>
              <a:rPr lang="ru-RU" sz="2700" dirty="0" smtClean="0"/>
            </a:br>
            <a:r>
              <a:rPr lang="ru-RU" sz="4000" b="1" dirty="0" smtClean="0">
                <a:latin typeface="Times New Roman" pitchFamily="18" charset="0"/>
                <a:cs typeface="Times New Roman" pitchFamily="18" charset="0"/>
              </a:rPr>
              <a:t/>
            </a:r>
            <a:br>
              <a:rPr lang="ru-RU" sz="4000" b="1" dirty="0" smtClean="0">
                <a:latin typeface="Times New Roman" pitchFamily="18" charset="0"/>
                <a:cs typeface="Times New Roman" pitchFamily="18" charset="0"/>
              </a:rPr>
            </a:br>
            <a:r>
              <a:rPr lang="ru-RU" sz="4000" b="1" dirty="0" smtClean="0">
                <a:latin typeface="Times New Roman" pitchFamily="18" charset="0"/>
                <a:cs typeface="Times New Roman" pitchFamily="18" charset="0"/>
              </a:rPr>
              <a:t/>
            </a:r>
            <a:br>
              <a:rPr lang="ru-RU" sz="4000" b="1" dirty="0" smtClean="0">
                <a:latin typeface="Times New Roman" pitchFamily="18" charset="0"/>
                <a:cs typeface="Times New Roman" pitchFamily="18" charset="0"/>
              </a:rPr>
            </a:br>
            <a:r>
              <a:rPr lang="ru-RU" sz="4000" b="1" dirty="0" smtClean="0">
                <a:latin typeface="Times New Roman" pitchFamily="18" charset="0"/>
                <a:cs typeface="Times New Roman" pitchFamily="18" charset="0"/>
              </a:rPr>
              <a:t/>
            </a:r>
            <a:br>
              <a:rPr lang="ru-RU" sz="4000" b="1" dirty="0" smtClean="0">
                <a:latin typeface="Times New Roman" pitchFamily="18" charset="0"/>
                <a:cs typeface="Times New Roman" pitchFamily="18" charset="0"/>
              </a:rPr>
            </a:br>
            <a:r>
              <a:rPr lang="ru-RU" sz="4000" b="1" dirty="0" smtClean="0">
                <a:latin typeface="Times New Roman" pitchFamily="18" charset="0"/>
                <a:cs typeface="Times New Roman" pitchFamily="18" charset="0"/>
              </a:rPr>
              <a:t/>
            </a:r>
            <a:br>
              <a:rPr lang="ru-RU" sz="4000" b="1" dirty="0" smtClean="0">
                <a:latin typeface="Times New Roman" pitchFamily="18" charset="0"/>
                <a:cs typeface="Times New Roman" pitchFamily="18" charset="0"/>
              </a:rPr>
            </a:br>
            <a:r>
              <a:rPr lang="ru-RU" sz="4000" b="1" dirty="0" smtClean="0">
                <a:latin typeface="Times New Roman" pitchFamily="18" charset="0"/>
                <a:cs typeface="Times New Roman" pitchFamily="18" charset="0"/>
              </a:rPr>
              <a:t/>
            </a:r>
            <a:br>
              <a:rPr lang="ru-RU" sz="4000" b="1" dirty="0" smtClean="0">
                <a:latin typeface="Times New Roman" pitchFamily="18" charset="0"/>
                <a:cs typeface="Times New Roman" pitchFamily="18" charset="0"/>
              </a:rPr>
            </a:br>
            <a:r>
              <a:rPr lang="ru-RU" sz="4000" b="1" dirty="0" smtClean="0">
                <a:latin typeface="Times New Roman" pitchFamily="18" charset="0"/>
                <a:cs typeface="Times New Roman" pitchFamily="18" charset="0"/>
              </a:rPr>
              <a:t/>
            </a:r>
            <a:br>
              <a:rPr lang="ru-RU" sz="4000" b="1" dirty="0" smtClean="0">
                <a:latin typeface="Times New Roman" pitchFamily="18" charset="0"/>
                <a:cs typeface="Times New Roman" pitchFamily="18" charset="0"/>
              </a:rPr>
            </a:br>
            <a:r>
              <a:rPr lang="ru-RU" sz="4000" b="1" dirty="0" smtClean="0">
                <a:latin typeface="Times New Roman" pitchFamily="18" charset="0"/>
                <a:cs typeface="Times New Roman" pitchFamily="18" charset="0"/>
              </a:rPr>
              <a:t/>
            </a:r>
            <a:br>
              <a:rPr lang="ru-RU" sz="4000" b="1" dirty="0" smtClean="0">
                <a:latin typeface="Times New Roman" pitchFamily="18" charset="0"/>
                <a:cs typeface="Times New Roman" pitchFamily="18" charset="0"/>
              </a:rPr>
            </a:br>
            <a:r>
              <a:rPr lang="ru-RU" sz="4000" b="1" dirty="0" smtClean="0">
                <a:latin typeface="Times New Roman" pitchFamily="18" charset="0"/>
                <a:cs typeface="Times New Roman" pitchFamily="18" charset="0"/>
              </a:rPr>
              <a:t/>
            </a:r>
            <a:br>
              <a:rPr lang="ru-RU" sz="4000" b="1" dirty="0" smtClean="0">
                <a:latin typeface="Times New Roman" pitchFamily="18" charset="0"/>
                <a:cs typeface="Times New Roman" pitchFamily="18" charset="0"/>
              </a:rPr>
            </a:br>
            <a:r>
              <a:rPr lang="ru-RU" sz="4000" b="1" dirty="0" smtClean="0">
                <a:latin typeface="Times New Roman" pitchFamily="18" charset="0"/>
                <a:cs typeface="Times New Roman" pitchFamily="18" charset="0"/>
              </a:rPr>
              <a:t/>
            </a:r>
            <a:br>
              <a:rPr lang="ru-RU" sz="4000" b="1" dirty="0" smtClean="0">
                <a:latin typeface="Times New Roman" pitchFamily="18" charset="0"/>
                <a:cs typeface="Times New Roman" pitchFamily="18" charset="0"/>
              </a:rPr>
            </a:br>
            <a:endParaRPr lang="ru-RU" sz="4000" dirty="0">
              <a:latin typeface="Times New Roman" pitchFamily="18" charset="0"/>
              <a:cs typeface="Times New Roman" pitchFamily="18" charset="0"/>
            </a:endParaRPr>
          </a:p>
        </p:txBody>
      </p:sp>
      <p:pic>
        <p:nvPicPr>
          <p:cNvPr id="3" name="Рисунок 2" descr="http://www.propro.ru/graphbook/eskd/eskd/gost/2_307/0007.gif"/>
          <p:cNvPicPr/>
          <p:nvPr/>
        </p:nvPicPr>
        <p:blipFill>
          <a:blip r:embed="rId3"/>
          <a:srcRect/>
          <a:stretch>
            <a:fillRect/>
          </a:stretch>
        </p:blipFill>
        <p:spPr bwMode="auto">
          <a:xfrm>
            <a:off x="785786" y="2928934"/>
            <a:ext cx="7786742" cy="3714776"/>
          </a:xfrm>
          <a:prstGeom prst="rect">
            <a:avLst/>
          </a:prstGeom>
          <a:ln w="38100">
            <a:solidFill>
              <a:srgbClr val="00B0F0"/>
            </a:solidFill>
            <a:headEnd/>
            <a:tailEnd/>
          </a:ln>
        </p:spPr>
        <p:style>
          <a:lnRef idx="1">
            <a:schemeClr val="accent3"/>
          </a:lnRef>
          <a:fillRef idx="2">
            <a:schemeClr val="accent3"/>
          </a:fillRef>
          <a:effectRef idx="1">
            <a:schemeClr val="accent3"/>
          </a:effectRef>
          <a:fontRef idx="minor">
            <a:schemeClr val="dk1"/>
          </a:fontRef>
        </p:style>
      </p:pic>
    </p:spTree>
  </p:cSld>
  <p:clrMapOvr>
    <a:masterClrMapping/>
  </p:clrMapOvr>
  <p:transition>
    <p:checke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226196"/>
          </a:xfrm>
          <a:ln w="57150">
            <a:solidFill>
              <a:srgbClr val="00B050"/>
            </a:solidFill>
          </a:ln>
        </p:spPr>
        <p:style>
          <a:lnRef idx="1">
            <a:schemeClr val="accent6"/>
          </a:lnRef>
          <a:fillRef idx="2">
            <a:schemeClr val="accent6"/>
          </a:fillRef>
          <a:effectRef idx="1">
            <a:schemeClr val="accent6"/>
          </a:effectRef>
          <a:fontRef idx="minor">
            <a:schemeClr val="dk1"/>
          </a:fontRef>
        </p:style>
        <p:txBody>
          <a:bodyPr>
            <a:normAutofit fontScale="90000"/>
          </a:bodyPr>
          <a:lstStyle/>
          <a:p>
            <a:r>
              <a:rPr lang="ru-RU" sz="2400" b="1" dirty="0" smtClean="0">
                <a:solidFill>
                  <a:srgbClr val="0070C0"/>
                </a:solidFill>
                <a:latin typeface="Times New Roman" pitchFamily="18" charset="0"/>
                <a:cs typeface="Times New Roman" pitchFamily="18" charset="0"/>
              </a:rPr>
              <a:t>Размерные линии ограничены стрелками. Величина стрелок выбирается в зависимости от толщины S линии видимого контура предмета (</a:t>
            </a:r>
            <a:r>
              <a:rPr lang="ru-RU" sz="2400" b="1" dirty="0" smtClean="0">
                <a:solidFill>
                  <a:srgbClr val="0070C0"/>
                </a:solidFill>
                <a:latin typeface="Times New Roman" pitchFamily="18" charset="0"/>
                <a:cs typeface="Times New Roman" pitchFamily="18" charset="0"/>
                <a:hlinkClick r:id="rId2"/>
              </a:rPr>
              <a:t>рис. 8)</a:t>
            </a:r>
            <a:r>
              <a:rPr lang="ru-RU" sz="2400" b="1" dirty="0" smtClean="0">
                <a:solidFill>
                  <a:srgbClr val="0070C0"/>
                </a:solidFill>
                <a:latin typeface="Times New Roman" pitchFamily="18" charset="0"/>
                <a:cs typeface="Times New Roman" pitchFamily="18" charset="0"/>
              </a:rPr>
              <a:t> и должна быть приблизительно одинакова для всех размерных линий чертежа. </a:t>
            </a: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a:t>
            </a:r>
            <a:r>
              <a:rPr lang="ru-RU" sz="2000" b="1" dirty="0" smtClean="0">
                <a:solidFill>
                  <a:srgbClr val="FF0000"/>
                </a:solidFill>
                <a:latin typeface="Times New Roman" pitchFamily="18" charset="0"/>
                <a:cs typeface="Times New Roman" pitchFamily="18" charset="0"/>
              </a:rPr>
              <a:t>Рис. 8. Стрелки размерной линии</a:t>
            </a:r>
            <a:r>
              <a:rPr lang="ru-RU" sz="2000" dirty="0" smtClean="0">
                <a:latin typeface="Times New Roman" pitchFamily="18" charset="0"/>
                <a:cs typeface="Times New Roman" pitchFamily="18" charset="0"/>
              </a:rPr>
              <a:t>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dirty="0" smtClean="0"/>
              <a:t/>
            </a:r>
            <a:br>
              <a:rPr lang="ru-RU" dirty="0" smtClean="0"/>
            </a:br>
            <a:endParaRPr lang="ru-RU" dirty="0"/>
          </a:p>
        </p:txBody>
      </p:sp>
      <p:pic>
        <p:nvPicPr>
          <p:cNvPr id="3" name="Рисунок 2" descr="http://www.propro.ru/graphbook/eskd/eskd/gost/2_307/0008.gif"/>
          <p:cNvPicPr/>
          <p:nvPr/>
        </p:nvPicPr>
        <p:blipFill>
          <a:blip r:embed="rId3"/>
          <a:srcRect/>
          <a:stretch>
            <a:fillRect/>
          </a:stretch>
        </p:blipFill>
        <p:spPr bwMode="auto">
          <a:xfrm>
            <a:off x="1285852" y="2285992"/>
            <a:ext cx="6715172" cy="3857652"/>
          </a:xfrm>
          <a:prstGeom prst="rect">
            <a:avLst/>
          </a:prstGeom>
          <a:ln w="57150">
            <a:headEnd/>
            <a:tailEnd/>
          </a:ln>
        </p:spPr>
        <p:style>
          <a:lnRef idx="1">
            <a:schemeClr val="accent5"/>
          </a:lnRef>
          <a:fillRef idx="2">
            <a:schemeClr val="accent5"/>
          </a:fillRef>
          <a:effectRef idx="1">
            <a:schemeClr val="accent5"/>
          </a:effectRef>
          <a:fontRef idx="minor">
            <a:schemeClr val="dk1"/>
          </a:fontRef>
        </p:style>
      </p:pic>
    </p:spTree>
  </p:cSld>
  <p:clrMapOvr>
    <a:masterClrMapping/>
  </p:clrMapOvr>
  <p:transition>
    <p:comb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511288"/>
          </a:xfrm>
        </p:spPr>
        <p:style>
          <a:lnRef idx="1">
            <a:schemeClr val="accent1"/>
          </a:lnRef>
          <a:fillRef idx="2">
            <a:schemeClr val="accent1"/>
          </a:fillRef>
          <a:effectRef idx="1">
            <a:schemeClr val="accent1"/>
          </a:effectRef>
          <a:fontRef idx="minor">
            <a:schemeClr val="dk1"/>
          </a:fontRef>
        </p:style>
        <p:txBody>
          <a:bodyPr>
            <a:noAutofit/>
          </a:bodyPr>
          <a:lstStyle/>
          <a:p>
            <a:r>
              <a:rPr lang="ru-RU" sz="2400" b="1" dirty="0" smtClean="0">
                <a:latin typeface="Times New Roman" pitchFamily="18" charset="0"/>
                <a:cs typeface="Times New Roman" pitchFamily="18" charset="0"/>
              </a:rPr>
              <a:t>При нанесении размера прямолинейного отрезка размерную линию проводят параллельно этому отрезку, а выносные линии - перпендикулярно размерам (</a:t>
            </a:r>
            <a:r>
              <a:rPr lang="ru-RU" sz="2400" b="1" dirty="0" smtClean="0">
                <a:latin typeface="Times New Roman" pitchFamily="18" charset="0"/>
                <a:cs typeface="Times New Roman" pitchFamily="18" charset="0"/>
                <a:hlinkClick r:id="rId2"/>
              </a:rPr>
              <a:t>рис. 9</a:t>
            </a:r>
            <a:r>
              <a:rPr lang="ru-RU" sz="2400" b="1" dirty="0" smtClean="0">
                <a:latin typeface="Times New Roman" pitchFamily="18" charset="0"/>
                <a:cs typeface="Times New Roman" pitchFamily="18" charset="0"/>
              </a:rPr>
              <a:t>).</a:t>
            </a:r>
            <a:r>
              <a:rPr lang="ru-RU" sz="2400" dirty="0" smtClean="0"/>
              <a:t> </a:t>
            </a:r>
            <a:r>
              <a:rPr lang="ru-RU" sz="2000" b="1" dirty="0" smtClean="0">
                <a:solidFill>
                  <a:srgbClr val="FF0000"/>
                </a:solidFill>
                <a:latin typeface="Times New Roman" pitchFamily="18" charset="0"/>
                <a:cs typeface="Times New Roman" pitchFamily="18" charset="0"/>
              </a:rPr>
              <a:t>Рисунок 9. Нанесение размера прямолинейного отрезк</a:t>
            </a:r>
            <a:r>
              <a:rPr lang="ru-RU" sz="2000" dirty="0" smtClean="0">
                <a:solidFill>
                  <a:srgbClr val="FF0000"/>
                </a:solidFill>
                <a:latin typeface="Times New Roman" pitchFamily="18" charset="0"/>
                <a:cs typeface="Times New Roman" pitchFamily="18" charset="0"/>
              </a:rPr>
              <a:t>а</a:t>
            </a:r>
            <a:endParaRPr lang="ru-RU" sz="2000" b="1" dirty="0">
              <a:solidFill>
                <a:srgbClr val="FF0000"/>
              </a:solidFill>
              <a:latin typeface="Times New Roman" pitchFamily="18" charset="0"/>
              <a:cs typeface="Times New Roman" pitchFamily="18" charset="0"/>
            </a:endParaRPr>
          </a:p>
        </p:txBody>
      </p:sp>
      <p:pic>
        <p:nvPicPr>
          <p:cNvPr id="4" name="Содержимое 3" descr="http://www.propro.ru/graphbook/eskd/eskd/gost/2_307/0009.gif"/>
          <p:cNvPicPr>
            <a:picLocks noGrp="1"/>
          </p:cNvPicPr>
          <p:nvPr>
            <p:ph idx="1"/>
          </p:nvPr>
        </p:nvPicPr>
        <p:blipFill>
          <a:blip r:embed="rId3"/>
          <a:srcRect/>
          <a:stretch>
            <a:fillRect/>
          </a:stretch>
        </p:blipFill>
        <p:spPr bwMode="auto">
          <a:xfrm>
            <a:off x="1643042" y="2143116"/>
            <a:ext cx="5357850" cy="4500594"/>
          </a:xfrm>
          <a:prstGeom prst="rect">
            <a:avLst/>
          </a:prstGeom>
          <a:ln w="76200">
            <a:solidFill>
              <a:srgbClr val="0070C0"/>
            </a:solidFill>
            <a:headEnd/>
            <a:tailEnd/>
          </a:ln>
        </p:spPr>
        <p:style>
          <a:lnRef idx="1">
            <a:schemeClr val="accent3"/>
          </a:lnRef>
          <a:fillRef idx="2">
            <a:schemeClr val="accent3"/>
          </a:fillRef>
          <a:effectRef idx="1">
            <a:schemeClr val="accent3"/>
          </a:effectRef>
          <a:fontRef idx="minor">
            <a:schemeClr val="dk1"/>
          </a:fontRef>
        </p:style>
      </p:pic>
    </p:spTree>
  </p:cSld>
  <p:clrMapOvr>
    <a:masterClrMapping/>
  </p:clrMapOvr>
  <p:transition>
    <p:strips dir="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42852"/>
            <a:ext cx="8229600" cy="1357322"/>
          </a:xfrm>
          <a:ln/>
        </p:spPr>
        <p:style>
          <a:lnRef idx="1">
            <a:schemeClr val="accent3"/>
          </a:lnRef>
          <a:fillRef idx="2">
            <a:schemeClr val="accent3"/>
          </a:fillRef>
          <a:effectRef idx="1">
            <a:schemeClr val="accent3"/>
          </a:effectRef>
          <a:fontRef idx="minor">
            <a:schemeClr val="dk1"/>
          </a:fontRef>
        </p:style>
        <p:txBody>
          <a:bodyPr>
            <a:normAutofit fontScale="90000"/>
          </a:bodyPr>
          <a:lstStyle/>
          <a:p>
            <a:r>
              <a:rPr lang="ru-RU" sz="2400" b="1" dirty="0" smtClean="0">
                <a:latin typeface="Times New Roman" pitchFamily="18" charset="0"/>
                <a:cs typeface="Times New Roman" pitchFamily="18" charset="0"/>
              </a:rPr>
              <a:t>При нанесении размера угла размерную линию проводят в виде дуги с центром в его вершине, а выносные линии - радиально (</a:t>
            </a:r>
            <a:r>
              <a:rPr lang="ru-RU" sz="2400" b="1" dirty="0" smtClean="0">
                <a:latin typeface="Times New Roman" pitchFamily="18" charset="0"/>
                <a:cs typeface="Times New Roman" pitchFamily="18" charset="0"/>
                <a:hlinkClick r:id="rId2"/>
              </a:rPr>
              <a:t>рис. 11</a:t>
            </a:r>
            <a:r>
              <a:rPr lang="ru-RU" sz="2400" b="1" dirty="0" smtClean="0">
                <a:latin typeface="Times New Roman" pitchFamily="18" charset="0"/>
                <a:cs typeface="Times New Roman" pitchFamily="18" charset="0"/>
              </a:rPr>
              <a:t>)</a:t>
            </a:r>
            <a:br>
              <a:rPr lang="ru-RU" sz="2400" b="1" dirty="0" smtClean="0">
                <a:latin typeface="Times New Roman" pitchFamily="18" charset="0"/>
                <a:cs typeface="Times New Roman" pitchFamily="18" charset="0"/>
              </a:rPr>
            </a:br>
            <a:r>
              <a:rPr lang="ru-RU" sz="2000" b="1" dirty="0" smtClean="0">
                <a:solidFill>
                  <a:srgbClr val="FF0000"/>
                </a:solidFill>
                <a:latin typeface="Times New Roman" pitchFamily="18" charset="0"/>
                <a:cs typeface="Times New Roman" pitchFamily="18" charset="0"/>
              </a:rPr>
              <a:t> Рисунок 11. Пример нанесения размера угла</a:t>
            </a:r>
            <a:endParaRPr lang="ru-RU" sz="2000" b="1" dirty="0">
              <a:solidFill>
                <a:srgbClr val="FF0000"/>
              </a:solidFill>
              <a:latin typeface="Times New Roman" pitchFamily="18" charset="0"/>
              <a:cs typeface="Times New Roman" pitchFamily="18" charset="0"/>
            </a:endParaRPr>
          </a:p>
        </p:txBody>
      </p:sp>
      <p:pic>
        <p:nvPicPr>
          <p:cNvPr id="4" name="Содержимое 3" descr="http://www.propro.ru/graphbook/eskd/eskd/gost/2_307/0011.gif"/>
          <p:cNvPicPr>
            <a:picLocks noGrp="1"/>
          </p:cNvPicPr>
          <p:nvPr>
            <p:ph idx="1"/>
          </p:nvPr>
        </p:nvPicPr>
        <p:blipFill>
          <a:blip r:embed="rId3"/>
          <a:srcRect/>
          <a:stretch>
            <a:fillRect/>
          </a:stretch>
        </p:blipFill>
        <p:spPr bwMode="auto">
          <a:xfrm>
            <a:off x="2000232" y="1643050"/>
            <a:ext cx="5500726" cy="4429156"/>
          </a:xfrm>
          <a:prstGeom prst="rect">
            <a:avLst/>
          </a:prstGeom>
          <a:ln w="57150">
            <a:solidFill>
              <a:srgbClr val="00B050"/>
            </a:solidFill>
            <a:headEnd/>
            <a:tailEnd/>
          </a:ln>
        </p:spPr>
        <p:style>
          <a:lnRef idx="1">
            <a:schemeClr val="dk1"/>
          </a:lnRef>
          <a:fillRef idx="2">
            <a:schemeClr val="dk1"/>
          </a:fillRef>
          <a:effectRef idx="1">
            <a:schemeClr val="dk1"/>
          </a:effectRef>
          <a:fontRef idx="minor">
            <a:schemeClr val="dk1"/>
          </a:fontRef>
        </p:style>
      </p:pic>
    </p:spTree>
  </p:cSld>
  <p:clrMapOvr>
    <a:masterClrMapping/>
  </p:clrMapOvr>
  <p:transition>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082792"/>
          </a:xfrm>
          <a:ln w="38100">
            <a:solidFill>
              <a:srgbClr val="7030A0"/>
            </a:solidFill>
          </a:ln>
        </p:spPr>
        <p:style>
          <a:lnRef idx="1">
            <a:schemeClr val="accent4"/>
          </a:lnRef>
          <a:fillRef idx="2">
            <a:schemeClr val="accent4"/>
          </a:fillRef>
          <a:effectRef idx="1">
            <a:schemeClr val="accent4"/>
          </a:effectRef>
          <a:fontRef idx="minor">
            <a:schemeClr val="dk1"/>
          </a:fontRef>
        </p:style>
        <p:txBody>
          <a:bodyPr>
            <a:normAutofit fontScale="90000"/>
          </a:bodyPr>
          <a:lstStyle/>
          <a:p>
            <a:r>
              <a:rPr lang="ru-RU" sz="2700" b="1" dirty="0" smtClean="0">
                <a:latin typeface="Times New Roman" pitchFamily="18" charset="0"/>
                <a:cs typeface="Times New Roman" pitchFamily="18" charset="0"/>
              </a:rPr>
              <a:t>При нанесении размеров деталей, подобных изображенной на </a:t>
            </a:r>
            <a:r>
              <a:rPr lang="ru-RU" sz="2700" b="1" dirty="0" smtClean="0">
                <a:latin typeface="Times New Roman" pitchFamily="18" charset="0"/>
                <a:cs typeface="Times New Roman" pitchFamily="18" charset="0"/>
                <a:hlinkClick r:id="rId2"/>
              </a:rPr>
              <a:t>рисунке 10</a:t>
            </a:r>
            <a:r>
              <a:rPr lang="ru-RU" sz="2700" b="1" dirty="0" smtClean="0">
                <a:latin typeface="Times New Roman" pitchFamily="18" charset="0"/>
                <a:cs typeface="Times New Roman" pitchFamily="18" charset="0"/>
              </a:rPr>
              <a:t>, размерные линии следует проводить в радиусном направлении, а выносные по дугам окружностей.</a:t>
            </a:r>
            <a:r>
              <a:rPr lang="ru-RU" sz="2000" dirty="0" smtClean="0"/>
              <a:t/>
            </a:r>
            <a:br>
              <a:rPr lang="ru-RU" sz="2000" dirty="0" smtClean="0"/>
            </a:br>
            <a:r>
              <a:rPr lang="ru-RU" sz="1800" dirty="0" smtClean="0"/>
              <a:t> </a:t>
            </a:r>
            <a:r>
              <a:rPr lang="ru-RU" sz="2000" b="1" dirty="0" smtClean="0">
                <a:solidFill>
                  <a:srgbClr val="FF0000"/>
                </a:solidFill>
                <a:latin typeface="Times New Roman" pitchFamily="18" charset="0"/>
                <a:cs typeface="Times New Roman" pitchFamily="18" charset="0"/>
              </a:rPr>
              <a:t>Рисунок 10. Пример детали, у которой размерные линии следует проводить в радиусном направлении, а выносные по дугам окружностей</a:t>
            </a:r>
            <a:endParaRPr lang="ru-RU" sz="2000" b="1" dirty="0">
              <a:solidFill>
                <a:srgbClr val="FF0000"/>
              </a:solidFill>
              <a:latin typeface="Times New Roman" pitchFamily="18" charset="0"/>
              <a:cs typeface="Times New Roman" pitchFamily="18" charset="0"/>
            </a:endParaRPr>
          </a:p>
        </p:txBody>
      </p:sp>
      <p:pic>
        <p:nvPicPr>
          <p:cNvPr id="4" name="Содержимое 3" descr="http://www.propro.ru/graphbook/eskd/eskd/gost/2_307/0010.gif"/>
          <p:cNvPicPr>
            <a:picLocks noGrp="1"/>
          </p:cNvPicPr>
          <p:nvPr>
            <p:ph idx="1"/>
          </p:nvPr>
        </p:nvPicPr>
        <p:blipFill>
          <a:blip r:embed="rId3"/>
          <a:srcRect/>
          <a:stretch>
            <a:fillRect/>
          </a:stretch>
        </p:blipFill>
        <p:spPr bwMode="auto">
          <a:xfrm>
            <a:off x="500034" y="2643182"/>
            <a:ext cx="8143933" cy="3929090"/>
          </a:xfrm>
          <a:prstGeom prst="rect">
            <a:avLst/>
          </a:prstGeom>
          <a:ln w="76200">
            <a:solidFill>
              <a:srgbClr val="0070C0"/>
            </a:solidFill>
            <a:headEnd/>
            <a:tailEnd/>
          </a:ln>
        </p:spPr>
        <p:style>
          <a:lnRef idx="1">
            <a:schemeClr val="accent6"/>
          </a:lnRef>
          <a:fillRef idx="2">
            <a:schemeClr val="accent6"/>
          </a:fillRef>
          <a:effectRef idx="1">
            <a:schemeClr val="accent6"/>
          </a:effectRef>
          <a:fontRef idx="minor">
            <a:schemeClr val="dk1"/>
          </a:fontRef>
        </p:style>
      </p:pic>
    </p:spTree>
  </p:cSld>
  <p:clrMapOvr>
    <a:masterClrMapping/>
  </p:clrMapOvr>
  <p:transition>
    <p:checker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797040"/>
          </a:xfrm>
          <a:ln w="28575">
            <a:solidFill>
              <a:srgbClr val="7030A0"/>
            </a:solidFill>
          </a:ln>
        </p:spPr>
        <p:style>
          <a:lnRef idx="1">
            <a:schemeClr val="accent3"/>
          </a:lnRef>
          <a:fillRef idx="2">
            <a:schemeClr val="accent3"/>
          </a:fillRef>
          <a:effectRef idx="1">
            <a:schemeClr val="accent3"/>
          </a:effectRef>
          <a:fontRef idx="minor">
            <a:schemeClr val="dk1"/>
          </a:fontRef>
        </p:style>
        <p:txBody>
          <a:bodyPr>
            <a:normAutofit fontScale="90000"/>
          </a:bodyPr>
          <a:lstStyle/>
          <a:p>
            <a:r>
              <a:rPr lang="ru-RU" sz="2700" b="1" dirty="0" smtClean="0">
                <a:latin typeface="Times New Roman" pitchFamily="18" charset="0"/>
                <a:cs typeface="Times New Roman" pitchFamily="18" charset="0"/>
              </a:rPr>
              <a:t>Размерные числа линейных размеров при различных наклонах размерных линий располагают, как показано на </a:t>
            </a:r>
            <a:r>
              <a:rPr lang="ru-RU" sz="2700" b="1" dirty="0" smtClean="0">
                <a:latin typeface="Times New Roman" pitchFamily="18" charset="0"/>
                <a:cs typeface="Times New Roman" pitchFamily="18" charset="0"/>
                <a:hlinkClick r:id="rId2"/>
              </a:rPr>
              <a:t>рисунке 12</a:t>
            </a:r>
            <a:r>
              <a:rPr lang="ru-RU" sz="2700" b="1" dirty="0" smtClean="0">
                <a:latin typeface="Times New Roman" pitchFamily="18" charset="0"/>
                <a:cs typeface="Times New Roman" pitchFamily="18" charset="0"/>
              </a:rPr>
              <a:t>.</a:t>
            </a:r>
            <a:r>
              <a:rPr lang="ru-RU" sz="2400" b="1" dirty="0" smtClean="0">
                <a:solidFill>
                  <a:srgbClr val="FF0000"/>
                </a:solidFill>
                <a:latin typeface="Times New Roman" pitchFamily="18" charset="0"/>
                <a:cs typeface="Times New Roman" pitchFamily="18" charset="0"/>
              </a:rPr>
              <a:t/>
            </a:r>
            <a:br>
              <a:rPr lang="ru-RU" sz="2400" b="1" dirty="0" smtClean="0">
                <a:solidFill>
                  <a:srgbClr val="FF0000"/>
                </a:solidFill>
                <a:latin typeface="Times New Roman" pitchFamily="18" charset="0"/>
                <a:cs typeface="Times New Roman" pitchFamily="18" charset="0"/>
              </a:rPr>
            </a:br>
            <a:r>
              <a:rPr lang="ru-RU" sz="2400" dirty="0" smtClean="0">
                <a:solidFill>
                  <a:srgbClr val="FF0000"/>
                </a:solidFill>
              </a:rPr>
              <a:t> </a:t>
            </a:r>
            <a:r>
              <a:rPr lang="ru-RU" sz="2400" b="1" dirty="0" smtClean="0">
                <a:solidFill>
                  <a:srgbClr val="FF0000"/>
                </a:solidFill>
                <a:latin typeface="Times New Roman" pitchFamily="18" charset="0"/>
                <a:cs typeface="Times New Roman" pitchFamily="18" charset="0"/>
              </a:rPr>
              <a:t>Рисунок 12. Расположение размерных чисел линейных размеров при различных наклонах размерных линий </a:t>
            </a:r>
            <a:endParaRPr lang="ru-RU" sz="2400" b="1" dirty="0">
              <a:solidFill>
                <a:srgbClr val="FF0000"/>
              </a:solidFill>
              <a:latin typeface="Times New Roman" pitchFamily="18" charset="0"/>
              <a:cs typeface="Times New Roman" pitchFamily="18" charset="0"/>
            </a:endParaRPr>
          </a:p>
        </p:txBody>
      </p:sp>
      <p:pic>
        <p:nvPicPr>
          <p:cNvPr id="4" name="Содержимое 3" descr="http://www.propro.ru/graphbook/eskd/eskd/gost/2_307/0012.gif"/>
          <p:cNvPicPr>
            <a:picLocks noGrp="1"/>
          </p:cNvPicPr>
          <p:nvPr>
            <p:ph idx="1"/>
          </p:nvPr>
        </p:nvPicPr>
        <p:blipFill>
          <a:blip r:embed="rId3"/>
          <a:srcRect/>
          <a:stretch>
            <a:fillRect/>
          </a:stretch>
        </p:blipFill>
        <p:spPr bwMode="auto">
          <a:xfrm>
            <a:off x="2643174" y="2285992"/>
            <a:ext cx="4071966" cy="4147365"/>
          </a:xfrm>
          <a:prstGeom prst="rect">
            <a:avLst/>
          </a:prstGeom>
          <a:ln w="76200">
            <a:solidFill>
              <a:schemeClr val="tx2">
                <a:lumMod val="60000"/>
                <a:lumOff val="40000"/>
              </a:schemeClr>
            </a:solidFill>
            <a:headEnd/>
            <a:tailEnd/>
          </a:ln>
        </p:spPr>
        <p:style>
          <a:lnRef idx="3">
            <a:schemeClr val="lt1"/>
          </a:lnRef>
          <a:fillRef idx="1">
            <a:schemeClr val="accent3"/>
          </a:fillRef>
          <a:effectRef idx="1">
            <a:schemeClr val="accent3"/>
          </a:effectRef>
          <a:fontRef idx="minor">
            <a:schemeClr val="lt1"/>
          </a:fontRef>
        </p:style>
      </p:pic>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368412"/>
          </a:xfrm>
          <a:ln w="57150"/>
        </p:spPr>
        <p:style>
          <a:lnRef idx="1">
            <a:schemeClr val="accent5"/>
          </a:lnRef>
          <a:fillRef idx="2">
            <a:schemeClr val="accent5"/>
          </a:fillRef>
          <a:effectRef idx="1">
            <a:schemeClr val="accent5"/>
          </a:effectRef>
          <a:fontRef idx="minor">
            <a:schemeClr val="dk1"/>
          </a:fontRef>
        </p:style>
        <p:txBody>
          <a:bodyPr>
            <a:normAutofit fontScale="90000"/>
          </a:bodyPr>
          <a:lstStyle/>
          <a:p>
            <a:r>
              <a:rPr lang="ru-RU" sz="2400" b="1" dirty="0" smtClean="0">
                <a:latin typeface="Times New Roman" pitchFamily="18" charset="0"/>
                <a:cs typeface="Times New Roman" pitchFamily="18" charset="0"/>
              </a:rPr>
              <a:t>Если необходимо нанести размер в заштрихованной зоне, соответствующее размерное число наносят на полке линии-выноски (</a:t>
            </a:r>
            <a:r>
              <a:rPr lang="ru-RU" sz="2400" b="1" dirty="0" smtClean="0">
                <a:latin typeface="Times New Roman" pitchFamily="18" charset="0"/>
                <a:cs typeface="Times New Roman" pitchFamily="18" charset="0"/>
                <a:hlinkClick r:id="rId2"/>
              </a:rPr>
              <a:t>рис.13</a:t>
            </a:r>
            <a:r>
              <a:rPr lang="ru-RU" sz="2400" b="1" dirty="0" smtClean="0">
                <a:latin typeface="Times New Roman" pitchFamily="18" charset="0"/>
                <a:cs typeface="Times New Roman" pitchFamily="18" charset="0"/>
              </a:rPr>
              <a:t>).</a:t>
            </a:r>
            <a:br>
              <a:rPr lang="ru-RU" sz="2400" b="1" dirty="0" smtClean="0">
                <a:latin typeface="Times New Roman" pitchFamily="18" charset="0"/>
                <a:cs typeface="Times New Roman" pitchFamily="18" charset="0"/>
              </a:rPr>
            </a:br>
            <a:r>
              <a:rPr lang="ru-RU" sz="2000" dirty="0" smtClean="0"/>
              <a:t> </a:t>
            </a:r>
            <a:r>
              <a:rPr lang="ru-RU" sz="2000" b="1" dirty="0" smtClean="0">
                <a:solidFill>
                  <a:srgbClr val="FF0000"/>
                </a:solidFill>
                <a:latin typeface="Times New Roman" pitchFamily="18" charset="0"/>
                <a:cs typeface="Times New Roman" pitchFamily="18" charset="0"/>
              </a:rPr>
              <a:t>Рисунок 13. Пример нанесения линейного размера</a:t>
            </a:r>
            <a:endParaRPr lang="ru-RU" sz="2400" b="1" dirty="0">
              <a:solidFill>
                <a:srgbClr val="FF0000"/>
              </a:solidFill>
              <a:latin typeface="Times New Roman" pitchFamily="18" charset="0"/>
              <a:cs typeface="Times New Roman" pitchFamily="18" charset="0"/>
            </a:endParaRPr>
          </a:p>
        </p:txBody>
      </p:sp>
      <p:pic>
        <p:nvPicPr>
          <p:cNvPr id="4" name="Содержимое 3" descr="http://www.propro.ru/graphbook/eskd/eskd/gost/2_307/0013.gif"/>
          <p:cNvPicPr>
            <a:picLocks noGrp="1"/>
          </p:cNvPicPr>
          <p:nvPr>
            <p:ph idx="1"/>
          </p:nvPr>
        </p:nvPicPr>
        <p:blipFill>
          <a:blip r:embed="rId3"/>
          <a:srcRect/>
          <a:stretch>
            <a:fillRect/>
          </a:stretch>
        </p:blipFill>
        <p:spPr bwMode="auto">
          <a:xfrm>
            <a:off x="1857356" y="2000240"/>
            <a:ext cx="5715040" cy="4429156"/>
          </a:xfrm>
          <a:prstGeom prst="rect">
            <a:avLst/>
          </a:prstGeom>
          <a:ln w="76200">
            <a:solidFill>
              <a:srgbClr val="FFFF00"/>
            </a:solidFill>
            <a:prstDash val="sysDash"/>
            <a:headEnd/>
            <a:tailEnd/>
          </a:ln>
        </p:spPr>
        <p:style>
          <a:lnRef idx="1">
            <a:schemeClr val="accent1"/>
          </a:lnRef>
          <a:fillRef idx="2">
            <a:schemeClr val="accent1"/>
          </a:fillRef>
          <a:effectRef idx="1">
            <a:schemeClr val="accent1"/>
          </a:effectRef>
          <a:fontRef idx="minor">
            <a:schemeClr val="dk1"/>
          </a:fontRef>
        </p:style>
      </p:pic>
    </p:spTree>
  </p:cSld>
  <p:clrMapOvr>
    <a:masterClrMapping/>
  </p:clrMapOvr>
  <p:transition>
    <p:randomBar dir="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797040"/>
          </a:xfrm>
        </p:spPr>
        <p:txBody>
          <a:bodyPr>
            <a:normAutofit fontScale="90000"/>
          </a:bodyPr>
          <a:lstStyle/>
          <a:p>
            <a:r>
              <a:rPr lang="ru-RU" sz="2000" b="1" dirty="0" smtClean="0">
                <a:latin typeface="Times New Roman" pitchFamily="18" charset="0"/>
                <a:cs typeface="Times New Roman" pitchFamily="18" charset="0"/>
              </a:rPr>
              <a:t>Угловые размеры наносят так, как показано на </a:t>
            </a:r>
            <a:r>
              <a:rPr lang="ru-RU" sz="2000" b="1" dirty="0" smtClean="0">
                <a:latin typeface="Times New Roman" pitchFamily="18" charset="0"/>
                <a:cs typeface="Times New Roman" pitchFamily="18" charset="0"/>
                <a:hlinkClick r:id="rId2"/>
              </a:rPr>
              <a:t>рисунке 14</a:t>
            </a:r>
            <a:r>
              <a:rPr lang="ru-RU" sz="2000" b="1" dirty="0" smtClean="0">
                <a:latin typeface="Times New Roman" pitchFamily="18" charset="0"/>
                <a:cs typeface="Times New Roman" pitchFamily="18" charset="0"/>
              </a:rPr>
              <a:t>. В зоне, расположенной выше горизонтальной осевой линии, размерные числа помещают над размерными линиями со стороны их выпуклости; в зоне, расположенной ниже горизонтальной осевой линии - со стороны вогнутости размерных линий.</a:t>
            </a:r>
            <a:br>
              <a:rPr lang="ru-RU" sz="2000" b="1" dirty="0" smtClean="0">
                <a:latin typeface="Times New Roman" pitchFamily="18" charset="0"/>
                <a:cs typeface="Times New Roman" pitchFamily="18" charset="0"/>
              </a:rPr>
            </a:br>
            <a:r>
              <a:rPr lang="ru-RU" sz="1800" b="1" dirty="0" smtClean="0">
                <a:solidFill>
                  <a:srgbClr val="FF0000"/>
                </a:solidFill>
                <a:latin typeface="Times New Roman" pitchFamily="18" charset="0"/>
                <a:cs typeface="Times New Roman" pitchFamily="18" charset="0"/>
              </a:rPr>
              <a:t> Рисунок 14.  Расположение размерных чисел угловых размеров при различных наклонах размерных линий </a:t>
            </a:r>
            <a:endParaRPr lang="ru-RU" sz="2000" b="1" dirty="0">
              <a:solidFill>
                <a:srgbClr val="FF0000"/>
              </a:solidFill>
              <a:latin typeface="Times New Roman" pitchFamily="18" charset="0"/>
              <a:cs typeface="Times New Roman" pitchFamily="18" charset="0"/>
            </a:endParaRPr>
          </a:p>
        </p:txBody>
      </p:sp>
      <p:pic>
        <p:nvPicPr>
          <p:cNvPr id="4" name="Содержимое 3" descr="http://www.propro.ru/graphbook/eskd/eskd/gost/2_307/0014.gif"/>
          <p:cNvPicPr>
            <a:picLocks noGrp="1"/>
          </p:cNvPicPr>
          <p:nvPr>
            <p:ph idx="1"/>
          </p:nvPr>
        </p:nvPicPr>
        <p:blipFill>
          <a:blip r:embed="rId3"/>
          <a:srcRect/>
          <a:stretch>
            <a:fillRect/>
          </a:stretch>
        </p:blipFill>
        <p:spPr bwMode="auto">
          <a:xfrm>
            <a:off x="1571604" y="2143116"/>
            <a:ext cx="6429420" cy="4071966"/>
          </a:xfrm>
          <a:prstGeom prst="rect">
            <a:avLst/>
          </a:prstGeom>
          <a:ln>
            <a:headEnd/>
            <a:tailEnd/>
          </a:ln>
        </p:spPr>
        <p:style>
          <a:lnRef idx="1">
            <a:schemeClr val="accent3"/>
          </a:lnRef>
          <a:fillRef idx="2">
            <a:schemeClr val="accent3"/>
          </a:fillRef>
          <a:effectRef idx="1">
            <a:schemeClr val="accent3"/>
          </a:effectRef>
          <a:fontRef idx="minor">
            <a:schemeClr val="dk1"/>
          </a:fontRef>
        </p:style>
      </p:pic>
    </p:spTree>
  </p:cSld>
  <p:clrMapOvr>
    <a:masterClrMapping/>
  </p:clrMapOvr>
  <p:transition>
    <p:strips dir="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868478"/>
          </a:xfrm>
          <a:ln w="57150">
            <a:solidFill>
              <a:srgbClr val="00B050"/>
            </a:solidFill>
          </a:ln>
        </p:spPr>
        <p:style>
          <a:lnRef idx="2">
            <a:schemeClr val="accent3">
              <a:shade val="50000"/>
            </a:schemeClr>
          </a:lnRef>
          <a:fillRef idx="1">
            <a:schemeClr val="accent3"/>
          </a:fillRef>
          <a:effectRef idx="0">
            <a:schemeClr val="accent3"/>
          </a:effectRef>
          <a:fontRef idx="minor">
            <a:schemeClr val="lt1"/>
          </a:fontRef>
        </p:style>
        <p:txBody>
          <a:bodyPr>
            <a:normAutofit fontScale="90000"/>
          </a:bodyPr>
          <a:lstStyle/>
          <a:p>
            <a:r>
              <a:rPr lang="ru-RU" sz="2700" b="1" dirty="0" smtClean="0">
                <a:latin typeface="Times New Roman" pitchFamily="18" charset="0"/>
                <a:cs typeface="Times New Roman" pitchFamily="18" charset="0"/>
              </a:rPr>
              <a:t>В заштрихованной зоне наносить размерные числа не рекомендуется. В этом случае размерные числа указывают на горизонтально нанесенных полках (</a:t>
            </a:r>
            <a:r>
              <a:rPr lang="ru-RU" sz="2700" b="1" dirty="0" smtClean="0">
                <a:latin typeface="Times New Roman" pitchFamily="18" charset="0"/>
                <a:cs typeface="Times New Roman" pitchFamily="18" charset="0"/>
                <a:hlinkClick r:id="rId2"/>
              </a:rPr>
              <a:t>рис.15</a:t>
            </a:r>
            <a:r>
              <a:rPr lang="ru-RU" sz="2700" b="1" dirty="0" smtClean="0">
                <a:latin typeface="Times New Roman" pitchFamily="18" charset="0"/>
                <a:cs typeface="Times New Roman" pitchFamily="18" charset="0"/>
              </a:rPr>
              <a:t>).</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b="1" dirty="0" smtClean="0">
                <a:solidFill>
                  <a:srgbClr val="FF0000"/>
                </a:solidFill>
                <a:latin typeface="Times New Roman" pitchFamily="18" charset="0"/>
                <a:cs typeface="Times New Roman" pitchFamily="18" charset="0"/>
              </a:rPr>
              <a:t> Рисунок 15. Пример нанесения углового размера</a:t>
            </a:r>
            <a:endParaRPr lang="ru-RU" sz="2400" b="1" dirty="0">
              <a:solidFill>
                <a:srgbClr val="FF0000"/>
              </a:solidFill>
              <a:latin typeface="Times New Roman" pitchFamily="18" charset="0"/>
              <a:cs typeface="Times New Roman" pitchFamily="18" charset="0"/>
            </a:endParaRPr>
          </a:p>
        </p:txBody>
      </p:sp>
      <p:pic>
        <p:nvPicPr>
          <p:cNvPr id="4" name="Содержимое 3" descr="http://www.propro.ru/graphbook/eskd/eskd/gost/2_307/0015.gif"/>
          <p:cNvPicPr>
            <a:picLocks noGrp="1"/>
          </p:cNvPicPr>
          <p:nvPr>
            <p:ph idx="1"/>
          </p:nvPr>
        </p:nvPicPr>
        <p:blipFill>
          <a:blip r:embed="rId3"/>
          <a:srcRect/>
          <a:stretch>
            <a:fillRect/>
          </a:stretch>
        </p:blipFill>
        <p:spPr bwMode="auto">
          <a:xfrm>
            <a:off x="2143108" y="2571744"/>
            <a:ext cx="4929222" cy="3890190"/>
          </a:xfrm>
          <a:prstGeom prst="rect">
            <a:avLst/>
          </a:prstGeom>
          <a:ln w="57150">
            <a:solidFill>
              <a:srgbClr val="FFFF00"/>
            </a:solidFill>
            <a:prstDash val="sysDash"/>
            <a:headEnd/>
            <a:tailEnd/>
          </a:ln>
        </p:spPr>
        <p:style>
          <a:lnRef idx="1">
            <a:schemeClr val="accent1"/>
          </a:lnRef>
          <a:fillRef idx="2">
            <a:schemeClr val="accent1"/>
          </a:fillRef>
          <a:effectRef idx="1">
            <a:schemeClr val="accent1"/>
          </a:effectRef>
          <a:fontRef idx="minor">
            <a:schemeClr val="dk1"/>
          </a:fontRef>
        </p:style>
      </p:pic>
    </p:spTree>
  </p:cSld>
  <p:clrMapOvr>
    <a:masterClrMapping/>
  </p:clrMapOvr>
  <p:transition>
    <p:wheel spokes="2"/>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226196"/>
          </a:xfrm>
          <a:ln w="76200">
            <a:solidFill>
              <a:srgbClr val="FF0000"/>
            </a:solidFill>
          </a:ln>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lvl="0" algn="ctr"/>
            <a:r>
              <a:rPr lang="ru-RU" sz="6600" b="1" dirty="0" smtClean="0">
                <a:solidFill>
                  <a:srgbClr val="C00000"/>
                </a:solidFill>
                <a:latin typeface="Times New Roman" pitchFamily="18" charset="0"/>
                <a:cs typeface="Times New Roman" pitchFamily="18" charset="0"/>
              </a:rPr>
              <a:t>Содержание:</a:t>
            </a:r>
            <a:br>
              <a:rPr lang="ru-RU" sz="6600" b="1" dirty="0" smtClean="0">
                <a:solidFill>
                  <a:srgbClr val="C00000"/>
                </a:solidFill>
                <a:latin typeface="Times New Roman" pitchFamily="18" charset="0"/>
                <a:cs typeface="Times New Roman" pitchFamily="18" charset="0"/>
              </a:rPr>
            </a:br>
            <a:r>
              <a:rPr lang="ru-RU" sz="4800" b="1" dirty="0" smtClean="0">
                <a:solidFill>
                  <a:srgbClr val="FF0000"/>
                </a:solidFill>
                <a:latin typeface="Times New Roman" pitchFamily="18" charset="0"/>
                <a:cs typeface="Times New Roman" pitchFamily="18" charset="0"/>
              </a:rPr>
              <a:t>Раздел 1</a:t>
            </a:r>
            <a:r>
              <a:rPr lang="ru-RU" dirty="0" smtClean="0"/>
              <a:t/>
            </a:r>
            <a:br>
              <a:rPr lang="ru-RU" dirty="0" smtClean="0"/>
            </a:br>
            <a:r>
              <a:rPr lang="ru-RU" b="1" dirty="0" smtClean="0"/>
              <a:t>   </a:t>
            </a:r>
            <a:r>
              <a:rPr lang="ru-RU" b="1" dirty="0" smtClean="0">
                <a:solidFill>
                  <a:srgbClr val="FF0000"/>
                </a:solidFill>
              </a:rPr>
              <a:t>1.</a:t>
            </a:r>
            <a:r>
              <a:rPr lang="ru-RU" b="1" dirty="0" smtClean="0"/>
              <a:t> </a:t>
            </a:r>
            <a:r>
              <a:rPr lang="ru-RU" b="1" dirty="0" smtClean="0">
                <a:hlinkClick r:id="rId2"/>
              </a:rPr>
              <a:t>Основные требования</a:t>
            </a:r>
            <a:r>
              <a:rPr lang="ru-RU" b="1" dirty="0" smtClean="0"/>
              <a:t/>
            </a:r>
            <a:br>
              <a:rPr lang="ru-RU" b="1" dirty="0" smtClean="0"/>
            </a:br>
            <a:r>
              <a:rPr lang="ru-RU" b="1" dirty="0" smtClean="0"/>
              <a:t> </a:t>
            </a:r>
            <a:r>
              <a:rPr lang="ru-RU" b="1" dirty="0" smtClean="0">
                <a:solidFill>
                  <a:srgbClr val="FF0000"/>
                </a:solidFill>
              </a:rPr>
              <a:t>2.</a:t>
            </a:r>
            <a:r>
              <a:rPr lang="ru-RU" b="1" dirty="0" smtClean="0"/>
              <a:t> </a:t>
            </a:r>
            <a:r>
              <a:rPr lang="ru-RU" b="1" dirty="0" smtClean="0">
                <a:hlinkClick r:id="rId2"/>
              </a:rPr>
              <a:t>Нанесение </a:t>
            </a:r>
            <a:r>
              <a:rPr lang="ru-RU" b="1" dirty="0">
                <a:hlinkClick r:id="rId2"/>
              </a:rPr>
              <a:t>размеров</a:t>
            </a:r>
            <a:r>
              <a:rPr lang="ru-RU" b="1" dirty="0"/>
              <a:t/>
            </a:r>
            <a:br>
              <a:rPr lang="ru-RU" b="1" dirty="0"/>
            </a:br>
            <a:r>
              <a:rPr lang="ru-RU" b="1" dirty="0" smtClean="0"/>
              <a:t>      </a:t>
            </a:r>
            <a:r>
              <a:rPr lang="ru-RU" dirty="0"/>
              <a:t/>
            </a:r>
            <a:br>
              <a:rPr lang="ru-RU" dirty="0"/>
            </a:br>
            <a:r>
              <a:rPr lang="ru-RU" dirty="0" smtClean="0"/>
              <a:t/>
            </a:r>
            <a:br>
              <a:rPr lang="ru-RU" dirty="0" smtClean="0"/>
            </a:br>
            <a:endParaRPr lang="ru-RU" dirty="0"/>
          </a:p>
        </p:txBody>
      </p:sp>
    </p:spTree>
  </p:cSld>
  <p:clrMapOvr>
    <a:masterClrMapping/>
  </p:clrMapOvr>
  <p:transition>
    <p:pull dir="l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42852"/>
            <a:ext cx="8229600" cy="1928826"/>
          </a:xfrm>
          <a:ln w="38100"/>
        </p:spPr>
        <p:style>
          <a:lnRef idx="1">
            <a:schemeClr val="accent3"/>
          </a:lnRef>
          <a:fillRef idx="2">
            <a:schemeClr val="accent3"/>
          </a:fillRef>
          <a:effectRef idx="1">
            <a:schemeClr val="accent3"/>
          </a:effectRef>
          <a:fontRef idx="minor">
            <a:schemeClr val="dk1"/>
          </a:fontRef>
        </p:style>
        <p:txBody>
          <a:bodyPr>
            <a:normAutofit fontScale="90000"/>
          </a:bodyPr>
          <a:lstStyle/>
          <a:p>
            <a:r>
              <a:rPr lang="ru-RU" sz="2400" b="1" dirty="0" smtClean="0">
                <a:latin typeface="Times New Roman" pitchFamily="18" charset="0"/>
                <a:cs typeface="Times New Roman" pitchFamily="18" charset="0"/>
              </a:rPr>
              <a:t>При нанесении нескольких параллельных или концентричных размерных линий на небольшом расстоянии друг от друга размерные числа над ними рекомендуется располагать в шахматном порядке (</a:t>
            </a:r>
            <a:r>
              <a:rPr lang="ru-RU" sz="2400" b="1" dirty="0" smtClean="0">
                <a:latin typeface="Times New Roman" pitchFamily="18" charset="0"/>
                <a:cs typeface="Times New Roman" pitchFamily="18" charset="0"/>
                <a:hlinkClick r:id="rId2"/>
              </a:rPr>
              <a:t>рис.16</a:t>
            </a:r>
            <a:r>
              <a:rPr lang="ru-RU" sz="2400" b="1" dirty="0" smtClean="0">
                <a:latin typeface="Times New Roman" pitchFamily="18" charset="0"/>
                <a:cs typeface="Times New Roman" pitchFamily="18" charset="0"/>
              </a:rPr>
              <a:t>).</a:t>
            </a: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b="1" dirty="0" smtClean="0">
                <a:solidFill>
                  <a:srgbClr val="FF0000"/>
                </a:solidFill>
                <a:latin typeface="Times New Roman" pitchFamily="18" charset="0"/>
                <a:cs typeface="Times New Roman" pitchFamily="18" charset="0"/>
              </a:rPr>
              <a:t> Рисунок 16. Требования к нанесению размеров </a:t>
            </a:r>
            <a:r>
              <a:rPr lang="ru-RU" sz="2000" dirty="0" smtClean="0"/>
              <a:t/>
            </a:r>
            <a:br>
              <a:rPr lang="ru-RU" sz="2000" dirty="0" smtClean="0"/>
            </a:br>
            <a:endParaRPr lang="ru-RU" sz="2000" dirty="0"/>
          </a:p>
        </p:txBody>
      </p:sp>
      <p:pic>
        <p:nvPicPr>
          <p:cNvPr id="4" name="Содержимое 3" descr="http://www.propro.ru/graphbook/eskd/eskd/gost/2_307/0016.gif"/>
          <p:cNvPicPr>
            <a:picLocks noGrp="1"/>
          </p:cNvPicPr>
          <p:nvPr>
            <p:ph idx="1"/>
          </p:nvPr>
        </p:nvPicPr>
        <p:blipFill>
          <a:blip r:embed="rId3"/>
          <a:srcRect/>
          <a:stretch>
            <a:fillRect/>
          </a:stretch>
        </p:blipFill>
        <p:spPr bwMode="auto">
          <a:xfrm>
            <a:off x="1357290" y="2357430"/>
            <a:ext cx="6929486" cy="4071966"/>
          </a:xfrm>
          <a:prstGeom prst="rect">
            <a:avLst/>
          </a:prstGeom>
          <a:ln w="38100">
            <a:solidFill>
              <a:srgbClr val="FFFF00"/>
            </a:solidFill>
            <a:prstDash val="lgDashDotDot"/>
            <a:headEnd/>
            <a:tailEnd/>
          </a:ln>
        </p:spPr>
        <p:style>
          <a:lnRef idx="1">
            <a:schemeClr val="accent4"/>
          </a:lnRef>
          <a:fillRef idx="2">
            <a:schemeClr val="accent4"/>
          </a:fillRef>
          <a:effectRef idx="1">
            <a:schemeClr val="accent4"/>
          </a:effectRef>
          <a:fontRef idx="minor">
            <a:schemeClr val="dk1"/>
          </a:fontRef>
        </p:style>
      </p:pic>
    </p:spTree>
  </p:cSld>
  <p:clrMapOvr>
    <a:masterClrMapping/>
  </p:clrMapOvr>
  <p:transition>
    <p:wheel spokes="2"/>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42852"/>
            <a:ext cx="8229600" cy="1928826"/>
          </a:xfrm>
          <a:ln w="38100"/>
        </p:spPr>
        <p:style>
          <a:lnRef idx="1">
            <a:schemeClr val="accent3"/>
          </a:lnRef>
          <a:fillRef idx="2">
            <a:schemeClr val="accent3"/>
          </a:fillRef>
          <a:effectRef idx="1">
            <a:schemeClr val="accent3"/>
          </a:effectRef>
          <a:fontRef idx="minor">
            <a:schemeClr val="dk1"/>
          </a:fontRef>
        </p:style>
        <p:txBody>
          <a:bodyPr>
            <a:noAutofit/>
          </a:bodyPr>
          <a:lstStyle/>
          <a:p>
            <a:r>
              <a:rPr lang="ru-RU" sz="1800" b="1" dirty="0" smtClean="0">
                <a:latin typeface="Times New Roman" pitchFamily="18" charset="0"/>
                <a:cs typeface="Times New Roman" pitchFamily="18" charset="0"/>
              </a:rPr>
              <a:t>В случаях, показанных на </a:t>
            </a:r>
            <a:r>
              <a:rPr lang="ru-RU" sz="1800" b="1" dirty="0" smtClean="0">
                <a:latin typeface="Times New Roman" pitchFamily="18" charset="0"/>
                <a:cs typeface="Times New Roman" pitchFamily="18" charset="0"/>
                <a:hlinkClick r:id="rId2"/>
              </a:rPr>
              <a:t>рисунке 17</a:t>
            </a:r>
            <a:r>
              <a:rPr lang="ru-RU" sz="1800" b="1" dirty="0" smtClean="0">
                <a:latin typeface="Times New Roman" pitchFamily="18" charset="0"/>
                <a:cs typeface="Times New Roman" pitchFamily="18" charset="0"/>
              </a:rPr>
              <a:t>, размерную и выносные линии проводят так, чтобы они вместе с измеряемым отрезком образовали параллелограмм.</a:t>
            </a:r>
            <a:br>
              <a:rPr lang="ru-RU" sz="1800" b="1" dirty="0" smtClean="0">
                <a:latin typeface="Times New Roman" pitchFamily="18" charset="0"/>
                <a:cs typeface="Times New Roman" pitchFamily="18" charset="0"/>
              </a:rPr>
            </a:br>
            <a:r>
              <a:rPr lang="ru-RU" sz="1800" b="1" dirty="0" smtClean="0">
                <a:latin typeface="Times New Roman" pitchFamily="18" charset="0"/>
                <a:cs typeface="Times New Roman" pitchFamily="18" charset="0"/>
              </a:rPr>
              <a:t>Необходимо избегать пересечения размерных и выносных линий.</a:t>
            </a:r>
            <a:br>
              <a:rPr lang="ru-RU" sz="1800" b="1" dirty="0" smtClean="0">
                <a:latin typeface="Times New Roman" pitchFamily="18" charset="0"/>
                <a:cs typeface="Times New Roman" pitchFamily="18" charset="0"/>
              </a:rPr>
            </a:br>
            <a:r>
              <a:rPr lang="ru-RU" sz="1800" b="1" dirty="0" smtClean="0">
                <a:solidFill>
                  <a:srgbClr val="FF0000"/>
                </a:solidFill>
                <a:latin typeface="Times New Roman" pitchFamily="18" charset="0"/>
                <a:cs typeface="Times New Roman" pitchFamily="18" charset="0"/>
              </a:rPr>
              <a:t> Рисунок 17. Пример нанесения размера, когда размерную и выносные линии проводят так, чтобы они вместе с измеряемым отрезком образовали параллелограмм</a:t>
            </a:r>
            <a:endParaRPr lang="ru-RU" sz="1800" b="1" dirty="0">
              <a:solidFill>
                <a:srgbClr val="FF0000"/>
              </a:solidFill>
              <a:latin typeface="Times New Roman" pitchFamily="18" charset="0"/>
              <a:cs typeface="Times New Roman" pitchFamily="18" charset="0"/>
            </a:endParaRPr>
          </a:p>
        </p:txBody>
      </p:sp>
      <p:pic>
        <p:nvPicPr>
          <p:cNvPr id="4" name="Содержимое 3" descr="http://www.propro.ru/graphbook/eskd/eskd/gost/2_307/0017.gif"/>
          <p:cNvPicPr>
            <a:picLocks noGrp="1"/>
          </p:cNvPicPr>
          <p:nvPr>
            <p:ph idx="1"/>
          </p:nvPr>
        </p:nvPicPr>
        <p:blipFill>
          <a:blip r:embed="rId3"/>
          <a:srcRect/>
          <a:stretch>
            <a:fillRect/>
          </a:stretch>
        </p:blipFill>
        <p:spPr bwMode="auto">
          <a:xfrm>
            <a:off x="642910" y="2357430"/>
            <a:ext cx="8001056" cy="4071966"/>
          </a:xfrm>
          <a:prstGeom prst="rect">
            <a:avLst/>
          </a:prstGeom>
          <a:ln w="76200">
            <a:solidFill>
              <a:srgbClr val="FFC000"/>
            </a:solidFill>
            <a:headEnd/>
            <a:tailEnd/>
          </a:ln>
        </p:spPr>
        <p:style>
          <a:lnRef idx="1">
            <a:schemeClr val="dk1"/>
          </a:lnRef>
          <a:fillRef idx="2">
            <a:schemeClr val="dk1"/>
          </a:fillRef>
          <a:effectRef idx="1">
            <a:schemeClr val="dk1"/>
          </a:effectRef>
          <a:fontRef idx="minor">
            <a:schemeClr val="dk1"/>
          </a:fontRef>
        </p:style>
      </p:pic>
    </p:spTree>
  </p:cSld>
  <p:clrMapOvr>
    <a:masterClrMapping/>
  </p:clrMapOvr>
  <p:transition>
    <p:pull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274638"/>
            <a:ext cx="8715436" cy="1797040"/>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ru-RU" sz="1800" b="1" dirty="0" smtClean="0">
                <a:latin typeface="Times New Roman" pitchFamily="18" charset="0"/>
                <a:cs typeface="Times New Roman" pitchFamily="18" charset="0"/>
              </a:rPr>
              <a:t>Если вид или разрез симметричного предмета или отдельных симметрично расположенных элементов изображают только до оси симметрии или с обрывом, то размерные линии, относящиеся к этим элементам, проводят с обрывом, и обрыв размерной линии делают дальше оси или линии обрыва предмета</a:t>
            </a:r>
            <a:br>
              <a:rPr lang="ru-RU" sz="1800" b="1" dirty="0" smtClean="0">
                <a:latin typeface="Times New Roman" pitchFamily="18" charset="0"/>
                <a:cs typeface="Times New Roman" pitchFamily="18" charset="0"/>
              </a:rPr>
            </a:br>
            <a:r>
              <a:rPr lang="ru-RU" sz="1800" b="1" dirty="0" smtClean="0">
                <a:latin typeface="Times New Roman" pitchFamily="18" charset="0"/>
                <a:cs typeface="Times New Roman" pitchFamily="18" charset="0"/>
              </a:rPr>
              <a:t> (</a:t>
            </a:r>
            <a:r>
              <a:rPr lang="ru-RU" sz="1800" b="1" dirty="0" smtClean="0">
                <a:latin typeface="Times New Roman" pitchFamily="18" charset="0"/>
                <a:cs typeface="Times New Roman" pitchFamily="18" charset="0"/>
                <a:hlinkClick r:id="rId2"/>
              </a:rPr>
              <a:t>рис.18</a:t>
            </a:r>
            <a:r>
              <a:rPr lang="ru-RU" sz="1800" b="1" dirty="0" smtClean="0">
                <a:latin typeface="Times New Roman" pitchFamily="18" charset="0"/>
                <a:cs typeface="Times New Roman" pitchFamily="18" charset="0"/>
              </a:rPr>
              <a:t>).</a:t>
            </a:r>
            <a:r>
              <a:rPr lang="ru-RU" sz="1600" dirty="0" smtClean="0"/>
              <a:t/>
            </a:r>
            <a:br>
              <a:rPr lang="ru-RU" sz="1600" dirty="0" smtClean="0"/>
            </a:br>
            <a:r>
              <a:rPr lang="ru-RU" sz="1600" dirty="0" smtClean="0"/>
              <a:t> </a:t>
            </a:r>
            <a:r>
              <a:rPr lang="ru-RU" sz="1600" b="1" dirty="0" smtClean="0">
                <a:solidFill>
                  <a:srgbClr val="FF0000"/>
                </a:solidFill>
                <a:latin typeface="Times New Roman" pitchFamily="18" charset="0"/>
                <a:cs typeface="Times New Roman" pitchFamily="18" charset="0"/>
              </a:rPr>
              <a:t>Рисунок 18. Пример нанесения размера с обрывом размерной линии</a:t>
            </a:r>
            <a:endParaRPr lang="ru-RU" sz="1600" b="1" dirty="0">
              <a:solidFill>
                <a:srgbClr val="FF0000"/>
              </a:solidFill>
              <a:latin typeface="Times New Roman" pitchFamily="18" charset="0"/>
              <a:cs typeface="Times New Roman" pitchFamily="18" charset="0"/>
            </a:endParaRPr>
          </a:p>
        </p:txBody>
      </p:sp>
      <p:pic>
        <p:nvPicPr>
          <p:cNvPr id="4" name="Содержимое 3" descr="http://www.propro.ru/graphbook/eskd/eskd/gost/2_307/0018.gif"/>
          <p:cNvPicPr>
            <a:picLocks noGrp="1"/>
          </p:cNvPicPr>
          <p:nvPr>
            <p:ph idx="1"/>
          </p:nvPr>
        </p:nvPicPr>
        <p:blipFill>
          <a:blip r:embed="rId3"/>
          <a:srcRect/>
          <a:stretch>
            <a:fillRect/>
          </a:stretch>
        </p:blipFill>
        <p:spPr bwMode="auto">
          <a:xfrm>
            <a:off x="714348" y="2214554"/>
            <a:ext cx="7858180" cy="4429156"/>
          </a:xfrm>
          <a:prstGeom prst="rect">
            <a:avLst/>
          </a:prstGeom>
          <a:ln w="38100">
            <a:headEnd/>
            <a:tailEnd/>
          </a:ln>
        </p:spPr>
        <p:style>
          <a:lnRef idx="1">
            <a:schemeClr val="accent6"/>
          </a:lnRef>
          <a:fillRef idx="2">
            <a:schemeClr val="accent6"/>
          </a:fillRef>
          <a:effectRef idx="1">
            <a:schemeClr val="accent6"/>
          </a:effectRef>
          <a:fontRef idx="minor">
            <a:schemeClr val="dk1"/>
          </a:fontRef>
        </p:style>
      </p:pic>
    </p:spTree>
  </p:cSld>
  <p:clrMapOvr>
    <a:masterClrMapping/>
  </p:clrMapOvr>
  <p:transition>
    <p:strips dir="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4290"/>
            <a:ext cx="8229600" cy="1643074"/>
          </a:xfrm>
        </p:spPr>
        <p:style>
          <a:lnRef idx="3">
            <a:schemeClr val="lt1"/>
          </a:lnRef>
          <a:fillRef idx="1">
            <a:schemeClr val="accent3"/>
          </a:fillRef>
          <a:effectRef idx="1">
            <a:schemeClr val="accent3"/>
          </a:effectRef>
          <a:fontRef idx="minor">
            <a:schemeClr val="lt1"/>
          </a:fontRef>
        </p:style>
        <p:txBody>
          <a:bodyPr>
            <a:noAutofit/>
          </a:bodyPr>
          <a:lstStyle/>
          <a:p>
            <a:r>
              <a:rPr lang="ru-RU" sz="1800" b="1" dirty="0" smtClean="0">
                <a:latin typeface="Times New Roman" pitchFamily="18" charset="0"/>
                <a:cs typeface="Times New Roman" pitchFamily="18" charset="0"/>
              </a:rPr>
              <a:t>Размерные линии допускается проводить с обрывом в следующих случаях: </a:t>
            </a:r>
            <a:br>
              <a:rPr lang="ru-RU" sz="1800" b="1" dirty="0" smtClean="0">
                <a:latin typeface="Times New Roman" pitchFamily="18" charset="0"/>
                <a:cs typeface="Times New Roman" pitchFamily="18" charset="0"/>
              </a:rPr>
            </a:br>
            <a:r>
              <a:rPr lang="ru-RU" sz="1800" b="1" dirty="0" smtClean="0">
                <a:latin typeface="Times New Roman" pitchFamily="18" charset="0"/>
                <a:cs typeface="Times New Roman" pitchFamily="18" charset="0"/>
              </a:rPr>
              <a:t>а) при указании размера диаметра окружности независимо от того, изображена ли окружность полностью или частично, при этом обрыв размерной линии делают дальше центра окружности (</a:t>
            </a:r>
            <a:r>
              <a:rPr lang="ru-RU" sz="1800" b="1" dirty="0" smtClean="0">
                <a:latin typeface="Times New Roman" pitchFamily="18" charset="0"/>
                <a:cs typeface="Times New Roman" pitchFamily="18" charset="0"/>
                <a:hlinkClick r:id="rId2"/>
              </a:rPr>
              <a:t>рис. 19</a:t>
            </a:r>
            <a:r>
              <a:rPr lang="ru-RU" sz="1800" b="1" dirty="0" smtClean="0">
                <a:latin typeface="Times New Roman" pitchFamily="18" charset="0"/>
                <a:cs typeface="Times New Roman" pitchFamily="18" charset="0"/>
              </a:rPr>
              <a:t>); </a:t>
            </a:r>
            <a:r>
              <a:rPr lang="ru-RU" sz="1800" dirty="0" smtClean="0"/>
              <a:t/>
            </a:r>
            <a:br>
              <a:rPr lang="ru-RU" sz="1800" dirty="0" smtClean="0"/>
            </a:br>
            <a:r>
              <a:rPr lang="ru-RU" sz="1800" b="1" dirty="0" smtClean="0">
                <a:latin typeface="Times New Roman" pitchFamily="18" charset="0"/>
                <a:cs typeface="Times New Roman" pitchFamily="18" charset="0"/>
              </a:rPr>
              <a:t>б)  при нанесении размеров от базы, не изображенной на данном чертеже (</a:t>
            </a:r>
            <a:r>
              <a:rPr lang="ru-RU" sz="1800" b="1" dirty="0" smtClean="0">
                <a:latin typeface="Times New Roman" pitchFamily="18" charset="0"/>
                <a:cs typeface="Times New Roman" pitchFamily="18" charset="0"/>
                <a:hlinkClick r:id="rId2"/>
              </a:rPr>
              <a:t>рис. 20</a:t>
            </a:r>
            <a:r>
              <a:rPr lang="ru-RU" sz="1800" dirty="0" smtClean="0"/>
              <a:t>).</a:t>
            </a:r>
            <a:endParaRPr lang="ru-RU" sz="1800" dirty="0"/>
          </a:p>
        </p:txBody>
      </p:sp>
      <p:sp>
        <p:nvSpPr>
          <p:cNvPr id="3" name="Текст 2"/>
          <p:cNvSpPr>
            <a:spLocks noGrp="1"/>
          </p:cNvSpPr>
          <p:nvPr>
            <p:ph type="body" idx="1"/>
          </p:nvPr>
        </p:nvSpPr>
        <p:spPr>
          <a:xfrm>
            <a:off x="457200" y="2000240"/>
            <a:ext cx="4040188" cy="571504"/>
          </a:xfrm>
        </p:spPr>
        <p:style>
          <a:lnRef idx="1">
            <a:schemeClr val="accent3"/>
          </a:lnRef>
          <a:fillRef idx="2">
            <a:schemeClr val="accent3"/>
          </a:fillRef>
          <a:effectRef idx="1">
            <a:schemeClr val="accent3"/>
          </a:effectRef>
          <a:fontRef idx="minor">
            <a:schemeClr val="dk1"/>
          </a:fontRef>
        </p:style>
        <p:txBody>
          <a:bodyPr>
            <a:normAutofit lnSpcReduction="10000"/>
          </a:bodyPr>
          <a:lstStyle/>
          <a:p>
            <a:r>
              <a:rPr lang="ru-RU" sz="1600" dirty="0" smtClean="0">
                <a:solidFill>
                  <a:srgbClr val="FF0000"/>
                </a:solidFill>
                <a:latin typeface="Times New Roman" pitchFamily="18" charset="0"/>
                <a:cs typeface="Times New Roman" pitchFamily="18" charset="0"/>
              </a:rPr>
              <a:t>Рисунок 19. Пример нанесение диаметра окружности</a:t>
            </a:r>
            <a:endParaRPr lang="ru-RU" sz="1600" dirty="0">
              <a:solidFill>
                <a:srgbClr val="FF0000"/>
              </a:solidFill>
              <a:latin typeface="Times New Roman" pitchFamily="18" charset="0"/>
              <a:cs typeface="Times New Roman" pitchFamily="18" charset="0"/>
            </a:endParaRPr>
          </a:p>
        </p:txBody>
      </p:sp>
      <p:sp>
        <p:nvSpPr>
          <p:cNvPr id="5" name="Текст 4"/>
          <p:cNvSpPr>
            <a:spLocks noGrp="1"/>
          </p:cNvSpPr>
          <p:nvPr>
            <p:ph type="body" sz="quarter" idx="3"/>
          </p:nvPr>
        </p:nvSpPr>
        <p:spPr>
          <a:xfrm>
            <a:off x="4645025" y="2000240"/>
            <a:ext cx="4041775" cy="642942"/>
          </a:xfrm>
        </p:spPr>
        <p:style>
          <a:lnRef idx="1">
            <a:schemeClr val="accent3"/>
          </a:lnRef>
          <a:fillRef idx="2">
            <a:schemeClr val="accent3"/>
          </a:fillRef>
          <a:effectRef idx="1">
            <a:schemeClr val="accent3"/>
          </a:effectRef>
          <a:fontRef idx="minor">
            <a:schemeClr val="dk1"/>
          </a:fontRef>
        </p:style>
        <p:txBody>
          <a:bodyPr>
            <a:normAutofit fontScale="62500" lnSpcReduction="20000"/>
          </a:bodyPr>
          <a:lstStyle/>
          <a:p>
            <a:r>
              <a:rPr lang="ru-RU" dirty="0" smtClean="0">
                <a:solidFill>
                  <a:srgbClr val="FF0000"/>
                </a:solidFill>
                <a:latin typeface="Times New Roman" pitchFamily="18" charset="0"/>
                <a:cs typeface="Times New Roman" pitchFamily="18" charset="0"/>
              </a:rPr>
              <a:t>Рисунок 20. Пример нанесения размера от базы, не изображенной на данном чертеже</a:t>
            </a:r>
            <a:endParaRPr lang="ru-RU" dirty="0">
              <a:solidFill>
                <a:srgbClr val="FF0000"/>
              </a:solidFill>
              <a:latin typeface="Times New Roman" pitchFamily="18" charset="0"/>
              <a:cs typeface="Times New Roman" pitchFamily="18" charset="0"/>
            </a:endParaRPr>
          </a:p>
        </p:txBody>
      </p:sp>
      <p:pic>
        <p:nvPicPr>
          <p:cNvPr id="7" name="Содержимое 6" descr="http://www.propro.ru/graphbook/eskd/eskd/gost/2_307/0019.gif"/>
          <p:cNvPicPr>
            <a:picLocks noGrp="1"/>
          </p:cNvPicPr>
          <p:nvPr>
            <p:ph sz="half" idx="2"/>
          </p:nvPr>
        </p:nvPicPr>
        <p:blipFill>
          <a:blip r:embed="rId3"/>
          <a:srcRect/>
          <a:stretch>
            <a:fillRect/>
          </a:stretch>
        </p:blipFill>
        <p:spPr bwMode="auto">
          <a:xfrm>
            <a:off x="428596" y="2786058"/>
            <a:ext cx="3786214" cy="3786214"/>
          </a:xfrm>
          <a:prstGeom prst="rect">
            <a:avLst/>
          </a:prstGeom>
          <a:ln w="76200">
            <a:solidFill>
              <a:srgbClr val="FFFF00"/>
            </a:solidFill>
            <a:headEnd/>
            <a:tailEnd/>
          </a:ln>
        </p:spPr>
        <p:style>
          <a:lnRef idx="1">
            <a:schemeClr val="accent4"/>
          </a:lnRef>
          <a:fillRef idx="2">
            <a:schemeClr val="accent4"/>
          </a:fillRef>
          <a:effectRef idx="1">
            <a:schemeClr val="accent4"/>
          </a:effectRef>
          <a:fontRef idx="minor">
            <a:schemeClr val="dk1"/>
          </a:fontRef>
        </p:style>
      </p:pic>
      <p:pic>
        <p:nvPicPr>
          <p:cNvPr id="8" name="Содержимое 7" descr="http://www.propro.ru/graphbook/eskd/eskd/gost/2_307/0020.gif"/>
          <p:cNvPicPr>
            <a:picLocks noGrp="1"/>
          </p:cNvPicPr>
          <p:nvPr>
            <p:ph sz="quarter" idx="4"/>
          </p:nvPr>
        </p:nvPicPr>
        <p:blipFill>
          <a:blip r:embed="rId4"/>
          <a:srcRect/>
          <a:stretch>
            <a:fillRect/>
          </a:stretch>
        </p:blipFill>
        <p:spPr bwMode="auto">
          <a:xfrm>
            <a:off x="4714876" y="2857496"/>
            <a:ext cx="4071966" cy="3571900"/>
          </a:xfrm>
          <a:prstGeom prst="rect">
            <a:avLst/>
          </a:prstGeom>
          <a:ln w="76200">
            <a:solidFill>
              <a:srgbClr val="92D050"/>
            </a:solidFill>
            <a:headEnd/>
            <a:tailEnd/>
          </a:ln>
        </p:spPr>
        <p:style>
          <a:lnRef idx="1">
            <a:schemeClr val="accent5"/>
          </a:lnRef>
          <a:fillRef idx="2">
            <a:schemeClr val="accent5"/>
          </a:fillRef>
          <a:effectRef idx="1">
            <a:schemeClr val="accent5"/>
          </a:effectRef>
          <a:fontRef idx="minor">
            <a:schemeClr val="dk1"/>
          </a:fontRef>
        </p:style>
      </p:pic>
    </p:spTree>
  </p:cSld>
  <p:clrMapOvr>
    <a:masterClrMapping/>
  </p:clrMapOvr>
  <p:transition>
    <p:circl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4290"/>
            <a:ext cx="8229600" cy="3357586"/>
          </a:xfrm>
          <a:ln w="76200">
            <a:solidFill>
              <a:srgbClr val="00B050"/>
            </a:solidFill>
          </a:ln>
        </p:spPr>
        <p:style>
          <a:lnRef idx="1">
            <a:schemeClr val="accent2"/>
          </a:lnRef>
          <a:fillRef idx="3">
            <a:schemeClr val="accent2"/>
          </a:fillRef>
          <a:effectRef idx="2">
            <a:schemeClr val="accent2"/>
          </a:effectRef>
          <a:fontRef idx="minor">
            <a:schemeClr val="lt1"/>
          </a:fontRef>
        </p:style>
        <p:txBody>
          <a:bodyPr>
            <a:normAutofit/>
          </a:bodyPr>
          <a:lstStyle/>
          <a:p>
            <a:r>
              <a:rPr lang="ru-RU" sz="2000" b="1" dirty="0" smtClean="0">
                <a:latin typeface="Times New Roman" pitchFamily="18" charset="0"/>
                <a:cs typeface="Times New Roman" pitchFamily="18" charset="0"/>
              </a:rPr>
              <a:t>При изображения изделия с разрывом размерную линию не прерывают (</a:t>
            </a:r>
            <a:r>
              <a:rPr lang="ru-RU" sz="2000" b="1" dirty="0" smtClean="0">
                <a:latin typeface="Times New Roman" pitchFamily="18" charset="0"/>
                <a:cs typeface="Times New Roman" pitchFamily="18" charset="0"/>
                <a:hlinkClick r:id="rId2"/>
              </a:rPr>
              <a:t>рис. 21</a:t>
            </a:r>
            <a:r>
              <a:rPr lang="ru-RU" sz="2000" b="1" dirty="0" smtClean="0">
                <a:latin typeface="Times New Roman" pitchFamily="18" charset="0"/>
                <a:cs typeface="Times New Roman" pitchFamily="18" charset="0"/>
              </a:rPr>
              <a:t>)</a:t>
            </a:r>
            <a:r>
              <a:rPr lang="ru-RU" sz="2000" b="1" dirty="0" smtClean="0"/>
              <a:t> </a:t>
            </a:r>
            <a:br>
              <a:rPr lang="ru-RU" sz="2000" b="1" dirty="0" smtClean="0"/>
            </a:br>
            <a:r>
              <a:rPr lang="ru-RU" sz="2000" b="1" dirty="0" smtClean="0">
                <a:latin typeface="Times New Roman" pitchFamily="18" charset="0"/>
                <a:cs typeface="Times New Roman" pitchFamily="18" charset="0"/>
              </a:rPr>
              <a:t>Если длина размерной линии недостаточна для размещения на ней стрелок, то размерную линию продолжают выносить за выносные линии (или соответственно за контурные, осевые, центровые и т. д.) и стрелки наносят, как показано на </a:t>
            </a:r>
            <a:r>
              <a:rPr lang="ru-RU" sz="2000" b="1" dirty="0" smtClean="0">
                <a:latin typeface="Times New Roman" pitchFamily="18" charset="0"/>
                <a:cs typeface="Times New Roman" pitchFamily="18" charset="0"/>
                <a:hlinkClick r:id="rId2"/>
              </a:rPr>
              <a:t>рис.22</a:t>
            </a:r>
            <a:r>
              <a:rPr lang="ru-RU" sz="2000" b="1" dirty="0" smtClean="0">
                <a:latin typeface="Times New Roman" pitchFamily="18" charset="0"/>
                <a:cs typeface="Times New Roman" pitchFamily="18" charset="0"/>
              </a:rPr>
              <a:t>. </a:t>
            </a:r>
            <a:br>
              <a:rPr lang="ru-RU" sz="2000" b="1" dirty="0" smtClean="0">
                <a:latin typeface="Times New Roman" pitchFamily="18" charset="0"/>
                <a:cs typeface="Times New Roman" pitchFamily="18" charset="0"/>
              </a:rPr>
            </a:br>
            <a:r>
              <a:rPr lang="ru-RU" sz="2000" b="1" dirty="0" smtClean="0">
                <a:solidFill>
                  <a:srgbClr val="FFFF00"/>
                </a:solidFill>
                <a:latin typeface="Times New Roman" pitchFamily="18" charset="0"/>
                <a:cs typeface="Times New Roman" pitchFamily="18" charset="0"/>
              </a:rPr>
              <a:t>Рисунок 21. Нанесение размера при изображении изделия с разрывом</a:t>
            </a: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2000" b="1" dirty="0" smtClean="0">
                <a:solidFill>
                  <a:srgbClr val="92D050"/>
                </a:solidFill>
                <a:latin typeface="Times New Roman" pitchFamily="18" charset="0"/>
                <a:cs typeface="Times New Roman" pitchFamily="18" charset="0"/>
              </a:rPr>
              <a:t>Рисунок 22. Пример нанесения размерных линий</a:t>
            </a:r>
            <a:br>
              <a:rPr lang="ru-RU" sz="2000" b="1" dirty="0" smtClean="0">
                <a:solidFill>
                  <a:srgbClr val="92D050"/>
                </a:solidFill>
                <a:latin typeface="Times New Roman" pitchFamily="18" charset="0"/>
                <a:cs typeface="Times New Roman" pitchFamily="18" charset="0"/>
              </a:rPr>
            </a:br>
            <a:r>
              <a:rPr lang="ru-RU" sz="1800" dirty="0" smtClean="0"/>
              <a:t/>
            </a:r>
            <a:br>
              <a:rPr lang="ru-RU" sz="1800" dirty="0" smtClean="0"/>
            </a:br>
            <a:endParaRPr lang="ru-RU" sz="1800" b="1" dirty="0">
              <a:latin typeface="Times New Roman" pitchFamily="18" charset="0"/>
              <a:cs typeface="Times New Roman" pitchFamily="18" charset="0"/>
            </a:endParaRPr>
          </a:p>
        </p:txBody>
      </p:sp>
      <p:pic>
        <p:nvPicPr>
          <p:cNvPr id="5" name="Содержимое 4" descr="http://www.propro.ru/graphbook/eskd/eskd/gost/2_307/0021.gif"/>
          <p:cNvPicPr>
            <a:picLocks noGrp="1"/>
          </p:cNvPicPr>
          <p:nvPr>
            <p:ph sz="half" idx="1"/>
          </p:nvPr>
        </p:nvPicPr>
        <p:blipFill>
          <a:blip r:embed="rId3"/>
          <a:srcRect/>
          <a:stretch>
            <a:fillRect/>
          </a:stretch>
        </p:blipFill>
        <p:spPr bwMode="auto">
          <a:xfrm>
            <a:off x="571472" y="3786190"/>
            <a:ext cx="3714776" cy="2571768"/>
          </a:xfrm>
          <a:prstGeom prst="rect">
            <a:avLst/>
          </a:prstGeom>
          <a:ln w="57150">
            <a:solidFill>
              <a:srgbClr val="00B0F0"/>
            </a:solidFill>
            <a:headEnd/>
            <a:tailEnd/>
          </a:ln>
        </p:spPr>
        <p:style>
          <a:lnRef idx="1">
            <a:schemeClr val="accent6"/>
          </a:lnRef>
          <a:fillRef idx="2">
            <a:schemeClr val="accent6"/>
          </a:fillRef>
          <a:effectRef idx="1">
            <a:schemeClr val="accent6"/>
          </a:effectRef>
          <a:fontRef idx="minor">
            <a:schemeClr val="dk1"/>
          </a:fontRef>
        </p:style>
      </p:pic>
      <p:pic>
        <p:nvPicPr>
          <p:cNvPr id="6" name="Содержимое 5" descr="http://www.propro.ru/graphbook/eskd/eskd/gost/2_307/0022.gif"/>
          <p:cNvPicPr>
            <a:picLocks noGrp="1"/>
          </p:cNvPicPr>
          <p:nvPr>
            <p:ph sz="half" idx="2"/>
          </p:nvPr>
        </p:nvPicPr>
        <p:blipFill>
          <a:blip r:embed="rId4"/>
          <a:srcRect/>
          <a:stretch>
            <a:fillRect/>
          </a:stretch>
        </p:blipFill>
        <p:spPr bwMode="auto">
          <a:xfrm>
            <a:off x="4572000" y="3714752"/>
            <a:ext cx="3929090" cy="2643206"/>
          </a:xfrm>
          <a:prstGeom prst="rect">
            <a:avLst/>
          </a:prstGeom>
          <a:ln>
            <a:solidFill>
              <a:srgbClr val="00B0F0"/>
            </a:solidFill>
            <a:headEnd/>
            <a:tailEnd/>
          </a:ln>
        </p:spPr>
        <p:style>
          <a:lnRef idx="3">
            <a:schemeClr val="lt1"/>
          </a:lnRef>
          <a:fillRef idx="1">
            <a:schemeClr val="accent3"/>
          </a:fillRef>
          <a:effectRef idx="1">
            <a:schemeClr val="accent3"/>
          </a:effectRef>
          <a:fontRef idx="minor">
            <a:schemeClr val="lt1"/>
          </a:fontRef>
        </p:style>
      </p:pic>
    </p:spTree>
  </p:cSld>
  <p:clrMapOvr>
    <a:masterClrMapping/>
  </p:clrMapOvr>
  <p:transition>
    <p:wedg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226196"/>
          </a:xfrm>
          <a:ln w="57150">
            <a:solidFill>
              <a:srgbClr val="C00000"/>
            </a:solidFill>
            <a:prstDash val="dash"/>
          </a:ln>
        </p:spPr>
        <p:style>
          <a:lnRef idx="1">
            <a:schemeClr val="accent3"/>
          </a:lnRef>
          <a:fillRef idx="2">
            <a:schemeClr val="accent3"/>
          </a:fillRef>
          <a:effectRef idx="1">
            <a:schemeClr val="accent3"/>
          </a:effectRef>
          <a:fontRef idx="minor">
            <a:schemeClr val="dk1"/>
          </a:fontRef>
        </p:style>
        <p:txBody>
          <a:bodyPr>
            <a:normAutofit/>
          </a:bodyPr>
          <a:lstStyle/>
          <a:p>
            <a:r>
              <a:rPr lang="ru-RU" sz="3600" b="1" dirty="0" smtClean="0">
                <a:latin typeface="Times New Roman" pitchFamily="18" charset="0"/>
                <a:cs typeface="Times New Roman" pitchFamily="18" charset="0"/>
              </a:rPr>
              <a:t>Если для написании размерного числа недостаточно места над размерной линией, то размеры наносят, как показано на </a:t>
            </a:r>
            <a:r>
              <a:rPr lang="ru-RU" sz="3600" b="1" dirty="0" smtClean="0">
                <a:latin typeface="Times New Roman" pitchFamily="18" charset="0"/>
                <a:cs typeface="Times New Roman" pitchFamily="18" charset="0"/>
                <a:hlinkClick r:id="rId2"/>
              </a:rPr>
              <a:t>рис.23</a:t>
            </a:r>
            <a:r>
              <a:rPr lang="ru-RU" sz="3600" b="1" dirty="0" smtClean="0">
                <a:latin typeface="Times New Roman" pitchFamily="18" charset="0"/>
                <a:cs typeface="Times New Roman" pitchFamily="18" charset="0"/>
              </a:rPr>
              <a:t>; если недостаточно места для нанесения стрелок, то их наносят, как показано на </a:t>
            </a:r>
            <a:r>
              <a:rPr lang="ru-RU" sz="3600" b="1" dirty="0" smtClean="0">
                <a:latin typeface="Times New Roman" pitchFamily="18" charset="0"/>
                <a:cs typeface="Times New Roman" pitchFamily="18" charset="0"/>
                <a:hlinkClick r:id="rId2"/>
              </a:rPr>
              <a:t>рис. 24</a:t>
            </a:r>
            <a:r>
              <a:rPr lang="ru-RU" sz="3600" b="1" dirty="0" smtClean="0">
                <a:latin typeface="Times New Roman" pitchFamily="18" charset="0"/>
                <a:cs typeface="Times New Roman" pitchFamily="18" charset="0"/>
              </a:rPr>
              <a:t>. </a:t>
            </a:r>
            <a:br>
              <a:rPr lang="ru-RU" sz="3600" b="1" dirty="0" smtClean="0">
                <a:latin typeface="Times New Roman" pitchFamily="18" charset="0"/>
                <a:cs typeface="Times New Roman" pitchFamily="18" charset="0"/>
              </a:rPr>
            </a:br>
            <a:r>
              <a:rPr lang="ru-RU" sz="3600" b="1" dirty="0" smtClean="0">
                <a:latin typeface="Times New Roman" pitchFamily="18" charset="0"/>
                <a:cs typeface="Times New Roman" pitchFamily="18" charset="0"/>
              </a:rPr>
              <a:t>Способ нанесения размерного числа при различных положениях размерных линий (стрелок) на чертеже определяется наибольшим удобством чтения. </a:t>
            </a:r>
            <a:endParaRPr lang="ru-RU" sz="3600" b="1" dirty="0">
              <a:latin typeface="Times New Roman" pitchFamily="18" charset="0"/>
              <a:cs typeface="Times New Roman" pitchFamily="18" charset="0"/>
            </a:endParaRPr>
          </a:p>
        </p:txBody>
      </p:sp>
    </p:spTree>
  </p:cSld>
  <p:clrMapOvr>
    <a:masterClrMapping/>
  </p:clrMapOvr>
  <p:transition>
    <p:newsflash/>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786710" y="500042"/>
            <a:ext cx="71438" cy="214314"/>
          </a:xfrm>
        </p:spPr>
        <p:txBody>
          <a:bodyPr>
            <a:normAutofit fontScale="90000"/>
          </a:bodyPr>
          <a:lstStyle/>
          <a:p>
            <a:endParaRPr lang="ru-RU" dirty="0"/>
          </a:p>
        </p:txBody>
      </p:sp>
      <p:sp>
        <p:nvSpPr>
          <p:cNvPr id="3" name="Текст 2"/>
          <p:cNvSpPr>
            <a:spLocks noGrp="1"/>
          </p:cNvSpPr>
          <p:nvPr>
            <p:ph type="body" idx="1"/>
          </p:nvPr>
        </p:nvSpPr>
        <p:spPr>
          <a:xfrm>
            <a:off x="428596" y="214290"/>
            <a:ext cx="4040188" cy="1785950"/>
          </a:xfrm>
          <a:ln w="76200">
            <a:solidFill>
              <a:srgbClr val="FFFF00"/>
            </a:solidFill>
          </a:ln>
        </p:spPr>
        <p:style>
          <a:lnRef idx="2">
            <a:schemeClr val="accent2">
              <a:shade val="50000"/>
            </a:schemeClr>
          </a:lnRef>
          <a:fillRef idx="1">
            <a:schemeClr val="accent2"/>
          </a:fillRef>
          <a:effectRef idx="0">
            <a:schemeClr val="accent2"/>
          </a:effectRef>
          <a:fontRef idx="minor">
            <a:schemeClr val="lt1"/>
          </a:fontRef>
        </p:style>
        <p:txBody>
          <a:bodyPr>
            <a:noAutofit/>
          </a:bodyPr>
          <a:lstStyle/>
          <a:p>
            <a:r>
              <a:rPr lang="ru-RU" sz="2800" dirty="0" smtClean="0">
                <a:latin typeface="Times New Roman" pitchFamily="18" charset="0"/>
                <a:cs typeface="Times New Roman" pitchFamily="18" charset="0"/>
              </a:rPr>
              <a:t>Рисунок 23. Примеры нанесения размерных чисел</a:t>
            </a:r>
            <a:endParaRPr lang="ru-RU" sz="2800" dirty="0">
              <a:latin typeface="Times New Roman" pitchFamily="18" charset="0"/>
              <a:cs typeface="Times New Roman" pitchFamily="18" charset="0"/>
            </a:endParaRPr>
          </a:p>
        </p:txBody>
      </p:sp>
      <p:sp>
        <p:nvSpPr>
          <p:cNvPr id="5" name="Текст 4"/>
          <p:cNvSpPr>
            <a:spLocks noGrp="1"/>
          </p:cNvSpPr>
          <p:nvPr>
            <p:ph type="body" sz="quarter" idx="3"/>
          </p:nvPr>
        </p:nvSpPr>
        <p:spPr>
          <a:xfrm>
            <a:off x="4643438" y="214290"/>
            <a:ext cx="4041775" cy="1785950"/>
          </a:xfrm>
          <a:ln w="57150">
            <a:solidFill>
              <a:srgbClr val="00B0F0"/>
            </a:solidFill>
          </a:ln>
        </p:spPr>
        <p:style>
          <a:lnRef idx="1">
            <a:schemeClr val="accent2"/>
          </a:lnRef>
          <a:fillRef idx="2">
            <a:schemeClr val="accent2"/>
          </a:fillRef>
          <a:effectRef idx="1">
            <a:schemeClr val="accent2"/>
          </a:effectRef>
          <a:fontRef idx="minor">
            <a:schemeClr val="dk1"/>
          </a:fontRef>
        </p:style>
        <p:txBody>
          <a:bodyPr>
            <a:normAutofit/>
          </a:bodyPr>
          <a:lstStyle/>
          <a:p>
            <a:r>
              <a:rPr lang="ru-RU" sz="3200" dirty="0" smtClean="0">
                <a:latin typeface="Times New Roman" pitchFamily="18" charset="0"/>
                <a:cs typeface="Times New Roman" pitchFamily="18" charset="0"/>
              </a:rPr>
              <a:t>Рисунок 24. Примеры нанесения размерных чисе</a:t>
            </a:r>
            <a:r>
              <a:rPr lang="ru-RU" sz="3200" dirty="0" smtClean="0"/>
              <a:t>л</a:t>
            </a:r>
            <a:endParaRPr lang="ru-RU" sz="3200" dirty="0"/>
          </a:p>
        </p:txBody>
      </p:sp>
      <p:pic>
        <p:nvPicPr>
          <p:cNvPr id="7" name="Содержимое 6" descr="http://www.propro.ru/graphbook/eskd/eskd/gost/2_307/0023.gif"/>
          <p:cNvPicPr>
            <a:picLocks noGrp="1"/>
          </p:cNvPicPr>
          <p:nvPr>
            <p:ph sz="half" idx="2"/>
          </p:nvPr>
        </p:nvPicPr>
        <p:blipFill>
          <a:blip r:embed="rId2"/>
          <a:srcRect/>
          <a:stretch>
            <a:fillRect/>
          </a:stretch>
        </p:blipFill>
        <p:spPr bwMode="auto">
          <a:xfrm>
            <a:off x="214282" y="2500306"/>
            <a:ext cx="4283106" cy="3214710"/>
          </a:xfrm>
          <a:prstGeom prst="rect">
            <a:avLst/>
          </a:prstGeom>
          <a:ln w="38100">
            <a:solidFill>
              <a:srgbClr val="00B050"/>
            </a:solidFill>
            <a:headEnd/>
            <a:tailEnd/>
          </a:ln>
        </p:spPr>
        <p:style>
          <a:lnRef idx="1">
            <a:schemeClr val="accent6"/>
          </a:lnRef>
          <a:fillRef idx="2">
            <a:schemeClr val="accent6"/>
          </a:fillRef>
          <a:effectRef idx="1">
            <a:schemeClr val="accent6"/>
          </a:effectRef>
          <a:fontRef idx="minor">
            <a:schemeClr val="dk1"/>
          </a:fontRef>
        </p:style>
      </p:pic>
      <p:pic>
        <p:nvPicPr>
          <p:cNvPr id="8" name="Содержимое 7" descr="http://www.propro.ru/graphbook/eskd/eskd/gost/2_307/0024.gif"/>
          <p:cNvPicPr>
            <a:picLocks noGrp="1"/>
          </p:cNvPicPr>
          <p:nvPr>
            <p:ph sz="quarter" idx="4"/>
          </p:nvPr>
        </p:nvPicPr>
        <p:blipFill>
          <a:blip r:embed="rId3"/>
          <a:srcRect/>
          <a:stretch>
            <a:fillRect/>
          </a:stretch>
        </p:blipFill>
        <p:spPr bwMode="auto">
          <a:xfrm>
            <a:off x="4714876" y="2500306"/>
            <a:ext cx="4284693" cy="3214710"/>
          </a:xfrm>
          <a:prstGeom prst="rect">
            <a:avLst/>
          </a:prstGeom>
          <a:ln w="38100">
            <a:solidFill>
              <a:srgbClr val="00B050"/>
            </a:solidFill>
            <a:headEnd/>
            <a:tailEnd/>
          </a:ln>
        </p:spPr>
        <p:style>
          <a:lnRef idx="1">
            <a:schemeClr val="accent5"/>
          </a:lnRef>
          <a:fillRef idx="2">
            <a:schemeClr val="accent5"/>
          </a:fillRef>
          <a:effectRef idx="1">
            <a:schemeClr val="accent5"/>
          </a:effectRef>
          <a:fontRef idx="minor">
            <a:schemeClr val="dk1"/>
          </a:fontRef>
        </p:style>
      </p:pic>
    </p:spTree>
  </p:cSld>
  <p:clrMapOvr>
    <a:masterClrMapping/>
  </p:clrMapOvr>
  <p:transition>
    <p:blinds dir="ver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226196"/>
          </a:xfrm>
          <a:ln w="76200">
            <a:solidFill>
              <a:srgbClr val="92D050"/>
            </a:solidFill>
          </a:ln>
        </p:spPr>
        <p:style>
          <a:lnRef idx="1">
            <a:schemeClr val="accent2"/>
          </a:lnRef>
          <a:fillRef idx="2">
            <a:schemeClr val="accent2"/>
          </a:fillRef>
          <a:effectRef idx="1">
            <a:schemeClr val="accent2"/>
          </a:effectRef>
          <a:fontRef idx="minor">
            <a:schemeClr val="dk1"/>
          </a:fontRef>
        </p:style>
        <p:txBody>
          <a:bodyPr>
            <a:normAutofit/>
          </a:bodyPr>
          <a:lstStyle/>
          <a:p>
            <a:r>
              <a:rPr lang="ru-RU" dirty="0" smtClean="0"/>
              <a:t>Литература</a:t>
            </a:r>
            <a:br>
              <a:rPr lang="ru-RU" dirty="0" smtClean="0"/>
            </a:br>
            <a:r>
              <a:rPr lang="ru-RU" sz="1800" dirty="0" smtClean="0">
                <a:latin typeface="Times New Roman" pitchFamily="18" charset="0"/>
                <a:cs typeface="Times New Roman" pitchFamily="18" charset="0"/>
              </a:rPr>
              <a:t>Бродский А.М., </a:t>
            </a:r>
            <a:r>
              <a:rPr lang="ru-RU" sz="1800" dirty="0" err="1" smtClean="0">
                <a:latin typeface="Times New Roman" pitchFamily="18" charset="0"/>
                <a:cs typeface="Times New Roman" pitchFamily="18" charset="0"/>
              </a:rPr>
              <a:t>Фазлулин</a:t>
            </a:r>
            <a:r>
              <a:rPr lang="ru-RU" sz="1800" dirty="0" smtClean="0">
                <a:latin typeface="Times New Roman" pitchFamily="18" charset="0"/>
                <a:cs typeface="Times New Roman" pitchFamily="18" charset="0"/>
              </a:rPr>
              <a:t> Э.М., </a:t>
            </a:r>
            <a:r>
              <a:rPr lang="ru-RU" sz="1800" dirty="0" err="1" smtClean="0">
                <a:latin typeface="Times New Roman" pitchFamily="18" charset="0"/>
                <a:cs typeface="Times New Roman" pitchFamily="18" charset="0"/>
              </a:rPr>
              <a:t>Халдинов</a:t>
            </a:r>
            <a:r>
              <a:rPr lang="ru-RU" sz="1800" dirty="0" smtClean="0">
                <a:latin typeface="Times New Roman" pitchFamily="18" charset="0"/>
                <a:cs typeface="Times New Roman" pitchFamily="18" charset="0"/>
              </a:rPr>
              <a:t> В.А. Инженерная </a:t>
            </a:r>
            <a:r>
              <a:rPr lang="ru-RU" sz="1800" dirty="0" err="1" smtClean="0">
                <a:latin typeface="Times New Roman" pitchFamily="18" charset="0"/>
                <a:cs typeface="Times New Roman" pitchFamily="18" charset="0"/>
              </a:rPr>
              <a:t>графика.М</a:t>
            </a:r>
            <a:r>
              <a:rPr lang="ru-RU" sz="1800" dirty="0" smtClean="0">
                <a:latin typeface="Times New Roman" pitchFamily="18" charset="0"/>
                <a:cs typeface="Times New Roman" pitchFamily="18" charset="0"/>
              </a:rPr>
              <a:t>., : "Академия".2014</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Боголюбов С.К.  «Инженерная графика: учебник для средних спец. </a:t>
            </a:r>
            <a:r>
              <a:rPr lang="ru-RU" sz="1800" dirty="0" err="1" smtClean="0">
                <a:latin typeface="Times New Roman" pitchFamily="18" charset="0"/>
                <a:cs typeface="Times New Roman" pitchFamily="18" charset="0"/>
              </a:rPr>
              <a:t>уч</a:t>
            </a:r>
            <a:r>
              <a:rPr lang="ru-RU" sz="1800" dirty="0" smtClean="0">
                <a:latin typeface="Times New Roman" pitchFamily="18" charset="0"/>
                <a:cs typeface="Times New Roman" pitchFamily="18" charset="0"/>
              </a:rPr>
              <a:t>. зав. – М.: Изд-во: Машиностроение,  2012</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Бродский А.М., </a:t>
            </a:r>
            <a:r>
              <a:rPr lang="ru-RU" sz="1800" dirty="0" err="1" smtClean="0">
                <a:latin typeface="Times New Roman" pitchFamily="18" charset="0"/>
                <a:cs typeface="Times New Roman" pitchFamily="18" charset="0"/>
              </a:rPr>
              <a:t>Фазлулин</a:t>
            </a:r>
            <a:r>
              <a:rPr lang="ru-RU" sz="1800" dirty="0" smtClean="0">
                <a:latin typeface="Times New Roman" pitchFamily="18" charset="0"/>
                <a:cs typeface="Times New Roman" pitchFamily="18" charset="0"/>
              </a:rPr>
              <a:t> Э.М., </a:t>
            </a:r>
            <a:r>
              <a:rPr lang="ru-RU" sz="1800" dirty="0" err="1" smtClean="0">
                <a:latin typeface="Times New Roman" pitchFamily="18" charset="0"/>
                <a:cs typeface="Times New Roman" pitchFamily="18" charset="0"/>
              </a:rPr>
              <a:t>Халдинов</a:t>
            </a:r>
            <a:r>
              <a:rPr lang="ru-RU" sz="1800" dirty="0" smtClean="0">
                <a:latin typeface="Times New Roman" pitchFamily="18" charset="0"/>
                <a:cs typeface="Times New Roman" pitchFamily="18" charset="0"/>
              </a:rPr>
              <a:t> В.А. Практикум по инженерной </a:t>
            </a:r>
            <a:r>
              <a:rPr lang="ru-RU" sz="1800" dirty="0" err="1" smtClean="0">
                <a:latin typeface="Times New Roman" pitchFamily="18" charset="0"/>
                <a:cs typeface="Times New Roman" pitchFamily="18" charset="0"/>
              </a:rPr>
              <a:t>графике.М</a:t>
            </a:r>
            <a:r>
              <a:rPr lang="ru-RU" sz="1800" dirty="0" smtClean="0">
                <a:latin typeface="Times New Roman" pitchFamily="18" charset="0"/>
                <a:cs typeface="Times New Roman" pitchFamily="18" charset="0"/>
              </a:rPr>
              <a:t>., : "Академия".2004</a:t>
            </a:r>
            <a:br>
              <a:rPr lang="ru-RU" sz="1800" dirty="0" smtClean="0">
                <a:latin typeface="Times New Roman" pitchFamily="18" charset="0"/>
                <a:cs typeface="Times New Roman" pitchFamily="18" charset="0"/>
              </a:rPr>
            </a:br>
            <a:r>
              <a:rPr lang="ru-RU" sz="1800" dirty="0" err="1" smtClean="0">
                <a:latin typeface="Times New Roman" pitchFamily="18" charset="0"/>
                <a:cs typeface="Times New Roman" pitchFamily="18" charset="0"/>
              </a:rPr>
              <a:t>Дадаян</a:t>
            </a:r>
            <a:r>
              <a:rPr lang="ru-RU" sz="1800" dirty="0" smtClean="0">
                <a:latin typeface="Times New Roman" pitchFamily="18" charset="0"/>
                <a:cs typeface="Times New Roman" pitchFamily="18" charset="0"/>
              </a:rPr>
              <a:t> А.А. Основы черчения и инженерной графики: Геометрические построения на плоскости и в пространстве: Учебное пособие для среднего профессионального образования. – М.: </a:t>
            </a:r>
            <a:r>
              <a:rPr lang="ru-RU" sz="1800" dirty="0" err="1" smtClean="0">
                <a:latin typeface="Times New Roman" pitchFamily="18" charset="0"/>
                <a:cs typeface="Times New Roman" pitchFamily="18" charset="0"/>
              </a:rPr>
              <a:t>Инфра-М</a:t>
            </a:r>
            <a:r>
              <a:rPr lang="ru-RU" sz="1800" dirty="0" smtClean="0">
                <a:latin typeface="Times New Roman" pitchFamily="18" charset="0"/>
                <a:cs typeface="Times New Roman" pitchFamily="18" charset="0"/>
              </a:rPr>
              <a:t>,  2007.</a:t>
            </a:r>
            <a:br>
              <a:rPr lang="ru-RU" sz="1800" dirty="0" smtClean="0">
                <a:latin typeface="Times New Roman" pitchFamily="18" charset="0"/>
                <a:cs typeface="Times New Roman" pitchFamily="18" charset="0"/>
              </a:rPr>
            </a:br>
            <a:r>
              <a:rPr lang="ru-RU" sz="1800" dirty="0" err="1" smtClean="0">
                <a:latin typeface="Times New Roman" pitchFamily="18" charset="0"/>
                <a:cs typeface="Times New Roman" pitchFamily="18" charset="0"/>
              </a:rPr>
              <a:t>Халдинов</a:t>
            </a:r>
            <a:r>
              <a:rPr lang="ru-RU" sz="1800" dirty="0" smtClean="0">
                <a:latin typeface="Times New Roman" pitchFamily="18" charset="0"/>
                <a:cs typeface="Times New Roman" pitchFamily="18" charset="0"/>
              </a:rPr>
              <a:t> В.А. Бродский А.М. </a:t>
            </a:r>
            <a:r>
              <a:rPr lang="ru-RU" sz="1800" dirty="0" err="1" smtClean="0">
                <a:latin typeface="Times New Roman" pitchFamily="18" charset="0"/>
                <a:cs typeface="Times New Roman" pitchFamily="18" charset="0"/>
              </a:rPr>
              <a:t>Фазлулин</a:t>
            </a:r>
            <a:r>
              <a:rPr lang="ru-RU" sz="1800" dirty="0" smtClean="0">
                <a:latin typeface="Times New Roman" pitchFamily="18" charset="0"/>
                <a:cs typeface="Times New Roman" pitchFamily="18" charset="0"/>
              </a:rPr>
              <a:t> Э.М. Инженерная графика: Учебник. – М.: Академия, 2010.</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Интернет-ресурсы:</a:t>
            </a:r>
            <a:br>
              <a:rPr lang="ru-RU" sz="1800" dirty="0" smtClean="0">
                <a:latin typeface="Times New Roman" pitchFamily="18" charset="0"/>
                <a:cs typeface="Times New Roman" pitchFamily="18" charset="0"/>
              </a:rPr>
            </a:br>
            <a:r>
              <a:rPr lang="en-US" sz="1800" u="sng" dirty="0" smtClean="0">
                <a:latin typeface="Times New Roman" pitchFamily="18" charset="0"/>
                <a:cs typeface="Times New Roman" pitchFamily="18" charset="0"/>
                <a:hlinkClick r:id="rId2"/>
              </a:rPr>
              <a:t>http</a:t>
            </a:r>
            <a:r>
              <a:rPr lang="ru-RU" sz="1800" u="sng" dirty="0" smtClean="0">
                <a:latin typeface="Times New Roman" pitchFamily="18" charset="0"/>
                <a:cs typeface="Times New Roman" pitchFamily="18" charset="0"/>
                <a:hlinkClick r:id="rId2"/>
              </a:rPr>
              <a:t>://</a:t>
            </a:r>
            <a:r>
              <a:rPr lang="en-US" sz="1800" u="sng" dirty="0" smtClean="0">
                <a:latin typeface="Times New Roman" pitchFamily="18" charset="0"/>
                <a:cs typeface="Times New Roman" pitchFamily="18" charset="0"/>
                <a:hlinkClick r:id="rId2"/>
              </a:rPr>
              <a:t>www</a:t>
            </a:r>
            <a:r>
              <a:rPr lang="ru-RU" sz="1800" u="sng" dirty="0" smtClean="0">
                <a:latin typeface="Times New Roman" pitchFamily="18" charset="0"/>
                <a:cs typeface="Times New Roman" pitchFamily="18" charset="0"/>
                <a:hlinkClick r:id="rId2"/>
              </a:rPr>
              <a:t>.</a:t>
            </a:r>
            <a:r>
              <a:rPr lang="en-US" sz="1800" u="sng" dirty="0" err="1" smtClean="0">
                <a:latin typeface="Times New Roman" pitchFamily="18" charset="0"/>
                <a:cs typeface="Times New Roman" pitchFamily="18" charset="0"/>
                <a:hlinkClick r:id="rId2"/>
              </a:rPr>
              <a:t>moeobrazjvanie</a:t>
            </a:r>
            <a:r>
              <a:rPr lang="ru-RU" sz="1800" u="sng" dirty="0" smtClean="0">
                <a:latin typeface="Times New Roman" pitchFamily="18" charset="0"/>
                <a:cs typeface="Times New Roman" pitchFamily="18" charset="0"/>
                <a:hlinkClick r:id="rId2"/>
              </a:rPr>
              <a:t>.</a:t>
            </a:r>
            <a:r>
              <a:rPr lang="en-US" sz="1800" u="sng" dirty="0" err="1" smtClean="0">
                <a:latin typeface="Times New Roman" pitchFamily="18" charset="0"/>
                <a:cs typeface="Times New Roman" pitchFamily="18" charset="0"/>
                <a:hlinkClick r:id="rId2"/>
              </a:rPr>
              <a:t>ru</a:t>
            </a:r>
            <a:r>
              <a:rPr lang="ru-RU" sz="1800" u="sng" dirty="0" smtClean="0">
                <a:latin typeface="Times New Roman" pitchFamily="18" charset="0"/>
                <a:cs typeface="Times New Roman" pitchFamily="18" charset="0"/>
                <a:hlinkClick r:id="rId2"/>
              </a:rPr>
              <a:t>/</a:t>
            </a:r>
            <a:r>
              <a:rPr lang="en-US" sz="1800" u="sng" dirty="0" err="1" smtClean="0">
                <a:latin typeface="Times New Roman" pitchFamily="18" charset="0"/>
                <a:cs typeface="Times New Roman" pitchFamily="18" charset="0"/>
                <a:hlinkClick r:id="rId2"/>
              </a:rPr>
              <a:t>specialities</a:t>
            </a:r>
            <a:r>
              <a:rPr lang="ru-RU" sz="1800" u="sng" dirty="0" smtClean="0">
                <a:latin typeface="Times New Roman" pitchFamily="18" charset="0"/>
                <a:cs typeface="Times New Roman" pitchFamily="18" charset="0"/>
                <a:hlinkClick r:id="rId2"/>
              </a:rPr>
              <a:t>_246.</a:t>
            </a:r>
            <a:r>
              <a:rPr lang="en-US" sz="1800" u="sng" dirty="0" smtClean="0">
                <a:latin typeface="Times New Roman" pitchFamily="18" charset="0"/>
                <a:cs typeface="Times New Roman" pitchFamily="18" charset="0"/>
                <a:hlinkClick r:id="rId2"/>
              </a:rPr>
              <a:t>html</a:t>
            </a: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u="sng" dirty="0" smtClean="0">
                <a:latin typeface="Times New Roman" pitchFamily="18" charset="0"/>
                <a:cs typeface="Times New Roman" pitchFamily="18" charset="0"/>
                <a:hlinkClick r:id="rId3"/>
              </a:rPr>
              <a:t>http://</a:t>
            </a:r>
            <a:r>
              <a:rPr lang="en-US" sz="1800" u="sng" dirty="0" smtClean="0">
                <a:latin typeface="Times New Roman" pitchFamily="18" charset="0"/>
                <a:cs typeface="Times New Roman" pitchFamily="18" charset="0"/>
                <a:hlinkClick r:id="rId3"/>
              </a:rPr>
              <a:t>window</a:t>
            </a:r>
            <a:r>
              <a:rPr lang="ru-RU" sz="1800" u="sng" dirty="0" smtClean="0">
                <a:latin typeface="Times New Roman" pitchFamily="18" charset="0"/>
                <a:cs typeface="Times New Roman" pitchFamily="18" charset="0"/>
                <a:hlinkClick r:id="rId3"/>
              </a:rPr>
              <a:t>.</a:t>
            </a:r>
            <a:r>
              <a:rPr lang="en-US" sz="1800" u="sng" dirty="0" err="1" smtClean="0">
                <a:latin typeface="Times New Roman" pitchFamily="18" charset="0"/>
                <a:cs typeface="Times New Roman" pitchFamily="18" charset="0"/>
                <a:hlinkClick r:id="rId3"/>
              </a:rPr>
              <a:t>edu</a:t>
            </a:r>
            <a:r>
              <a:rPr lang="ru-RU" sz="1800" u="sng" dirty="0" smtClean="0">
                <a:latin typeface="Times New Roman" pitchFamily="18" charset="0"/>
                <a:cs typeface="Times New Roman" pitchFamily="18" charset="0"/>
                <a:hlinkClick r:id="rId3"/>
              </a:rPr>
              <a:t>/</a:t>
            </a:r>
            <a:r>
              <a:rPr lang="en-US" sz="1800" u="sng" dirty="0" err="1" smtClean="0">
                <a:latin typeface="Times New Roman" pitchFamily="18" charset="0"/>
                <a:cs typeface="Times New Roman" pitchFamily="18" charset="0"/>
                <a:hlinkClick r:id="rId3"/>
              </a:rPr>
              <a:t>ru</a:t>
            </a:r>
            <a:r>
              <a:rPr lang="ru-RU" sz="1800" u="sng" dirty="0" smtClean="0">
                <a:latin typeface="Times New Roman" pitchFamily="18" charset="0"/>
                <a:cs typeface="Times New Roman" pitchFamily="18" charset="0"/>
                <a:hlinkClick r:id="rId3"/>
              </a:rPr>
              <a:t>/</a:t>
            </a:r>
            <a:r>
              <a:rPr lang="en-US" sz="1800" u="sng" dirty="0" smtClean="0">
                <a:latin typeface="Times New Roman" pitchFamily="18" charset="0"/>
                <a:cs typeface="Times New Roman" pitchFamily="18" charset="0"/>
                <a:hlinkClick r:id="rId3"/>
              </a:rPr>
              <a:t>window</a:t>
            </a: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en-US" sz="1800" u="sng" dirty="0" smtClean="0">
                <a:latin typeface="Times New Roman" pitchFamily="18" charset="0"/>
                <a:cs typeface="Times New Roman" pitchFamily="18" charset="0"/>
                <a:hlinkClick r:id="rId4"/>
              </a:rPr>
              <a:t>http</a:t>
            </a:r>
            <a:r>
              <a:rPr lang="ru-RU" sz="1800" u="sng" dirty="0" smtClean="0">
                <a:latin typeface="Times New Roman" pitchFamily="18" charset="0"/>
                <a:cs typeface="Times New Roman" pitchFamily="18" charset="0"/>
                <a:hlinkClick r:id="rId4"/>
              </a:rPr>
              <a:t>://</a:t>
            </a:r>
            <a:r>
              <a:rPr lang="en-US" sz="1800" u="sng" dirty="0" smtClean="0">
                <a:latin typeface="Times New Roman" pitchFamily="18" charset="0"/>
                <a:cs typeface="Times New Roman" pitchFamily="18" charset="0"/>
                <a:hlinkClick r:id="rId4"/>
              </a:rPr>
              <a:t>www</a:t>
            </a:r>
            <a:r>
              <a:rPr lang="ru-RU" sz="1800" u="sng" dirty="0" smtClean="0">
                <a:latin typeface="Times New Roman" pitchFamily="18" charset="0"/>
                <a:cs typeface="Times New Roman" pitchFamily="18" charset="0"/>
                <a:hlinkClick r:id="rId4"/>
              </a:rPr>
              <a:t>.</a:t>
            </a:r>
            <a:r>
              <a:rPr lang="en-US" sz="1800" u="sng" dirty="0" err="1" smtClean="0">
                <a:latin typeface="Times New Roman" pitchFamily="18" charset="0"/>
                <a:cs typeface="Times New Roman" pitchFamily="18" charset="0"/>
                <a:hlinkClick r:id="rId4"/>
              </a:rPr>
              <a:t>bookarchive</a:t>
            </a:r>
            <a:r>
              <a:rPr lang="ru-RU" sz="1800" u="sng" dirty="0" smtClean="0">
                <a:latin typeface="Times New Roman" pitchFamily="18" charset="0"/>
                <a:cs typeface="Times New Roman" pitchFamily="18" charset="0"/>
                <a:hlinkClick r:id="rId4"/>
              </a:rPr>
              <a:t>.</a:t>
            </a:r>
            <a:r>
              <a:rPr lang="en-US" sz="1800" u="sng" dirty="0" err="1" smtClean="0">
                <a:latin typeface="Times New Roman" pitchFamily="18" charset="0"/>
                <a:cs typeface="Times New Roman" pitchFamily="18" charset="0"/>
                <a:hlinkClick r:id="rId4"/>
              </a:rPr>
              <a:t>ru</a:t>
            </a:r>
            <a:r>
              <a:rPr lang="ru-RU" sz="1800" u="sng" dirty="0" smtClean="0">
                <a:latin typeface="Times New Roman" pitchFamily="18" charset="0"/>
                <a:cs typeface="Times New Roman" pitchFamily="18" charset="0"/>
                <a:hlinkClick r:id="rId4"/>
              </a:rPr>
              <a:t>/</a:t>
            </a:r>
            <a:r>
              <a:rPr lang="en-US" sz="1800" u="sng" dirty="0" err="1" smtClean="0">
                <a:latin typeface="Times New Roman" pitchFamily="18" charset="0"/>
                <a:cs typeface="Times New Roman" pitchFamily="18" charset="0"/>
                <a:hlinkClick r:id="rId4"/>
              </a:rPr>
              <a:t>categoru</a:t>
            </a:r>
            <a:r>
              <a:rPr lang="ru-RU" sz="1800" u="sng" dirty="0" smtClean="0">
                <a:latin typeface="Times New Roman" pitchFamily="18" charset="0"/>
                <a:cs typeface="Times New Roman" pitchFamily="18" charset="0"/>
                <a:hlinkClick r:id="rId4"/>
              </a:rPr>
              <a:t>/</a:t>
            </a:r>
            <a:r>
              <a:rPr lang="en-US" sz="1800" u="sng" dirty="0" err="1" smtClean="0">
                <a:latin typeface="Times New Roman" pitchFamily="18" charset="0"/>
                <a:cs typeface="Times New Roman" pitchFamily="18" charset="0"/>
                <a:hlinkClick r:id="rId4"/>
              </a:rPr>
              <a:t>tekhnicheskaja</a:t>
            </a:r>
            <a:r>
              <a:rPr lang="ru-RU" sz="1800" u="sng" dirty="0" smtClean="0">
                <a:latin typeface="Times New Roman" pitchFamily="18" charset="0"/>
                <a:cs typeface="Times New Roman" pitchFamily="18" charset="0"/>
                <a:hlinkClick r:id="rId4"/>
              </a:rPr>
              <a:t>_</a:t>
            </a:r>
            <a:r>
              <a:rPr lang="en-US" sz="1800" u="sng" dirty="0" err="1" smtClean="0">
                <a:latin typeface="Times New Roman" pitchFamily="18" charset="0"/>
                <a:cs typeface="Times New Roman" pitchFamily="18" charset="0"/>
                <a:hlinkClick r:id="rId4"/>
              </a:rPr>
              <a:t>literatura</a:t>
            </a:r>
            <a:r>
              <a:rPr lang="ru-RU" sz="1800" u="sng" dirty="0" smtClean="0">
                <a:latin typeface="Times New Roman" pitchFamily="18" charset="0"/>
                <a:cs typeface="Times New Roman" pitchFamily="18" charset="0"/>
                <a:hlinkClick r:id="rId4"/>
              </a:rPr>
              <a:t>/</a:t>
            </a: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u="sng" dirty="0" smtClean="0">
                <a:latin typeface="Times New Roman" pitchFamily="18" charset="0"/>
                <a:cs typeface="Times New Roman" pitchFamily="18" charset="0"/>
                <a:hlinkClick r:id="rId5"/>
              </a:rPr>
              <a:t>http://</a:t>
            </a:r>
            <a:r>
              <a:rPr lang="en-US" sz="1800" u="sng" dirty="0" smtClean="0">
                <a:latin typeface="Times New Roman" pitchFamily="18" charset="0"/>
                <a:cs typeface="Times New Roman" pitchFamily="18" charset="0"/>
                <a:hlinkClick r:id="rId5"/>
              </a:rPr>
              <a:t>www</a:t>
            </a:r>
            <a:r>
              <a:rPr lang="ru-RU" sz="1800" u="sng" dirty="0" smtClean="0">
                <a:latin typeface="Times New Roman" pitchFamily="18" charset="0"/>
                <a:cs typeface="Times New Roman" pitchFamily="18" charset="0"/>
                <a:hlinkClick r:id="rId5"/>
              </a:rPr>
              <a:t>/</a:t>
            </a:r>
            <a:r>
              <a:rPr lang="en-US" sz="1800" u="sng" dirty="0" err="1" smtClean="0">
                <a:latin typeface="Times New Roman" pitchFamily="18" charset="0"/>
                <a:cs typeface="Times New Roman" pitchFamily="18" charset="0"/>
                <a:hlinkClick r:id="rId5"/>
              </a:rPr>
              <a:t>openet</a:t>
            </a:r>
            <a:r>
              <a:rPr lang="ru-RU" sz="1800" u="sng" dirty="0" smtClean="0">
                <a:latin typeface="Times New Roman" pitchFamily="18" charset="0"/>
                <a:cs typeface="Times New Roman" pitchFamily="18" charset="0"/>
                <a:hlinkClick r:id="rId5"/>
              </a:rPr>
              <a:t>.</a:t>
            </a:r>
            <a:r>
              <a:rPr lang="en-US" sz="1800" u="sng" dirty="0" err="1" smtClean="0">
                <a:latin typeface="Times New Roman" pitchFamily="18" charset="0"/>
                <a:cs typeface="Times New Roman" pitchFamily="18" charset="0"/>
                <a:hlinkClick r:id="rId5"/>
              </a:rPr>
              <a:t>edu</a:t>
            </a:r>
            <a:r>
              <a:rPr lang="ru-RU" sz="1800" u="sng" dirty="0" smtClean="0">
                <a:latin typeface="Times New Roman" pitchFamily="18" charset="0"/>
                <a:cs typeface="Times New Roman" pitchFamily="18" charset="0"/>
                <a:hlinkClick r:id="rId5"/>
              </a:rPr>
              <a:t>.</a:t>
            </a:r>
            <a:r>
              <a:rPr lang="en-US" sz="1800" u="sng" dirty="0" err="1" smtClean="0">
                <a:latin typeface="Times New Roman" pitchFamily="18" charset="0"/>
                <a:cs typeface="Times New Roman" pitchFamily="18" charset="0"/>
                <a:hlinkClick r:id="rId5"/>
              </a:rPr>
              <a:t>ru</a:t>
            </a:r>
            <a:r>
              <a:rPr lang="ru-RU" sz="1800" u="sng" dirty="0" smtClean="0">
                <a:latin typeface="Times New Roman" pitchFamily="18" charset="0"/>
                <a:cs typeface="Times New Roman" pitchFamily="18" charset="0"/>
                <a:hlinkClick r:id="rId5"/>
              </a:rPr>
              <a:t>/</a:t>
            </a: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u="sng" dirty="0" smtClean="0">
                <a:latin typeface="Times New Roman" pitchFamily="18" charset="0"/>
                <a:cs typeface="Times New Roman" pitchFamily="18" charset="0"/>
                <a:hlinkClick r:id="rId6"/>
              </a:rPr>
              <a:t>http://</a:t>
            </a:r>
            <a:r>
              <a:rPr lang="en-US" sz="1800" u="sng" dirty="0" smtClean="0">
                <a:latin typeface="Times New Roman" pitchFamily="18" charset="0"/>
                <a:cs typeface="Times New Roman" pitchFamily="18" charset="0"/>
                <a:hlinkClick r:id="rId6"/>
              </a:rPr>
              <a:t>www</a:t>
            </a:r>
            <a:r>
              <a:rPr lang="ru-RU" sz="1800" u="sng" dirty="0" smtClean="0">
                <a:latin typeface="Times New Roman" pitchFamily="18" charset="0"/>
                <a:cs typeface="Times New Roman" pitchFamily="18" charset="0"/>
                <a:hlinkClick r:id="rId6"/>
              </a:rPr>
              <a:t>.</a:t>
            </a:r>
            <a:r>
              <a:rPr lang="en-US" sz="1800" u="sng" dirty="0" err="1" smtClean="0">
                <a:latin typeface="Times New Roman" pitchFamily="18" charset="0"/>
                <a:cs typeface="Times New Roman" pitchFamily="18" charset="0"/>
                <a:hlinkClick r:id="rId6"/>
              </a:rPr>
              <a:t>edu</a:t>
            </a:r>
            <a:r>
              <a:rPr lang="ru-RU" sz="1800" u="sng" dirty="0" smtClean="0">
                <a:latin typeface="Times New Roman" pitchFamily="18" charset="0"/>
                <a:cs typeface="Times New Roman" pitchFamily="18" charset="0"/>
                <a:hlinkClick r:id="rId6"/>
              </a:rPr>
              <a:t>.</a:t>
            </a:r>
            <a:r>
              <a:rPr lang="en-US" sz="1800" u="sng" dirty="0" err="1" smtClean="0">
                <a:latin typeface="Times New Roman" pitchFamily="18" charset="0"/>
                <a:cs typeface="Times New Roman" pitchFamily="18" charset="0"/>
                <a:hlinkClick r:id="rId6"/>
              </a:rPr>
              <a:t>ru</a:t>
            </a:r>
            <a:r>
              <a:rPr lang="ru-RU" sz="1800" u="sng" dirty="0" smtClean="0">
                <a:latin typeface="Times New Roman" pitchFamily="18" charset="0"/>
                <a:cs typeface="Times New Roman" pitchFamily="18" charset="0"/>
                <a:hlinkClick r:id="rId6"/>
              </a:rPr>
              <a:t>/</a:t>
            </a: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endParaRPr lang="ru-RU" sz="1800" dirty="0">
              <a:latin typeface="Times New Roman" pitchFamily="18" charset="0"/>
              <a:cs typeface="Times New Roman" pitchFamily="18" charset="0"/>
            </a:endParaRPr>
          </a:p>
        </p:txBody>
      </p:sp>
    </p:spTree>
  </p:cSld>
  <p:clrMapOvr>
    <a:masterClrMapping/>
  </p:clrMapOvr>
  <p:transition>
    <p:plus/>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226196"/>
          </a:xfrm>
          <a:ln w="76200">
            <a:solidFill>
              <a:srgbClr val="FFFF00"/>
            </a:solidFill>
          </a:ln>
        </p:spPr>
        <p:style>
          <a:lnRef idx="1">
            <a:schemeClr val="accent4"/>
          </a:lnRef>
          <a:fillRef idx="2">
            <a:schemeClr val="accent4"/>
          </a:fillRef>
          <a:effectRef idx="1">
            <a:schemeClr val="accent4"/>
          </a:effectRef>
          <a:fontRef idx="minor">
            <a:schemeClr val="dk1"/>
          </a:fontRef>
        </p:style>
        <p:txBody>
          <a:bodyPr>
            <a:normAutofit/>
          </a:bodyPr>
          <a:lstStyle/>
          <a:p>
            <a:pPr algn="ctr"/>
            <a:r>
              <a:rPr lang="ru-RU" sz="4000" dirty="0" smtClean="0">
                <a:solidFill>
                  <a:srgbClr val="FF0000"/>
                </a:solidFill>
                <a:latin typeface="Times New Roman" pitchFamily="18" charset="0"/>
                <a:cs typeface="Times New Roman" pitchFamily="18" charset="0"/>
              </a:rPr>
              <a:t>1. Основные требования</a:t>
            </a:r>
            <a:r>
              <a:rPr lang="ru-RU" sz="2800" b="1" dirty="0" smtClean="0">
                <a:solidFill>
                  <a:schemeClr val="tx1"/>
                </a:solidFill>
                <a:latin typeface="Times New Roman" pitchFamily="18" charset="0"/>
                <a:cs typeface="Times New Roman" pitchFamily="18" charset="0"/>
              </a:rPr>
              <a:t/>
            </a:r>
            <a:br>
              <a:rPr lang="ru-RU" sz="2800" b="1" dirty="0" smtClean="0">
                <a:solidFill>
                  <a:schemeClr val="tx1"/>
                </a:solidFill>
                <a:latin typeface="Times New Roman" pitchFamily="18" charset="0"/>
                <a:cs typeface="Times New Roman" pitchFamily="18" charset="0"/>
              </a:rPr>
            </a:br>
            <a:r>
              <a:rPr lang="ru-RU" sz="2800" dirty="0" smtClean="0">
                <a:solidFill>
                  <a:schemeClr val="tx1"/>
                </a:solidFill>
                <a:latin typeface="Times New Roman" pitchFamily="18" charset="0"/>
                <a:cs typeface="Times New Roman" pitchFamily="18" charset="0"/>
              </a:rPr>
              <a:t>Для </a:t>
            </a:r>
            <a:r>
              <a:rPr lang="ru-RU" sz="2800" dirty="0">
                <a:solidFill>
                  <a:schemeClr val="tx1"/>
                </a:solidFill>
                <a:latin typeface="Times New Roman" pitchFamily="18" charset="0"/>
                <a:cs typeface="Times New Roman" pitchFamily="18" charset="0"/>
              </a:rPr>
              <a:t>определения величины изображенного изделия и его элементов служат размерные числа, нанесенные на чертеже</a:t>
            </a:r>
            <a:r>
              <a:rPr lang="ru-RU" sz="2800" dirty="0" smtClean="0">
                <a:solidFill>
                  <a:schemeClr val="tx1"/>
                </a:solidFill>
                <a:latin typeface="Times New Roman" pitchFamily="18" charset="0"/>
                <a:cs typeface="Times New Roman" pitchFamily="18" charset="0"/>
              </a:rPr>
              <a:t>.</a:t>
            </a:r>
            <a:r>
              <a:rPr lang="ru-RU" sz="2800" dirty="0">
                <a:solidFill>
                  <a:schemeClr val="tx1"/>
                </a:solidFill>
                <a:latin typeface="Times New Roman" pitchFamily="18" charset="0"/>
                <a:cs typeface="Times New Roman" pitchFamily="18" charset="0"/>
              </a:rPr>
              <a:t> Справочные размеры на чертеже отмечают знаком </a:t>
            </a:r>
            <a:r>
              <a:rPr lang="ru-RU" sz="2800" dirty="0">
                <a:solidFill>
                  <a:srgbClr val="FF0000"/>
                </a:solidFill>
                <a:latin typeface="Times New Roman" pitchFamily="18" charset="0"/>
                <a:cs typeface="Times New Roman" pitchFamily="18" charset="0"/>
              </a:rPr>
              <a:t>«*»</a:t>
            </a:r>
            <a:r>
              <a:rPr lang="ru-RU" sz="2800" dirty="0">
                <a:solidFill>
                  <a:schemeClr val="tx1"/>
                </a:solidFill>
                <a:latin typeface="Times New Roman" pitchFamily="18" charset="0"/>
                <a:cs typeface="Times New Roman" pitchFamily="18" charset="0"/>
              </a:rPr>
              <a:t>, а в технических требованиях записывают: </a:t>
            </a:r>
            <a:r>
              <a:rPr lang="ru-RU" sz="2800" dirty="0">
                <a:solidFill>
                  <a:srgbClr val="FF0000"/>
                </a:solidFill>
                <a:latin typeface="Times New Roman" pitchFamily="18" charset="0"/>
                <a:cs typeface="Times New Roman" pitchFamily="18" charset="0"/>
              </a:rPr>
              <a:t>«* Размеры для справок». </a:t>
            </a:r>
            <a:r>
              <a:rPr lang="ru-RU" sz="2800" dirty="0">
                <a:solidFill>
                  <a:schemeClr val="tx1"/>
                </a:solidFill>
                <a:latin typeface="Times New Roman" pitchFamily="18" charset="0"/>
                <a:cs typeface="Times New Roman" pitchFamily="18" charset="0"/>
              </a:rPr>
              <a:t>Если все размеры на чертеже справочные, их знаком </a:t>
            </a:r>
            <a:r>
              <a:rPr lang="ru-RU" sz="2800" dirty="0">
                <a:solidFill>
                  <a:srgbClr val="FF0000"/>
                </a:solidFill>
                <a:latin typeface="Times New Roman" pitchFamily="18" charset="0"/>
                <a:cs typeface="Times New Roman" pitchFamily="18" charset="0"/>
              </a:rPr>
              <a:t>«*»</a:t>
            </a:r>
            <a:r>
              <a:rPr lang="ru-RU" sz="2800" dirty="0">
                <a:solidFill>
                  <a:schemeClr val="tx1"/>
                </a:solidFill>
                <a:latin typeface="Times New Roman" pitchFamily="18" charset="0"/>
                <a:cs typeface="Times New Roman" pitchFamily="18" charset="0"/>
              </a:rPr>
              <a:t> не отмечают, а в технических требованиях записывают: </a:t>
            </a:r>
            <a:r>
              <a:rPr lang="ru-RU" sz="2800" dirty="0">
                <a:solidFill>
                  <a:srgbClr val="FF0000"/>
                </a:solidFill>
                <a:latin typeface="Times New Roman" pitchFamily="18" charset="0"/>
                <a:cs typeface="Times New Roman" pitchFamily="18" charset="0"/>
              </a:rPr>
              <a:t>«Размеры для справок»</a:t>
            </a:r>
            <a:r>
              <a:rPr lang="ru-RU" sz="2800" dirty="0">
                <a:solidFill>
                  <a:schemeClr val="tx1"/>
                </a:solidFill>
                <a:latin typeface="Times New Roman" pitchFamily="18" charset="0"/>
                <a:cs typeface="Times New Roman" pitchFamily="18" charset="0"/>
              </a:rPr>
              <a:t>.  </a:t>
            </a:r>
            <a:br>
              <a:rPr lang="ru-RU" sz="2800" dirty="0">
                <a:solidFill>
                  <a:schemeClr val="tx1"/>
                </a:solidFill>
                <a:latin typeface="Times New Roman" pitchFamily="18" charset="0"/>
                <a:cs typeface="Times New Roman" pitchFamily="18" charset="0"/>
              </a:rPr>
            </a:br>
            <a:r>
              <a:rPr lang="ru-RU" sz="2800" dirty="0">
                <a:solidFill>
                  <a:schemeClr val="tx1"/>
                </a:solidFill>
                <a:latin typeface="Times New Roman" pitchFamily="18" charset="0"/>
                <a:cs typeface="Times New Roman" pitchFamily="18" charset="0"/>
              </a:rPr>
              <a:t>На чертежах изделий у размеров, контроль которых технически затруднен; наносят знак </a:t>
            </a:r>
            <a:r>
              <a:rPr lang="ru-RU" sz="2800" dirty="0">
                <a:solidFill>
                  <a:srgbClr val="FF0000"/>
                </a:solidFill>
                <a:latin typeface="Times New Roman" pitchFamily="18" charset="0"/>
                <a:cs typeface="Times New Roman" pitchFamily="18" charset="0"/>
              </a:rPr>
              <a:t>«*»</a:t>
            </a:r>
            <a:r>
              <a:rPr lang="ru-RU" sz="2800" dirty="0">
                <a:solidFill>
                  <a:schemeClr val="tx1"/>
                </a:solidFill>
                <a:latin typeface="Times New Roman" pitchFamily="18" charset="0"/>
                <a:cs typeface="Times New Roman" pitchFamily="18" charset="0"/>
              </a:rPr>
              <a:t>, а в технических требованиях помещают надпись </a:t>
            </a:r>
            <a:r>
              <a:rPr lang="ru-RU" sz="2800" dirty="0">
                <a:solidFill>
                  <a:srgbClr val="FF0000"/>
                </a:solidFill>
                <a:latin typeface="Times New Roman" pitchFamily="18" charset="0"/>
                <a:cs typeface="Times New Roman" pitchFamily="18" charset="0"/>
              </a:rPr>
              <a:t>«Размеры </a:t>
            </a:r>
            <a:r>
              <a:rPr lang="ru-RU" sz="2800" dirty="0" err="1">
                <a:solidFill>
                  <a:srgbClr val="FF0000"/>
                </a:solidFill>
                <a:latin typeface="Times New Roman" pitchFamily="18" charset="0"/>
                <a:cs typeface="Times New Roman" pitchFamily="18" charset="0"/>
              </a:rPr>
              <a:t>обеспеч</a:t>
            </a:r>
            <a:r>
              <a:rPr lang="ru-RU" sz="2800" dirty="0">
                <a:solidFill>
                  <a:srgbClr val="FF0000"/>
                </a:solidFill>
                <a:latin typeface="Times New Roman" pitchFamily="18" charset="0"/>
                <a:cs typeface="Times New Roman" pitchFamily="18" charset="0"/>
              </a:rPr>
              <a:t>. </a:t>
            </a:r>
            <a:r>
              <a:rPr lang="ru-RU" sz="2800" dirty="0" err="1">
                <a:solidFill>
                  <a:srgbClr val="FF0000"/>
                </a:solidFill>
                <a:latin typeface="Times New Roman" pitchFamily="18" charset="0"/>
                <a:cs typeface="Times New Roman" pitchFamily="18" charset="0"/>
              </a:rPr>
              <a:t>инстр</a:t>
            </a:r>
            <a:r>
              <a:rPr lang="ru-RU" sz="2800" dirty="0">
                <a:solidFill>
                  <a:srgbClr val="FF0000"/>
                </a:solidFill>
                <a:latin typeface="Times New Roman" pitchFamily="18" charset="0"/>
                <a:cs typeface="Times New Roman" pitchFamily="18" charset="0"/>
              </a:rPr>
              <a:t>.». </a:t>
            </a:r>
            <a:r>
              <a:rPr lang="ru-RU" sz="2800" dirty="0" smtClean="0">
                <a:solidFill>
                  <a:srgbClr val="FF0000"/>
                </a:solidFill>
                <a:latin typeface="Times New Roman" pitchFamily="18" charset="0"/>
                <a:cs typeface="Times New Roman" pitchFamily="18" charset="0"/>
              </a:rPr>
              <a:t> </a:t>
            </a:r>
            <a:endParaRPr lang="ru-RU" sz="2800" dirty="0">
              <a:solidFill>
                <a:srgbClr val="FF0000"/>
              </a:solidFill>
              <a:latin typeface="Times New Roman" pitchFamily="18" charset="0"/>
              <a:cs typeface="Times New Roman" pitchFamily="18" charset="0"/>
            </a:endParaRPr>
          </a:p>
        </p:txBody>
      </p:sp>
    </p:spTree>
  </p:cSld>
  <p:clrMapOvr>
    <a:masterClrMapping/>
  </p:clrMapOvr>
  <p:transition>
    <p:newsfla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4290"/>
            <a:ext cx="8229600" cy="6215106"/>
          </a:xfrm>
          <a:ln w="76200">
            <a:solidFill>
              <a:srgbClr val="7030A0"/>
            </a:solidFill>
          </a:ln>
        </p:spPr>
        <p:style>
          <a:lnRef idx="1">
            <a:schemeClr val="accent1"/>
          </a:lnRef>
          <a:fillRef idx="2">
            <a:schemeClr val="accent1"/>
          </a:fillRef>
          <a:effectRef idx="1">
            <a:schemeClr val="accent1"/>
          </a:effectRef>
          <a:fontRef idx="minor">
            <a:schemeClr val="dk1"/>
          </a:fontRef>
        </p:style>
        <p:txBody>
          <a:bodyPr>
            <a:noAutofit/>
          </a:bodyPr>
          <a:lstStyle/>
          <a:p>
            <a:r>
              <a:rPr lang="ru-RU" sz="3200" b="1" dirty="0">
                <a:solidFill>
                  <a:srgbClr val="00B050"/>
                </a:solidFill>
                <a:latin typeface="Times New Roman" pitchFamily="18" charset="0"/>
                <a:cs typeface="Times New Roman" pitchFamily="18" charset="0"/>
              </a:rPr>
              <a:t>Линейные размеры и их придельные отклонения на чертежах и в спецификациях указывают в миллиметрах, без обозначения единицы измерения. Если на чертеже размеры необходимо указать не в миллиметрах, а в других единицах измерения (сантиметрах, метрах и т.д.), то соответствующие размерные числа записывают с обозначением единицы измерения (см, м) или указывают их в технических требованиях. </a:t>
            </a:r>
          </a:p>
        </p:txBody>
      </p:sp>
    </p:spTree>
  </p:cSld>
  <p:clrMapOvr>
    <a:masterClrMapping/>
  </p:clrMapOvr>
  <p:transition>
    <p:checke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286256"/>
            <a:ext cx="8229600" cy="2357454"/>
          </a:xfrm>
        </p:spPr>
        <p:txBody>
          <a:bodyPr>
            <a:normAutofit fontScale="90000"/>
          </a:bodyPr>
          <a:lstStyle/>
          <a:p>
            <a:r>
              <a:rPr lang="ru-RU" sz="2400" b="1" dirty="0" smtClean="0">
                <a:solidFill>
                  <a:srgbClr val="FF0000"/>
                </a:solidFill>
                <a:latin typeface="Times New Roman" pitchFamily="18" charset="0"/>
                <a:cs typeface="Times New Roman" pitchFamily="18" charset="0"/>
              </a:rPr>
              <a:t>Рисунок 1.</a:t>
            </a:r>
            <a:r>
              <a:rPr lang="ru-RU" sz="2400" dirty="0" smtClean="0">
                <a:solidFill>
                  <a:srgbClr val="FF0000"/>
                </a:solidFill>
                <a:latin typeface="Times New Roman" pitchFamily="18" charset="0"/>
                <a:cs typeface="Times New Roman" pitchFamily="18" charset="0"/>
              </a:rPr>
              <a:t> Пример оформления ссылки на размер в технических требованиях</a:t>
            </a: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2700" b="1" dirty="0" smtClean="0">
                <a:solidFill>
                  <a:srgbClr val="00B050"/>
                </a:solidFill>
                <a:latin typeface="Times New Roman" pitchFamily="18" charset="0"/>
                <a:cs typeface="Times New Roman" pitchFamily="18" charset="0"/>
              </a:rPr>
              <a:t>Для размеров и предельных отклонений, приводимых в технических требованиях и пояснительных надписях на поле чертежа, обязательно указывают единицы измерения.</a:t>
            </a:r>
            <a:r>
              <a:rPr lang="ru-RU" sz="1800" b="1" dirty="0" smtClean="0"/>
              <a:t/>
            </a:r>
            <a:br>
              <a:rPr lang="ru-RU" sz="1800" b="1" dirty="0" smtClean="0"/>
            </a:br>
            <a:endParaRPr lang="ru-RU" sz="1800" b="1" dirty="0">
              <a:latin typeface="Times New Roman" pitchFamily="18" charset="0"/>
              <a:cs typeface="Times New Roman" pitchFamily="18" charset="0"/>
            </a:endParaRPr>
          </a:p>
        </p:txBody>
      </p:sp>
      <p:pic>
        <p:nvPicPr>
          <p:cNvPr id="3" name="Рисунок 2" descr="http://www.propro.ru/graphbook/eskd/eskd/gost/2_307/0001.gif"/>
          <p:cNvPicPr/>
          <p:nvPr/>
        </p:nvPicPr>
        <p:blipFill>
          <a:blip r:embed="rId2"/>
          <a:srcRect/>
          <a:stretch>
            <a:fillRect/>
          </a:stretch>
        </p:blipFill>
        <p:spPr bwMode="auto">
          <a:xfrm>
            <a:off x="285720" y="214290"/>
            <a:ext cx="8643998" cy="4000527"/>
          </a:xfrm>
          <a:prstGeom prst="rect">
            <a:avLst/>
          </a:prstGeom>
          <a:ln>
            <a:headEnd/>
            <a:tailEnd/>
          </a:ln>
        </p:spPr>
        <p:style>
          <a:lnRef idx="1">
            <a:schemeClr val="accent5"/>
          </a:lnRef>
          <a:fillRef idx="2">
            <a:schemeClr val="accent5"/>
          </a:fillRef>
          <a:effectRef idx="1">
            <a:schemeClr val="accent5"/>
          </a:effectRef>
          <a:fontRef idx="minor">
            <a:schemeClr val="dk1"/>
          </a:fontRef>
        </p:style>
      </p:pic>
    </p:spTree>
  </p:cSld>
  <p:clrMapOvr>
    <a:masterClrMapping/>
  </p:clrMapOvr>
  <p:transition>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297634"/>
          </a:xfrm>
          <a:ln w="76200">
            <a:solidFill>
              <a:srgbClr val="7030A0"/>
            </a:solidFill>
          </a:ln>
        </p:spPr>
        <p:style>
          <a:lnRef idx="3">
            <a:schemeClr val="lt1"/>
          </a:lnRef>
          <a:fillRef idx="1">
            <a:schemeClr val="accent2"/>
          </a:fillRef>
          <a:effectRef idx="1">
            <a:schemeClr val="accent2"/>
          </a:effectRef>
          <a:fontRef idx="minor">
            <a:schemeClr val="lt1"/>
          </a:fontRef>
        </p:style>
        <p:txBody>
          <a:bodyPr>
            <a:normAutofit/>
          </a:bodyPr>
          <a:lstStyle/>
          <a:p>
            <a:r>
              <a:rPr lang="ru-RU" sz="2800" b="1" dirty="0" smtClean="0">
                <a:solidFill>
                  <a:srgbClr val="FFFF00"/>
                </a:solidFill>
                <a:latin typeface="Times New Roman" pitchFamily="18" charset="0"/>
                <a:cs typeface="Times New Roman" pitchFamily="18" charset="0"/>
              </a:rPr>
              <a:t>Угловые размеры и предельные отклонения угловых размеров указывают в градусах, минутах и секундах с обозначением единицы измерения, например: 4°; 4°30´; 12°50´30´´; 0°30´40´´; 0°18´; 0°5´25´´; 0°0´30´´; 30°±1°; 30°±10´. </a:t>
            </a:r>
            <a:r>
              <a:rPr lang="ru-RU" sz="2800" b="1" dirty="0" smtClean="0">
                <a:solidFill>
                  <a:srgbClr val="00B050"/>
                </a:solidFill>
                <a:latin typeface="Times New Roman" pitchFamily="18" charset="0"/>
                <a:cs typeface="Times New Roman" pitchFamily="18" charset="0"/>
              </a:rPr>
              <a:t/>
            </a:r>
            <a:br>
              <a:rPr lang="ru-RU" sz="2800" b="1" dirty="0" smtClean="0">
                <a:solidFill>
                  <a:srgbClr val="00B050"/>
                </a:solidFill>
                <a:latin typeface="Times New Roman" pitchFamily="18" charset="0"/>
                <a:cs typeface="Times New Roman" pitchFamily="18" charset="0"/>
              </a:rPr>
            </a:br>
            <a:r>
              <a:rPr lang="ru-RU" sz="2800" b="1" dirty="0" smtClean="0">
                <a:solidFill>
                  <a:srgbClr val="00B0F0"/>
                </a:solidFill>
                <a:latin typeface="Times New Roman" pitchFamily="18" charset="0"/>
                <a:cs typeface="Times New Roman" pitchFamily="18" charset="0"/>
              </a:rPr>
              <a:t>Для размерных чисел применять простые дроби не допускается, за исключением размеров в дюймах. </a:t>
            </a:r>
            <a:r>
              <a:rPr lang="ru-RU" sz="2800" b="1" dirty="0" smtClean="0">
                <a:solidFill>
                  <a:srgbClr val="00B050"/>
                </a:solidFill>
                <a:latin typeface="Times New Roman" pitchFamily="18" charset="0"/>
                <a:cs typeface="Times New Roman" pitchFamily="18" charset="0"/>
              </a:rPr>
              <a:t/>
            </a:r>
            <a:br>
              <a:rPr lang="ru-RU" sz="2800" b="1" dirty="0" smtClean="0">
                <a:solidFill>
                  <a:srgbClr val="00B050"/>
                </a:solidFill>
                <a:latin typeface="Times New Roman" pitchFamily="18" charset="0"/>
                <a:cs typeface="Times New Roman" pitchFamily="18" charset="0"/>
              </a:rPr>
            </a:br>
            <a:r>
              <a:rPr lang="ru-RU" sz="2800" b="1" dirty="0" smtClean="0">
                <a:solidFill>
                  <a:srgbClr val="FFC000"/>
                </a:solidFill>
                <a:latin typeface="Times New Roman" pitchFamily="18" charset="0"/>
                <a:cs typeface="Times New Roman" pitchFamily="18" charset="0"/>
              </a:rPr>
              <a:t>Размеры, определяющие расположение сопрягаемых поверхностей, проставляют, как правило, от конструктивных баз с учетом возможностей выполнения и контроля этих размеров.</a:t>
            </a:r>
            <a:r>
              <a:rPr lang="ru-RU" sz="2800" b="1" dirty="0" smtClean="0">
                <a:solidFill>
                  <a:srgbClr val="00B050"/>
                </a:solidFill>
                <a:latin typeface="Times New Roman" pitchFamily="18" charset="0"/>
                <a:cs typeface="Times New Roman" pitchFamily="18" charset="0"/>
              </a:rPr>
              <a:t/>
            </a:r>
            <a:br>
              <a:rPr lang="ru-RU" sz="2800" b="1" dirty="0" smtClean="0">
                <a:solidFill>
                  <a:srgbClr val="00B050"/>
                </a:solidFill>
                <a:latin typeface="Times New Roman" pitchFamily="18" charset="0"/>
                <a:cs typeface="Times New Roman" pitchFamily="18" charset="0"/>
              </a:rPr>
            </a:br>
            <a:endParaRPr lang="ru-RU" sz="2800" b="1" dirty="0">
              <a:solidFill>
                <a:srgbClr val="00B05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797040"/>
          </a:xfrm>
          <a:ln w="38100"/>
        </p:spPr>
        <p:style>
          <a:lnRef idx="1">
            <a:schemeClr val="accent3"/>
          </a:lnRef>
          <a:fillRef idx="2">
            <a:schemeClr val="accent3"/>
          </a:fillRef>
          <a:effectRef idx="1">
            <a:schemeClr val="accent3"/>
          </a:effectRef>
          <a:fontRef idx="minor">
            <a:schemeClr val="dk1"/>
          </a:fontRef>
        </p:style>
        <p:txBody>
          <a:bodyPr>
            <a:noAutofit/>
          </a:bodyPr>
          <a:lstStyle/>
          <a:p>
            <a:r>
              <a:rPr lang="ru-RU" sz="2400" b="1" dirty="0" smtClean="0">
                <a:solidFill>
                  <a:srgbClr val="C00000"/>
                </a:solidFill>
                <a:latin typeface="Times New Roman" pitchFamily="18" charset="0"/>
                <a:cs typeface="Times New Roman" pitchFamily="18" charset="0"/>
              </a:rPr>
              <a:t>При расположении элементов предмета (отверстий, пазов, зубьев и т. п.) на одной оси или на одной окружности размеры, определяющие их взаимное расположение, наносят следующим способами: </a:t>
            </a:r>
            <a:r>
              <a:rPr lang="ru-RU" sz="2400" b="1" dirty="0" smtClean="0">
                <a:solidFill>
                  <a:srgbClr val="92D050"/>
                </a:solidFill>
                <a:latin typeface="Times New Roman" pitchFamily="18" charset="0"/>
                <a:cs typeface="Times New Roman" pitchFamily="18" charset="0"/>
              </a:rPr>
              <a:t/>
            </a:r>
            <a:br>
              <a:rPr lang="ru-RU" sz="2400" b="1" dirty="0" smtClean="0">
                <a:solidFill>
                  <a:srgbClr val="92D050"/>
                </a:solidFill>
                <a:latin typeface="Times New Roman" pitchFamily="18" charset="0"/>
                <a:cs typeface="Times New Roman" pitchFamily="18" charset="0"/>
              </a:rPr>
            </a:br>
            <a:r>
              <a:rPr lang="ru-RU" sz="2400" b="1" dirty="0" smtClean="0">
                <a:solidFill>
                  <a:srgbClr val="92D050"/>
                </a:solidFill>
                <a:latin typeface="Times New Roman" pitchFamily="18" charset="0"/>
                <a:cs typeface="Times New Roman" pitchFamily="18" charset="0"/>
              </a:rPr>
              <a:t>- от общей базы (поверхности, оси) - рис. </a:t>
            </a:r>
            <a:r>
              <a:rPr lang="ru-RU" sz="2400" dirty="0" smtClean="0">
                <a:latin typeface="Times New Roman" pitchFamily="18" charset="0"/>
                <a:cs typeface="Times New Roman" pitchFamily="18" charset="0"/>
                <a:hlinkClick r:id="rId2"/>
              </a:rPr>
              <a:t>2а</a:t>
            </a:r>
            <a:r>
              <a:rPr lang="ru-RU" sz="2400" dirty="0" smtClean="0">
                <a:latin typeface="Times New Roman" pitchFamily="18" charset="0"/>
                <a:cs typeface="Times New Roman" pitchFamily="18" charset="0"/>
              </a:rPr>
              <a:t> </a:t>
            </a:r>
            <a:r>
              <a:rPr lang="ru-RU" sz="2400" b="1" dirty="0" smtClean="0">
                <a:solidFill>
                  <a:srgbClr val="92D050"/>
                </a:solidFill>
                <a:latin typeface="Times New Roman" pitchFamily="18" charset="0"/>
                <a:cs typeface="Times New Roman" pitchFamily="18" charset="0"/>
              </a:rPr>
              <a:t>и</a:t>
            </a:r>
            <a:r>
              <a:rPr lang="ru-RU" sz="2400" dirty="0" smtClean="0">
                <a:latin typeface="Times New Roman" pitchFamily="18" charset="0"/>
                <a:cs typeface="Times New Roman" pitchFamily="18" charset="0"/>
              </a:rPr>
              <a:t> </a:t>
            </a:r>
            <a:r>
              <a:rPr lang="ru-RU" sz="2400" dirty="0" smtClean="0">
                <a:latin typeface="Times New Roman" pitchFamily="18" charset="0"/>
                <a:cs typeface="Times New Roman" pitchFamily="18" charset="0"/>
                <a:hlinkClick r:id="rId2"/>
              </a:rPr>
              <a:t>б</a:t>
            </a:r>
            <a:r>
              <a:rPr lang="ru-RU" sz="2400" dirty="0" smtClean="0">
                <a:latin typeface="Times New Roman" pitchFamily="18" charset="0"/>
                <a:cs typeface="Times New Roman" pitchFamily="18" charset="0"/>
              </a:rPr>
              <a:t>; </a:t>
            </a:r>
            <a:endParaRPr lang="ru-RU" sz="2400" dirty="0">
              <a:latin typeface="Times New Roman" pitchFamily="18" charset="0"/>
              <a:cs typeface="Times New Roman" pitchFamily="18" charset="0"/>
            </a:endParaRPr>
          </a:p>
        </p:txBody>
      </p:sp>
      <p:pic>
        <p:nvPicPr>
          <p:cNvPr id="5" name="Содержимое 4" descr="http://www.propro.ru/graphbook/eskd/eskd/gost/2_307/0002.gif"/>
          <p:cNvPicPr>
            <a:picLocks noGrp="1"/>
          </p:cNvPicPr>
          <p:nvPr>
            <p:ph sz="half" idx="1"/>
          </p:nvPr>
        </p:nvPicPr>
        <p:blipFill>
          <a:blip r:embed="rId3"/>
          <a:srcRect/>
          <a:stretch>
            <a:fillRect/>
          </a:stretch>
        </p:blipFill>
        <p:spPr bwMode="auto">
          <a:xfrm>
            <a:off x="428596" y="2285992"/>
            <a:ext cx="3714776" cy="3071833"/>
          </a:xfrm>
          <a:prstGeom prst="rect">
            <a:avLst/>
          </a:prstGeom>
          <a:ln w="38100">
            <a:solidFill>
              <a:schemeClr val="tx2">
                <a:lumMod val="60000"/>
                <a:lumOff val="40000"/>
              </a:schemeClr>
            </a:solidFill>
            <a:headEnd/>
            <a:tailEnd/>
          </a:ln>
        </p:spPr>
        <p:style>
          <a:lnRef idx="1">
            <a:schemeClr val="accent6"/>
          </a:lnRef>
          <a:fillRef idx="2">
            <a:schemeClr val="accent6"/>
          </a:fillRef>
          <a:effectRef idx="1">
            <a:schemeClr val="accent6"/>
          </a:effectRef>
          <a:fontRef idx="minor">
            <a:schemeClr val="dk1"/>
          </a:fontRef>
        </p:style>
      </p:pic>
      <p:pic>
        <p:nvPicPr>
          <p:cNvPr id="6" name="Содержимое 5" descr="http://www.propro.ru/graphbook/eskd/eskd/gost/2_307/0002_1.gif"/>
          <p:cNvPicPr>
            <a:picLocks noGrp="1"/>
          </p:cNvPicPr>
          <p:nvPr>
            <p:ph sz="half" idx="2"/>
          </p:nvPr>
        </p:nvPicPr>
        <p:blipFill>
          <a:blip r:embed="rId4"/>
          <a:srcRect/>
          <a:stretch>
            <a:fillRect/>
          </a:stretch>
        </p:blipFill>
        <p:spPr bwMode="auto">
          <a:xfrm>
            <a:off x="4500562" y="2285992"/>
            <a:ext cx="4357718" cy="3214710"/>
          </a:xfrm>
          <a:prstGeom prst="rect">
            <a:avLst/>
          </a:prstGeom>
          <a:ln w="38100">
            <a:solidFill>
              <a:srgbClr val="FFC000"/>
            </a:solidFill>
            <a:headEnd/>
            <a:tailEnd/>
          </a:ln>
        </p:spPr>
        <p:style>
          <a:lnRef idx="1">
            <a:schemeClr val="accent3"/>
          </a:lnRef>
          <a:fillRef idx="2">
            <a:schemeClr val="accent3"/>
          </a:fillRef>
          <a:effectRef idx="1">
            <a:schemeClr val="accent3"/>
          </a:effectRef>
          <a:fontRef idx="minor">
            <a:schemeClr val="dk1"/>
          </a:fontRef>
        </p:style>
      </p:pic>
      <p:sp>
        <p:nvSpPr>
          <p:cNvPr id="7" name="Прямоугольник 6"/>
          <p:cNvSpPr/>
          <p:nvPr/>
        </p:nvSpPr>
        <p:spPr>
          <a:xfrm>
            <a:off x="428596" y="5143512"/>
            <a:ext cx="8215370" cy="1538883"/>
          </a:xfrm>
          <a:prstGeom prst="rect">
            <a:avLst/>
          </a:prstGeom>
        </p:spPr>
        <p:txBody>
          <a:bodyPr wrap="square">
            <a:spAutoFit/>
          </a:bodyPr>
          <a:lstStyle/>
          <a:p>
            <a:endParaRPr lang="ru-RU" dirty="0" smtClean="0"/>
          </a:p>
          <a:p>
            <a:r>
              <a:rPr lang="ru-RU" sz="2000" dirty="0" smtClean="0"/>
              <a:t>                        </a:t>
            </a:r>
            <a:r>
              <a:rPr lang="ru-RU" sz="2800" b="1" dirty="0" smtClean="0">
                <a:solidFill>
                  <a:srgbClr val="C00000"/>
                </a:solidFill>
                <a:latin typeface="Times New Roman" pitchFamily="18" charset="0"/>
                <a:cs typeface="Times New Roman" pitchFamily="18" charset="0"/>
              </a:rPr>
              <a:t>а </a:t>
            </a:r>
            <a:r>
              <a:rPr lang="ru-RU" sz="2000" b="1" dirty="0" smtClean="0">
                <a:solidFill>
                  <a:srgbClr val="C00000"/>
                </a:solidFill>
                <a:latin typeface="Times New Roman" pitchFamily="18" charset="0"/>
                <a:cs typeface="Times New Roman" pitchFamily="18" charset="0"/>
              </a:rPr>
              <a:t>                                                                                      </a:t>
            </a:r>
            <a:r>
              <a:rPr lang="ru-RU" sz="2400" b="1" dirty="0" smtClean="0">
                <a:solidFill>
                  <a:srgbClr val="C00000"/>
                </a:solidFill>
                <a:latin typeface="Times New Roman" pitchFamily="18" charset="0"/>
                <a:cs typeface="Times New Roman" pitchFamily="18" charset="0"/>
              </a:rPr>
              <a:t>б</a:t>
            </a:r>
            <a:r>
              <a:rPr lang="ru-RU" sz="2000" b="1" dirty="0" smtClean="0">
                <a:solidFill>
                  <a:srgbClr val="C00000"/>
                </a:solidFill>
                <a:latin typeface="Times New Roman" pitchFamily="18" charset="0"/>
                <a:cs typeface="Times New Roman" pitchFamily="18" charset="0"/>
              </a:rPr>
              <a:t>        </a:t>
            </a:r>
            <a:r>
              <a:rPr lang="ru-RU" b="1" dirty="0" smtClean="0">
                <a:solidFill>
                  <a:srgbClr val="C00000"/>
                </a:solidFill>
                <a:latin typeface="Times New Roman" pitchFamily="18" charset="0"/>
                <a:cs typeface="Times New Roman" pitchFamily="18" charset="0"/>
              </a:rPr>
              <a:t>    </a:t>
            </a:r>
            <a:r>
              <a:rPr lang="ru-RU" dirty="0" smtClean="0"/>
              <a:t>                                                                                 </a:t>
            </a:r>
          </a:p>
          <a:p>
            <a:pPr algn="ctr"/>
            <a:r>
              <a:rPr lang="ru-RU" sz="2400" b="1" dirty="0" smtClean="0">
                <a:solidFill>
                  <a:srgbClr val="FF0000"/>
                </a:solidFill>
                <a:latin typeface="Times New Roman" pitchFamily="18" charset="0"/>
                <a:cs typeface="Times New Roman" pitchFamily="18" charset="0"/>
              </a:rPr>
              <a:t>Рисунок 2. </a:t>
            </a:r>
            <a:r>
              <a:rPr lang="ru-RU" sz="2400" dirty="0" smtClean="0">
                <a:solidFill>
                  <a:srgbClr val="FF0000"/>
                </a:solidFill>
                <a:latin typeface="Times New Roman" pitchFamily="18" charset="0"/>
                <a:cs typeface="Times New Roman" pitchFamily="18" charset="0"/>
              </a:rPr>
              <a:t>Простановка размеров определяющих взаимное расположение окружностей от общей базы</a:t>
            </a:r>
            <a:endParaRPr lang="ru-RU" sz="2400" dirty="0">
              <a:solidFill>
                <a:srgbClr val="FF0000"/>
              </a:solidFill>
              <a:latin typeface="Times New Roman" pitchFamily="18" charset="0"/>
              <a:cs typeface="Times New Roman" pitchFamily="18" charset="0"/>
            </a:endParaRPr>
          </a:p>
        </p:txBody>
      </p:sp>
    </p:spTree>
  </p:cSld>
  <p:clrMapOvr>
    <a:masterClrMapping/>
  </p:clrMapOvr>
  <p:transition>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274638"/>
            <a:ext cx="8786874" cy="3154362"/>
          </a:xfrm>
          <a:ln w="38100"/>
        </p:spPr>
        <p:style>
          <a:lnRef idx="1">
            <a:schemeClr val="accent6"/>
          </a:lnRef>
          <a:fillRef idx="2">
            <a:schemeClr val="accent6"/>
          </a:fillRef>
          <a:effectRef idx="1">
            <a:schemeClr val="accent6"/>
          </a:effectRef>
          <a:fontRef idx="minor">
            <a:schemeClr val="dk1"/>
          </a:fontRef>
        </p:style>
        <p:txBody>
          <a:bodyPr>
            <a:normAutofit fontScale="90000"/>
          </a:bodyPr>
          <a:lstStyle/>
          <a:p>
            <a:pPr algn="l"/>
            <a:r>
              <a:rPr lang="ru-RU" sz="2700" b="1" dirty="0" smtClean="0">
                <a:solidFill>
                  <a:schemeClr val="tx2">
                    <a:lumMod val="60000"/>
                    <a:lumOff val="40000"/>
                  </a:schemeClr>
                </a:solidFill>
                <a:latin typeface="Times New Roman" pitchFamily="18" charset="0"/>
                <a:cs typeface="Times New Roman" pitchFamily="18" charset="0"/>
              </a:rPr>
              <a:t>- заданием размеров нескольких групп элементов от нескольких общих баз - </a:t>
            </a:r>
            <a:r>
              <a:rPr lang="ru-RU" sz="2700" b="1" dirty="0" smtClean="0">
                <a:solidFill>
                  <a:schemeClr val="tx2">
                    <a:lumMod val="60000"/>
                    <a:lumOff val="40000"/>
                  </a:schemeClr>
                </a:solidFill>
                <a:latin typeface="Times New Roman" pitchFamily="18" charset="0"/>
                <a:cs typeface="Times New Roman" pitchFamily="18" charset="0"/>
                <a:hlinkClick r:id="rId2"/>
              </a:rPr>
              <a:t>рис.3</a:t>
            </a:r>
            <a:r>
              <a:rPr lang="ru-RU" sz="2700" b="1" dirty="0" smtClean="0">
                <a:solidFill>
                  <a:schemeClr val="tx2">
                    <a:lumMod val="60000"/>
                    <a:lumOff val="40000"/>
                  </a:schemeClr>
                </a:solidFill>
                <a:latin typeface="Times New Roman" pitchFamily="18" charset="0"/>
                <a:cs typeface="Times New Roman" pitchFamily="18" charset="0"/>
              </a:rPr>
              <a:t>; </a:t>
            </a:r>
            <a:r>
              <a:rPr lang="ru-RU" sz="2700" b="1" dirty="0" smtClean="0">
                <a:solidFill>
                  <a:srgbClr val="92D050"/>
                </a:solidFill>
                <a:latin typeface="Times New Roman" pitchFamily="18" charset="0"/>
                <a:cs typeface="Times New Roman" pitchFamily="18" charset="0"/>
              </a:rPr>
              <a:t/>
            </a:r>
            <a:br>
              <a:rPr lang="ru-RU" sz="2700" b="1" dirty="0" smtClean="0">
                <a:solidFill>
                  <a:srgbClr val="92D050"/>
                </a:solidFill>
                <a:latin typeface="Times New Roman" pitchFamily="18" charset="0"/>
                <a:cs typeface="Times New Roman" pitchFamily="18" charset="0"/>
              </a:rPr>
            </a:br>
            <a:r>
              <a:rPr lang="ru-RU" sz="2700" b="1" dirty="0" smtClean="0">
                <a:solidFill>
                  <a:srgbClr val="92D050"/>
                </a:solidFill>
                <a:latin typeface="Times New Roman" pitchFamily="18" charset="0"/>
                <a:cs typeface="Times New Roman" pitchFamily="18" charset="0"/>
              </a:rPr>
              <a:t>- заданием размеров между смежными элементами (цепочкой) - </a:t>
            </a:r>
            <a:r>
              <a:rPr lang="ru-RU" sz="2700" b="1" dirty="0" smtClean="0">
                <a:solidFill>
                  <a:srgbClr val="92D050"/>
                </a:solidFill>
                <a:latin typeface="Times New Roman" pitchFamily="18" charset="0"/>
                <a:cs typeface="Times New Roman" pitchFamily="18" charset="0"/>
                <a:hlinkClick r:id="rId2"/>
              </a:rPr>
              <a:t>рис.4</a:t>
            </a:r>
            <a:r>
              <a:rPr lang="ru-RU" sz="2200" dirty="0" smtClean="0">
                <a:solidFill>
                  <a:srgbClr val="92D050"/>
                </a:solidFill>
                <a:latin typeface="Times New Roman" pitchFamily="18" charset="0"/>
                <a:cs typeface="Times New Roman" pitchFamily="18" charset="0"/>
              </a:rPr>
              <a:t>.</a:t>
            </a:r>
            <a:br>
              <a:rPr lang="ru-RU" sz="2200" dirty="0" smtClean="0">
                <a:solidFill>
                  <a:srgbClr val="92D050"/>
                </a:solidFill>
                <a:latin typeface="Times New Roman" pitchFamily="18" charset="0"/>
                <a:cs typeface="Times New Roman" pitchFamily="18" charset="0"/>
              </a:rPr>
            </a:br>
            <a:r>
              <a:rPr lang="ru-RU" sz="2200" dirty="0" smtClean="0">
                <a:solidFill>
                  <a:srgbClr val="92D050"/>
                </a:solidFill>
                <a:latin typeface="Times New Roman" pitchFamily="18" charset="0"/>
                <a:cs typeface="Times New Roman" pitchFamily="18" charset="0"/>
              </a:rPr>
              <a:t/>
            </a:r>
            <a:br>
              <a:rPr lang="ru-RU" sz="2200" dirty="0" smtClean="0">
                <a:solidFill>
                  <a:srgbClr val="92D050"/>
                </a:solidFill>
                <a:latin typeface="Times New Roman" pitchFamily="18" charset="0"/>
                <a:cs typeface="Times New Roman" pitchFamily="18" charset="0"/>
              </a:rPr>
            </a:br>
            <a:r>
              <a:rPr lang="ru-RU" sz="2000" dirty="0" smtClean="0"/>
              <a:t> </a:t>
            </a:r>
            <a:r>
              <a:rPr lang="ru-RU" sz="2400" b="1" dirty="0" smtClean="0">
                <a:latin typeface="Times New Roman" pitchFamily="18" charset="0"/>
                <a:cs typeface="Times New Roman" pitchFamily="18" charset="0"/>
              </a:rPr>
              <a:t>Размеры на чертежах не допускается наносить в виде замкнутой цепи, за исключением случаев, когда один из размеров указан как справочный.</a:t>
            </a:r>
            <a:r>
              <a:rPr lang="ru-RU" sz="2000" dirty="0" smtClean="0"/>
              <a:t/>
            </a:r>
            <a:br>
              <a:rPr lang="ru-RU" sz="2000" dirty="0" smtClean="0"/>
            </a:br>
            <a:r>
              <a:rPr lang="ru-RU" sz="2200" b="1" dirty="0" smtClean="0">
                <a:solidFill>
                  <a:srgbClr val="FF0000"/>
                </a:solidFill>
                <a:latin typeface="Times New Roman" pitchFamily="18" charset="0"/>
                <a:cs typeface="Times New Roman" pitchFamily="18" charset="0"/>
              </a:rPr>
              <a:t>                             Рис. 3                                                      Рис. 4</a:t>
            </a:r>
            <a:endParaRPr lang="ru-RU" sz="2200" b="1" dirty="0">
              <a:solidFill>
                <a:srgbClr val="92D050"/>
              </a:solidFill>
              <a:latin typeface="Times New Roman" pitchFamily="18" charset="0"/>
              <a:cs typeface="Times New Roman" pitchFamily="18" charset="0"/>
            </a:endParaRPr>
          </a:p>
        </p:txBody>
      </p:sp>
      <p:pic>
        <p:nvPicPr>
          <p:cNvPr id="5" name="Содержимое 4" descr="http://www.propro.ru/graphbook/eskd/eskd/gost/2_307/0003.gif"/>
          <p:cNvPicPr>
            <a:picLocks noGrp="1"/>
          </p:cNvPicPr>
          <p:nvPr>
            <p:ph sz="half" idx="1"/>
          </p:nvPr>
        </p:nvPicPr>
        <p:blipFill>
          <a:blip r:embed="rId3"/>
          <a:srcRect/>
          <a:stretch>
            <a:fillRect/>
          </a:stretch>
        </p:blipFill>
        <p:spPr bwMode="auto">
          <a:xfrm>
            <a:off x="285720" y="3857628"/>
            <a:ext cx="4071966" cy="2643206"/>
          </a:xfrm>
          <a:prstGeom prst="rect">
            <a:avLst/>
          </a:prstGeom>
          <a:ln w="57150">
            <a:solidFill>
              <a:srgbClr val="FFFF00"/>
            </a:solidFill>
            <a:headEnd/>
            <a:tailEnd/>
          </a:ln>
        </p:spPr>
        <p:style>
          <a:lnRef idx="1">
            <a:schemeClr val="accent1"/>
          </a:lnRef>
          <a:fillRef idx="2">
            <a:schemeClr val="accent1"/>
          </a:fillRef>
          <a:effectRef idx="1">
            <a:schemeClr val="accent1"/>
          </a:effectRef>
          <a:fontRef idx="minor">
            <a:schemeClr val="dk1"/>
          </a:fontRef>
        </p:style>
      </p:pic>
      <p:pic>
        <p:nvPicPr>
          <p:cNvPr id="6" name="Содержимое 5" descr="http://www.propro.ru/graphbook/eskd/eskd/gost/2_307/0004.gif"/>
          <p:cNvPicPr>
            <a:picLocks noGrp="1"/>
          </p:cNvPicPr>
          <p:nvPr>
            <p:ph sz="half" idx="2"/>
          </p:nvPr>
        </p:nvPicPr>
        <p:blipFill>
          <a:blip r:embed="rId4"/>
          <a:srcRect/>
          <a:stretch>
            <a:fillRect/>
          </a:stretch>
        </p:blipFill>
        <p:spPr bwMode="auto">
          <a:xfrm>
            <a:off x="4752974" y="4071942"/>
            <a:ext cx="4105305" cy="2000264"/>
          </a:xfrm>
          <a:prstGeom prst="rect">
            <a:avLst/>
          </a:prstGeom>
          <a:ln w="38100">
            <a:solidFill>
              <a:srgbClr val="00B0F0"/>
            </a:solidFill>
            <a:headEnd/>
            <a:tailEnd/>
          </a:ln>
        </p:spPr>
        <p:style>
          <a:lnRef idx="1">
            <a:schemeClr val="accent2"/>
          </a:lnRef>
          <a:fillRef idx="2">
            <a:schemeClr val="accent2"/>
          </a:fillRef>
          <a:effectRef idx="1">
            <a:schemeClr val="accent2"/>
          </a:effectRef>
          <a:fontRef idx="minor">
            <a:schemeClr val="dk1"/>
          </a:fontRef>
        </p:style>
      </p:pic>
    </p:spTree>
  </p:cSld>
  <p:clrMapOvr>
    <a:masterClrMapping/>
  </p:clrMapOvr>
  <p:transition>
    <p:wheel spokes="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14290"/>
            <a:ext cx="8429684" cy="2940048"/>
          </a:xfrm>
          <a:ln w="57150">
            <a:solidFill>
              <a:srgbClr val="00B050"/>
            </a:solidFill>
          </a:ln>
        </p:spPr>
        <p:style>
          <a:lnRef idx="1">
            <a:schemeClr val="accent3"/>
          </a:lnRef>
          <a:fillRef idx="2">
            <a:schemeClr val="accent3"/>
          </a:fillRef>
          <a:effectRef idx="1">
            <a:schemeClr val="accent3"/>
          </a:effectRef>
          <a:fontRef idx="minor">
            <a:schemeClr val="dk1"/>
          </a:fontRef>
        </p:style>
        <p:txBody>
          <a:bodyPr>
            <a:noAutofit/>
          </a:bodyPr>
          <a:lstStyle/>
          <a:p>
            <a:pPr algn="l"/>
            <a:r>
              <a:rPr lang="ru-RU" sz="2000" dirty="0" smtClean="0">
                <a:latin typeface="Times New Roman" pitchFamily="18" charset="0"/>
                <a:cs typeface="Times New Roman" pitchFamily="18" charset="0"/>
              </a:rPr>
              <a:t>Размеры, определяющие положение симметрично расположенных поверхностей у симметричных изделий, наносят, как показано на рисунках </a:t>
            </a:r>
            <a:r>
              <a:rPr lang="ru-RU" sz="2000" dirty="0" smtClean="0">
                <a:latin typeface="Times New Roman" pitchFamily="18" charset="0"/>
                <a:cs typeface="Times New Roman" pitchFamily="18" charset="0"/>
                <a:hlinkClick r:id="rId2"/>
              </a:rPr>
              <a:t>5</a:t>
            </a:r>
            <a:r>
              <a:rPr lang="ru-RU" sz="2000" dirty="0" smtClean="0">
                <a:latin typeface="Times New Roman" pitchFamily="18" charset="0"/>
                <a:cs typeface="Times New Roman" pitchFamily="18" charset="0"/>
              </a:rPr>
              <a:t> </a:t>
            </a:r>
            <a:r>
              <a:rPr lang="ru-RU" sz="2000" b="1" dirty="0" smtClean="0">
                <a:solidFill>
                  <a:srgbClr val="00B0F0"/>
                </a:solidFill>
                <a:latin typeface="Times New Roman" pitchFamily="18" charset="0"/>
                <a:cs typeface="Times New Roman" pitchFamily="18" charset="0"/>
              </a:rPr>
              <a:t>(Пример простановки размеров, определяющих положение симметрично расположенных поверхностей  у симметричных изделий) </a:t>
            </a:r>
            <a:r>
              <a:rPr lang="ru-RU" sz="2000" dirty="0" smtClean="0">
                <a:latin typeface="Times New Roman" pitchFamily="18" charset="0"/>
                <a:cs typeface="Times New Roman" pitchFamily="18" charset="0"/>
              </a:rPr>
              <a:t>и </a:t>
            </a:r>
            <a:r>
              <a:rPr lang="ru-RU" sz="2000" dirty="0" smtClean="0">
                <a:latin typeface="Times New Roman" pitchFamily="18" charset="0"/>
                <a:cs typeface="Times New Roman" pitchFamily="18" charset="0"/>
                <a:hlinkClick r:id="rId2"/>
              </a:rPr>
              <a:t>6</a:t>
            </a:r>
            <a:r>
              <a:rPr lang="ru-RU" sz="2000" dirty="0" smtClean="0"/>
              <a:t>  </a:t>
            </a:r>
            <a:r>
              <a:rPr lang="ru-RU" sz="2000" b="1" dirty="0" smtClean="0">
                <a:solidFill>
                  <a:srgbClr val="7030A0"/>
                </a:solidFill>
              </a:rPr>
              <a:t>(</a:t>
            </a:r>
            <a:r>
              <a:rPr lang="ru-RU" sz="2000" b="1" dirty="0" smtClean="0">
                <a:solidFill>
                  <a:srgbClr val="7030A0"/>
                </a:solidFill>
                <a:latin typeface="Times New Roman" pitchFamily="18" charset="0"/>
                <a:cs typeface="Times New Roman" pitchFamily="18" charset="0"/>
              </a:rPr>
              <a:t>Пример простановки размеров, определяющих положение симметрично </a:t>
            </a:r>
            <a:br>
              <a:rPr lang="ru-RU" sz="2000" b="1" dirty="0" smtClean="0">
                <a:solidFill>
                  <a:srgbClr val="7030A0"/>
                </a:solidFill>
                <a:latin typeface="Times New Roman" pitchFamily="18" charset="0"/>
                <a:cs typeface="Times New Roman" pitchFamily="18" charset="0"/>
              </a:rPr>
            </a:br>
            <a:r>
              <a:rPr lang="ru-RU" sz="2000" b="1" dirty="0" smtClean="0">
                <a:solidFill>
                  <a:srgbClr val="7030A0"/>
                </a:solidFill>
                <a:latin typeface="Times New Roman" pitchFamily="18" charset="0"/>
                <a:cs typeface="Times New Roman" pitchFamily="18" charset="0"/>
              </a:rPr>
              <a:t>расположенных поверхностей  у симметричных изделий)</a:t>
            </a:r>
            <a:r>
              <a:rPr lang="ru-RU" sz="2000" dirty="0" smtClean="0">
                <a:latin typeface="Times New Roman" pitchFamily="18" charset="0"/>
                <a:cs typeface="Times New Roman" pitchFamily="18" charset="0"/>
              </a:rPr>
              <a:t>.</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a:t>
            </a:r>
            <a:r>
              <a:rPr lang="ru-RU" sz="2000" b="1" dirty="0" smtClean="0">
                <a:solidFill>
                  <a:srgbClr val="FF0000"/>
                </a:solidFill>
                <a:latin typeface="Times New Roman" pitchFamily="18" charset="0"/>
                <a:cs typeface="Times New Roman" pitchFamily="18" charset="0"/>
              </a:rPr>
              <a:t>Рис. 5                                                 Рис. 6</a:t>
            </a:r>
            <a:r>
              <a:rPr lang="ru-RU" sz="2000" dirty="0" smtClean="0">
                <a:solidFill>
                  <a:srgbClr val="FF0000"/>
                </a:solidFill>
                <a:latin typeface="Times New Roman" pitchFamily="18" charset="0"/>
                <a:cs typeface="Times New Roman" pitchFamily="18" charset="0"/>
              </a:rPr>
              <a:t>                                    </a:t>
            </a: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endParaRPr lang="ru-RU" sz="2000" dirty="0">
              <a:latin typeface="Times New Roman" pitchFamily="18" charset="0"/>
              <a:cs typeface="Times New Roman" pitchFamily="18" charset="0"/>
            </a:endParaRPr>
          </a:p>
        </p:txBody>
      </p:sp>
      <p:pic>
        <p:nvPicPr>
          <p:cNvPr id="5" name="Содержимое 4" descr="http://www.propro.ru/graphbook/eskd/eskd/gost/2_307/0005.gif"/>
          <p:cNvPicPr>
            <a:picLocks noGrp="1"/>
          </p:cNvPicPr>
          <p:nvPr>
            <p:ph sz="half" idx="1"/>
          </p:nvPr>
        </p:nvPicPr>
        <p:blipFill>
          <a:blip r:embed="rId3"/>
          <a:srcRect/>
          <a:stretch>
            <a:fillRect/>
          </a:stretch>
        </p:blipFill>
        <p:spPr bwMode="auto">
          <a:xfrm>
            <a:off x="285720" y="3500438"/>
            <a:ext cx="4038600" cy="3000396"/>
          </a:xfrm>
          <a:prstGeom prst="rect">
            <a:avLst/>
          </a:prstGeom>
          <a:ln w="57150">
            <a:solidFill>
              <a:srgbClr val="FFC000"/>
            </a:solidFill>
            <a:headEnd/>
            <a:tailEnd/>
          </a:ln>
        </p:spPr>
        <p:style>
          <a:lnRef idx="1">
            <a:schemeClr val="accent1"/>
          </a:lnRef>
          <a:fillRef idx="2">
            <a:schemeClr val="accent1"/>
          </a:fillRef>
          <a:effectRef idx="1">
            <a:schemeClr val="accent1"/>
          </a:effectRef>
          <a:fontRef idx="minor">
            <a:schemeClr val="dk1"/>
          </a:fontRef>
        </p:style>
      </p:pic>
      <p:pic>
        <p:nvPicPr>
          <p:cNvPr id="6" name="Содержимое 5" descr="http://www.propro.ru/graphbook/eskd/eskd/gost/2_307/0006.gif"/>
          <p:cNvPicPr>
            <a:picLocks noGrp="1"/>
          </p:cNvPicPr>
          <p:nvPr>
            <p:ph sz="half" idx="2"/>
          </p:nvPr>
        </p:nvPicPr>
        <p:blipFill>
          <a:blip r:embed="rId4"/>
          <a:srcRect/>
          <a:stretch>
            <a:fillRect/>
          </a:stretch>
        </p:blipFill>
        <p:spPr bwMode="auto">
          <a:xfrm>
            <a:off x="4857752" y="3500438"/>
            <a:ext cx="3829048" cy="3000396"/>
          </a:xfrm>
          <a:prstGeom prst="rect">
            <a:avLst/>
          </a:prstGeom>
          <a:ln w="57150">
            <a:solidFill>
              <a:srgbClr val="00B050"/>
            </a:solidFill>
            <a:headEnd/>
            <a:tailEnd/>
          </a:ln>
        </p:spPr>
        <p:style>
          <a:lnRef idx="1">
            <a:schemeClr val="accent4"/>
          </a:lnRef>
          <a:fillRef idx="2">
            <a:schemeClr val="accent4"/>
          </a:fillRef>
          <a:effectRef idx="1">
            <a:schemeClr val="accent4"/>
          </a:effectRef>
          <a:fontRef idx="minor">
            <a:schemeClr val="dk1"/>
          </a:fontRef>
        </p:style>
      </p:pic>
    </p:spTree>
  </p:cSld>
  <p:clrMapOvr>
    <a:masterClrMapping/>
  </p:clrMapOvr>
  <p:transition>
    <p:cover dir="u"/>
  </p:transition>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269</TotalTime>
  <Words>668</Words>
  <Application>Microsoft Office PowerPoint</Application>
  <PresentationFormat>Экран (4:3)</PresentationFormat>
  <Paragraphs>42</Paragraphs>
  <Slides>27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27</vt:i4>
      </vt:variant>
    </vt:vector>
  </HeadingPairs>
  <TitlesOfParts>
    <vt:vector size="28" baseType="lpstr">
      <vt:lpstr>Тема Office</vt:lpstr>
      <vt:lpstr>ОГАПОУ «Борисовский агромеханический техникум» </vt:lpstr>
      <vt:lpstr>Содержание: Раздел 1    1. Основные требования  2. Нанесение размеров         </vt:lpstr>
      <vt:lpstr>1. Основные требования Для определения величины изображенного изделия и его элементов служат размерные числа, нанесенные на чертеже. Справочные размеры на чертеже отмечают знаком «*», а в технических требованиях записывают: «* Размеры для справок». Если все размеры на чертеже справочные, их знаком «*» не отмечают, а в технических требованиях записывают: «Размеры для справок».   На чертежах изделий у размеров, контроль которых технически затруднен; наносят знак «*», а в технических требованиях помещают надпись «Размеры обеспеч. инстр.».  </vt:lpstr>
      <vt:lpstr>Линейные размеры и их придельные отклонения на чертежах и в спецификациях указывают в миллиметрах, без обозначения единицы измерения. Если на чертеже размеры необходимо указать не в миллиметрах, а в других единицах измерения (сантиметрах, метрах и т.д.), то соответствующие размерные числа записывают с обозначением единицы измерения (см, м) или указывают их в технических требованиях. </vt:lpstr>
      <vt:lpstr>Рисунок 1. Пример оформления ссылки на размер в технических требованиях Для размеров и предельных отклонений, приводимых в технических требованиях и пояснительных надписях на поле чертежа, обязательно указывают единицы измерения. </vt:lpstr>
      <vt:lpstr>Угловые размеры и предельные отклонения угловых размеров указывают в градусах, минутах и секундах с обозначением единицы измерения, например: 4°; 4°30´; 12°50´30´´; 0°30´40´´; 0°18´; 0°5´25´´; 0°0´30´´; 30°±1°; 30°±10´.  Для размерных чисел применять простые дроби не допускается, за исключением размеров в дюймах.  Размеры, определяющие расположение сопрягаемых поверхностей, проставляют, как правило, от конструктивных баз с учетом возможностей выполнения и контроля этих размеров. </vt:lpstr>
      <vt:lpstr>При расположении элементов предмета (отверстий, пазов, зубьев и т. п.) на одной оси или на одной окружности размеры, определяющие их взаимное расположение, наносят следующим способами:  - от общей базы (поверхности, оси) - рис. 2а и б; </vt:lpstr>
      <vt:lpstr>- заданием размеров нескольких групп элементов от нескольких общих баз - рис.3;  - заданием размеров между смежными элементами (цепочкой) - рис.4.   Размеры на чертежах не допускается наносить в виде замкнутой цепи, за исключением случаев, когда один из размеров указан как справочный.                              Рис. 3                                                      Рис. 4</vt:lpstr>
      <vt:lpstr>Размеры, определяющие положение симметрично расположенных поверхностей у симметричных изделий, наносят, как показано на рисунках 5 (Пример простановки размеров, определяющих положение симметрично расположенных поверхностей  у симметричных изделий) и 6  (Пример простановки размеров, определяющих положение симметрично  расположенных поверхностей  у симметричных изделий).                               Рис. 5                                                 Рис. 6                                     </vt:lpstr>
      <vt:lpstr>Для всех размеров, нанесенных на рабочих чертежах, указывают предельные отклонения.  Допускается не указывать предельные отклонения:  а) для размеров, определяющих зоны различной шероховатости одной и той же поверхности, зоны термообработки, покрытия, отделки, накатки, насечки, а также диаметры накатанных и насеченных поверхностей. В этих случаях непосредственно у таких размеров наносят знак ≈;   б) для размеров деталей изделий единичного производства задаваемых с припуском на пригонку.  На таких чертежах в непосредственной близости от указанных размеров наносят знак «*», а в технических требованиях указывают:  «* Размеры с припуском на пригонку до дет. ……..»,  «* Размеры с припуском на пригонку по черт. ……..»,  «* Размеры с припуском на пригонку по сопрягаемой детали».   </vt:lpstr>
      <vt:lpstr>  2. Нанесение размеров  Для нанесения размеров используют выносные и размерные линии и размерные числа (рис.7).  Размерные и выносные линии следует выполнять сплошными тонкими линиями.  Рис. 7 Составляющие размера           </vt:lpstr>
      <vt:lpstr>Размерные линии ограничены стрелками. Величина стрелок выбирается в зависимости от толщины S линии видимого контура предмета (рис. 8) и должна быть приблизительно одинакова для всех размерных линий чертежа.   Рис. 8. Стрелки размерной линии              </vt:lpstr>
      <vt:lpstr>При нанесении размера прямолинейного отрезка размерную линию проводят параллельно этому отрезку, а выносные линии - перпендикулярно размерам (рис. 9). Рисунок 9. Нанесение размера прямолинейного отрезка</vt:lpstr>
      <vt:lpstr>При нанесении размера угла размерную линию проводят в виде дуги с центром в его вершине, а выносные линии - радиально (рис. 11)  Рисунок 11. Пример нанесения размера угла</vt:lpstr>
      <vt:lpstr>При нанесении размеров деталей, подобных изображенной на рисунке 10, размерные линии следует проводить в радиусном направлении, а выносные по дугам окружностей.  Рисунок 10. Пример детали, у которой размерные линии следует проводить в радиусном направлении, а выносные по дугам окружностей</vt:lpstr>
      <vt:lpstr>Размерные числа линейных размеров при различных наклонах размерных линий располагают, как показано на рисунке 12.  Рисунок 12. Расположение размерных чисел линейных размеров при различных наклонах размерных линий </vt:lpstr>
      <vt:lpstr>Если необходимо нанести размер в заштрихованной зоне, соответствующее размерное число наносят на полке линии-выноски (рис.13).  Рисунок 13. Пример нанесения линейного размера</vt:lpstr>
      <vt:lpstr>Угловые размеры наносят так, как показано на рисунке 14. В зоне, расположенной выше горизонтальной осевой линии, размерные числа помещают над размерными линиями со стороны их выпуклости; в зоне, расположенной ниже горизонтальной осевой линии - со стороны вогнутости размерных линий.  Рисунок 14.  Расположение размерных чисел угловых размеров при различных наклонах размерных линий </vt:lpstr>
      <vt:lpstr>В заштрихованной зоне наносить размерные числа не рекомендуется. В этом случае размерные числа указывают на горизонтально нанесенных полках (рис.15).  Рисунок 15. Пример нанесения углового размера</vt:lpstr>
      <vt:lpstr>При нанесении нескольких параллельных или концентричных размерных линий на небольшом расстоянии друг от друга размерные числа над ними рекомендуется располагать в шахматном порядке (рис.16).  Рисунок 16. Требования к нанесению размеров  </vt:lpstr>
      <vt:lpstr>В случаях, показанных на рисунке 17, размерную и выносные линии проводят так, чтобы они вместе с измеряемым отрезком образовали параллелограмм. Необходимо избегать пересечения размерных и выносных линий.  Рисунок 17. Пример нанесения размера, когда размерную и выносные линии проводят так, чтобы они вместе с измеряемым отрезком образовали параллелограмм</vt:lpstr>
      <vt:lpstr>Если вид или разрез симметричного предмета или отдельных симметрично расположенных элементов изображают только до оси симметрии или с обрывом, то размерные линии, относящиеся к этим элементам, проводят с обрывом, и обрыв размерной линии делают дальше оси или линии обрыва предмета  (рис.18).  Рисунок 18. Пример нанесения размера с обрывом размерной линии</vt:lpstr>
      <vt:lpstr>Размерные линии допускается проводить с обрывом в следующих случаях:  а) при указании размера диаметра окружности независимо от того, изображена ли окружность полностью или частично, при этом обрыв размерной линии делают дальше центра окружности (рис. 19);  б)  при нанесении размеров от базы, не изображенной на данном чертеже (рис. 20).</vt:lpstr>
      <vt:lpstr>При изображения изделия с разрывом размерную линию не прерывают (рис. 21)  Если длина размерной линии недостаточна для размещения на ней стрелок, то размерную линию продолжают выносить за выносные линии (или соответственно за контурные, осевые, центровые и т. д.) и стрелки наносят, как показано на рис.22.  Рисунок 21. Нанесение размера при изображении изделия с разрывом Рисунок 22. Пример нанесения размерных линий  </vt:lpstr>
      <vt:lpstr>Если для написании размерного числа недостаточно места над размерной линией, то размеры наносят, как показано на рис.23; если недостаточно места для нанесения стрелок, то их наносят, как показано на рис. 24.  Способ нанесения размерного числа при различных положениях размерных линий (стрелок) на чертеже определяется наибольшим удобством чтения. </vt:lpstr>
      <vt:lpstr>Слайд 26</vt:lpstr>
      <vt:lpstr>Литература Бродский А.М., Фазлулин Э.М., Халдинов В.А. Инженерная графика.М., : "Академия".2014 Боголюбов С.К.  «Инженерная графика: учебник для средних спец. уч. зав. – М.: Изд-во: Машиностроение,  2012 Бродский А.М., Фазлулин Э.М., Халдинов В.А. Практикум по инженерной графике.М., : "Академия".2004 Дадаян А.А. Основы черчения и инженерной графики: Геометрические построения на плоскости и в пространстве: Учебное пособие для среднего профессионального образования. – М.: Инфра-М,  2007. Халдинов В.А. Бродский А.М. Фазлулин Э.М. Инженерная графика: Учебник. – М.: Академия, 2010. Интернет-ресурсы: http://www.moeobrazjvanie.ru/specialities_246.html http://window.edu/ru/window http://www.bookarchive.ru/categoru/tekhnicheskaja_literatura/ http://www/openet.edu.ru/ http://www.edu.ru/  </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на тему: </dc:title>
  <dc:creator>User</dc:creator>
  <cp:lastModifiedBy>User</cp:lastModifiedBy>
  <cp:revision>155</cp:revision>
  <dcterms:created xsi:type="dcterms:W3CDTF">2002-01-01T01:20:06Z</dcterms:created>
  <dcterms:modified xsi:type="dcterms:W3CDTF">2021-06-15T05:20:25Z</dcterms:modified>
</cp:coreProperties>
</file>