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image" Target="../media/image2.jpe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29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32" Type="http://schemas.openxmlformats.org/officeDocument/2006/relationships/image" Target="../media/image32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31" Type="http://schemas.openxmlformats.org/officeDocument/2006/relationships/image" Target="../media/image31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Relationship Id="rId27" Type="http://schemas.openxmlformats.org/officeDocument/2006/relationships/image" Target="../media/image27.png"/><Relationship Id="rId30" Type="http://schemas.openxmlformats.org/officeDocument/2006/relationships/image" Target="../media/image3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7.png"/><Relationship Id="rId18" Type="http://schemas.openxmlformats.org/officeDocument/2006/relationships/image" Target="../media/image43.png"/><Relationship Id="rId26" Type="http://schemas.openxmlformats.org/officeDocument/2006/relationships/image" Target="../media/image21.png"/><Relationship Id="rId3" Type="http://schemas.openxmlformats.org/officeDocument/2006/relationships/image" Target="../media/image33.png"/><Relationship Id="rId21" Type="http://schemas.openxmlformats.org/officeDocument/2006/relationships/image" Target="../media/image45.png"/><Relationship Id="rId34" Type="http://schemas.openxmlformats.org/officeDocument/2006/relationships/image" Target="../media/image57.png"/><Relationship Id="rId7" Type="http://schemas.openxmlformats.org/officeDocument/2006/relationships/image" Target="../media/image34.png"/><Relationship Id="rId12" Type="http://schemas.openxmlformats.org/officeDocument/2006/relationships/image" Target="../media/image38.png"/><Relationship Id="rId17" Type="http://schemas.openxmlformats.org/officeDocument/2006/relationships/image" Target="../media/image42.png"/><Relationship Id="rId25" Type="http://schemas.openxmlformats.org/officeDocument/2006/relationships/image" Target="../media/image49.png"/><Relationship Id="rId33" Type="http://schemas.openxmlformats.org/officeDocument/2006/relationships/image" Target="../media/image56.png"/><Relationship Id="rId38" Type="http://schemas.openxmlformats.org/officeDocument/2006/relationships/image" Target="../media/image61.png"/><Relationship Id="rId2" Type="http://schemas.openxmlformats.org/officeDocument/2006/relationships/image" Target="../media/image2.jpeg"/><Relationship Id="rId16" Type="http://schemas.openxmlformats.org/officeDocument/2006/relationships/image" Target="../media/image41.png"/><Relationship Id="rId20" Type="http://schemas.openxmlformats.org/officeDocument/2006/relationships/image" Target="../media/image24.png"/><Relationship Id="rId29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37.png"/><Relationship Id="rId24" Type="http://schemas.openxmlformats.org/officeDocument/2006/relationships/image" Target="../media/image48.png"/><Relationship Id="rId32" Type="http://schemas.openxmlformats.org/officeDocument/2006/relationships/image" Target="../media/image55.png"/><Relationship Id="rId37" Type="http://schemas.openxmlformats.org/officeDocument/2006/relationships/image" Target="../media/image60.png"/><Relationship Id="rId5" Type="http://schemas.openxmlformats.org/officeDocument/2006/relationships/image" Target="../media/image20.png"/><Relationship Id="rId15" Type="http://schemas.openxmlformats.org/officeDocument/2006/relationships/image" Target="../media/image40.png"/><Relationship Id="rId23" Type="http://schemas.openxmlformats.org/officeDocument/2006/relationships/image" Target="../media/image47.png"/><Relationship Id="rId28" Type="http://schemas.openxmlformats.org/officeDocument/2006/relationships/image" Target="../media/image51.png"/><Relationship Id="rId36" Type="http://schemas.openxmlformats.org/officeDocument/2006/relationships/image" Target="../media/image59.png"/><Relationship Id="rId10" Type="http://schemas.openxmlformats.org/officeDocument/2006/relationships/image" Target="../media/image36.png"/><Relationship Id="rId19" Type="http://schemas.openxmlformats.org/officeDocument/2006/relationships/image" Target="../media/image44.png"/><Relationship Id="rId31" Type="http://schemas.openxmlformats.org/officeDocument/2006/relationships/image" Target="../media/image54.png"/><Relationship Id="rId4" Type="http://schemas.openxmlformats.org/officeDocument/2006/relationships/image" Target="../media/image15.png"/><Relationship Id="rId9" Type="http://schemas.openxmlformats.org/officeDocument/2006/relationships/image" Target="../media/image35.png"/><Relationship Id="rId14" Type="http://schemas.openxmlformats.org/officeDocument/2006/relationships/image" Target="../media/image39.png"/><Relationship Id="rId22" Type="http://schemas.openxmlformats.org/officeDocument/2006/relationships/image" Target="../media/image46.png"/><Relationship Id="rId27" Type="http://schemas.openxmlformats.org/officeDocument/2006/relationships/image" Target="../media/image50.png"/><Relationship Id="rId30" Type="http://schemas.openxmlformats.org/officeDocument/2006/relationships/image" Target="../media/image53.png"/><Relationship Id="rId35" Type="http://schemas.openxmlformats.org/officeDocument/2006/relationships/image" Target="../media/image5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65.png"/><Relationship Id="rId18" Type="http://schemas.openxmlformats.org/officeDocument/2006/relationships/image" Target="../media/image69.png"/><Relationship Id="rId3" Type="http://schemas.openxmlformats.org/officeDocument/2006/relationships/image" Target="../media/image62.png"/><Relationship Id="rId21" Type="http://schemas.openxmlformats.org/officeDocument/2006/relationships/image" Target="../media/image72.png"/><Relationship Id="rId7" Type="http://schemas.openxmlformats.org/officeDocument/2006/relationships/image" Target="../media/image34.png"/><Relationship Id="rId12" Type="http://schemas.openxmlformats.org/officeDocument/2006/relationships/image" Target="../media/image20.png"/><Relationship Id="rId17" Type="http://schemas.openxmlformats.org/officeDocument/2006/relationships/image" Target="../media/image24.png"/><Relationship Id="rId2" Type="http://schemas.openxmlformats.org/officeDocument/2006/relationships/image" Target="../media/image4.png"/><Relationship Id="rId16" Type="http://schemas.openxmlformats.org/officeDocument/2006/relationships/image" Target="../media/image68.png"/><Relationship Id="rId20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6.png"/><Relationship Id="rId24" Type="http://schemas.openxmlformats.org/officeDocument/2006/relationships/image" Target="../media/image75.png"/><Relationship Id="rId5" Type="http://schemas.openxmlformats.org/officeDocument/2006/relationships/image" Target="../media/image15.png"/><Relationship Id="rId15" Type="http://schemas.openxmlformats.org/officeDocument/2006/relationships/image" Target="../media/image67.jpeg"/><Relationship Id="rId23" Type="http://schemas.openxmlformats.org/officeDocument/2006/relationships/image" Target="../media/image74.png"/><Relationship Id="rId10" Type="http://schemas.openxmlformats.org/officeDocument/2006/relationships/image" Target="../media/image64.png"/><Relationship Id="rId19" Type="http://schemas.openxmlformats.org/officeDocument/2006/relationships/image" Target="../media/image70.png"/><Relationship Id="rId4" Type="http://schemas.openxmlformats.org/officeDocument/2006/relationships/image" Target="../media/image63.png"/><Relationship Id="rId9" Type="http://schemas.openxmlformats.org/officeDocument/2006/relationships/image" Target="../media/image18.png"/><Relationship Id="rId14" Type="http://schemas.openxmlformats.org/officeDocument/2006/relationships/image" Target="../media/image66.png"/><Relationship Id="rId22" Type="http://schemas.openxmlformats.org/officeDocument/2006/relationships/image" Target="../media/image7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13" Type="http://schemas.openxmlformats.org/officeDocument/2006/relationships/image" Target="../media/image86.png"/><Relationship Id="rId18" Type="http://schemas.openxmlformats.org/officeDocument/2006/relationships/image" Target="../media/image91.png"/><Relationship Id="rId3" Type="http://schemas.openxmlformats.org/officeDocument/2006/relationships/image" Target="../media/image76.png"/><Relationship Id="rId21" Type="http://schemas.openxmlformats.org/officeDocument/2006/relationships/image" Target="../media/image94.png"/><Relationship Id="rId7" Type="http://schemas.openxmlformats.org/officeDocument/2006/relationships/image" Target="../media/image80.png"/><Relationship Id="rId12" Type="http://schemas.openxmlformats.org/officeDocument/2006/relationships/image" Target="../media/image85.png"/><Relationship Id="rId17" Type="http://schemas.openxmlformats.org/officeDocument/2006/relationships/image" Target="../media/image90.png"/><Relationship Id="rId25" Type="http://schemas.openxmlformats.org/officeDocument/2006/relationships/image" Target="../media/image98.png"/><Relationship Id="rId2" Type="http://schemas.openxmlformats.org/officeDocument/2006/relationships/image" Target="../media/image67.jpeg"/><Relationship Id="rId16" Type="http://schemas.openxmlformats.org/officeDocument/2006/relationships/image" Target="../media/image89.png"/><Relationship Id="rId20" Type="http://schemas.openxmlformats.org/officeDocument/2006/relationships/image" Target="../media/image9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png"/><Relationship Id="rId11" Type="http://schemas.openxmlformats.org/officeDocument/2006/relationships/image" Target="../media/image84.png"/><Relationship Id="rId24" Type="http://schemas.openxmlformats.org/officeDocument/2006/relationships/image" Target="../media/image97.png"/><Relationship Id="rId5" Type="http://schemas.openxmlformats.org/officeDocument/2006/relationships/image" Target="../media/image78.png"/><Relationship Id="rId15" Type="http://schemas.openxmlformats.org/officeDocument/2006/relationships/image" Target="../media/image88.png"/><Relationship Id="rId23" Type="http://schemas.openxmlformats.org/officeDocument/2006/relationships/image" Target="../media/image96.png"/><Relationship Id="rId10" Type="http://schemas.openxmlformats.org/officeDocument/2006/relationships/image" Target="../media/image83.png"/><Relationship Id="rId19" Type="http://schemas.openxmlformats.org/officeDocument/2006/relationships/image" Target="../media/image92.png"/><Relationship Id="rId4" Type="http://schemas.openxmlformats.org/officeDocument/2006/relationships/image" Target="../media/image77.png"/><Relationship Id="rId9" Type="http://schemas.openxmlformats.org/officeDocument/2006/relationships/image" Target="../media/image82.png"/><Relationship Id="rId14" Type="http://schemas.openxmlformats.org/officeDocument/2006/relationships/image" Target="../media/image87.png"/><Relationship Id="rId22" Type="http://schemas.openxmlformats.org/officeDocument/2006/relationships/image" Target="../media/image9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1916832"/>
            <a:ext cx="6172200" cy="2453658"/>
          </a:xfrm>
        </p:spPr>
        <p:txBody>
          <a:bodyPr>
            <a:noAutofit/>
          </a:bodyPr>
          <a:lstStyle/>
          <a:p>
            <a:r>
              <a:rPr lang="ru-RU" sz="4400" dirty="0" smtClean="0"/>
              <a:t>Вычисление площадей с помощью интегралов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8" name="Picture 3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980728"/>
            <a:ext cx="3528392" cy="3777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821644" cy="908720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b="1" dirty="0" smtClean="0"/>
              <a:t>Задача 1. Найти площадь  фигуры, ограниченной линиями  </a:t>
            </a:r>
            <a:r>
              <a:rPr lang="ru-RU" sz="2800" dirty="0" smtClean="0"/>
              <a:t>𝑦 = 9 – 𝑥², 𝑥 = –1, 𝑥 = 2 </a:t>
            </a:r>
            <a:r>
              <a:rPr lang="ru-RU" sz="2800" b="1" dirty="0" smtClean="0"/>
              <a:t>и осью 𝑂𝑋</a:t>
            </a:r>
            <a:endParaRPr lang="ru-RU" sz="2800" b="1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5616" y="908720"/>
            <a:ext cx="1539875" cy="449263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1340768"/>
            <a:ext cx="1409700" cy="808038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1720" y="1340768"/>
            <a:ext cx="1768475" cy="860425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3928" y="1556792"/>
            <a:ext cx="517525" cy="441325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2276872"/>
            <a:ext cx="655638" cy="441325"/>
          </a:xfrm>
          <a:prstGeom prst="rect">
            <a:avLst/>
          </a:prstGeom>
          <a:noFill/>
        </p:spPr>
      </p:pic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640" y="2276872"/>
            <a:ext cx="906463" cy="449263"/>
          </a:xfrm>
          <a:prstGeom prst="rect">
            <a:avLst/>
          </a:prstGeom>
          <a:noFill/>
        </p:spPr>
      </p:pic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67744" y="2276872"/>
            <a:ext cx="517525" cy="441325"/>
          </a:xfrm>
          <a:prstGeom prst="rect">
            <a:avLst/>
          </a:prstGeom>
          <a:noFill/>
        </p:spPr>
      </p:pic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2636912"/>
            <a:ext cx="2103438" cy="441325"/>
          </a:xfrm>
          <a:prstGeom prst="rect">
            <a:avLst/>
          </a:prstGeom>
          <a:noFill/>
        </p:spPr>
      </p:pic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323528" y="2996952"/>
            <a:ext cx="446449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mbria Math" pitchFamily="18" charset="0"/>
              </a:rPr>
              <a:t>Точки пересечения с осью ОХ: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648" y="3501008"/>
            <a:ext cx="1531938" cy="449263"/>
          </a:xfrm>
          <a:prstGeom prst="rect">
            <a:avLst/>
          </a:prstGeom>
          <a:noFill/>
        </p:spPr>
      </p:pic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3933056"/>
            <a:ext cx="960438" cy="449263"/>
          </a:xfrm>
          <a:prstGeom prst="rect">
            <a:avLst/>
          </a:prstGeom>
          <a:noFill/>
        </p:spPr>
      </p:pic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8" name="Picture 2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4365104"/>
            <a:ext cx="1044575" cy="441325"/>
          </a:xfrm>
          <a:prstGeom prst="rect">
            <a:avLst/>
          </a:prstGeom>
          <a:noFill/>
        </p:spPr>
      </p:pic>
      <p:cxnSp>
        <p:nvCxnSpPr>
          <p:cNvPr id="33" name="Прямая со стрелкой 32"/>
          <p:cNvCxnSpPr>
            <a:stCxn id="1058" idx="2"/>
          </p:cNvCxnSpPr>
          <p:nvPr/>
        </p:nvCxnSpPr>
        <p:spPr>
          <a:xfrm flipH="1" flipV="1">
            <a:off x="6876256" y="908720"/>
            <a:ext cx="36004" cy="384964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5292080" y="4149080"/>
            <a:ext cx="331236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52" name="Picture 28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48264" y="4149080"/>
            <a:ext cx="182563" cy="441325"/>
          </a:xfrm>
          <a:prstGeom prst="rect">
            <a:avLst/>
          </a:prstGeom>
          <a:noFill/>
        </p:spPr>
      </p:pic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54" name="Picture 30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8424" y="4149080"/>
            <a:ext cx="182563" cy="441325"/>
          </a:xfrm>
          <a:prstGeom prst="rect">
            <a:avLst/>
          </a:prstGeom>
          <a:noFill/>
        </p:spPr>
      </p:pic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56" name="Picture 32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8224" y="908720"/>
            <a:ext cx="190500" cy="441325"/>
          </a:xfrm>
          <a:prstGeom prst="rect">
            <a:avLst/>
          </a:prstGeom>
          <a:noFill/>
        </p:spPr>
      </p:pic>
      <p:sp>
        <p:nvSpPr>
          <p:cNvPr id="45" name="Блок-схема: узел 44"/>
          <p:cNvSpPr/>
          <p:nvPr/>
        </p:nvSpPr>
        <p:spPr>
          <a:xfrm>
            <a:off x="6804248" y="1484784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59" name="Picture 35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20272" y="1340768"/>
            <a:ext cx="182563" cy="441325"/>
          </a:xfrm>
          <a:prstGeom prst="rect">
            <a:avLst/>
          </a:prstGeom>
          <a:noFill/>
        </p:spPr>
      </p:pic>
      <p:sp>
        <p:nvSpPr>
          <p:cNvPr id="48" name="Блок-схема: узел 47"/>
          <p:cNvSpPr/>
          <p:nvPr/>
        </p:nvSpPr>
        <p:spPr>
          <a:xfrm>
            <a:off x="7740352" y="4077072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Блок-схема: узел 48"/>
          <p:cNvSpPr/>
          <p:nvPr/>
        </p:nvSpPr>
        <p:spPr>
          <a:xfrm>
            <a:off x="5940152" y="4077072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2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61" name="Picture 37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40352" y="4221088"/>
            <a:ext cx="182563" cy="441325"/>
          </a:xfrm>
          <a:prstGeom prst="rect">
            <a:avLst/>
          </a:prstGeom>
          <a:noFill/>
        </p:spPr>
      </p:pic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63" name="Picture 39"/>
          <p:cNvPicPr>
            <a:picLocks noChangeAspect="1" noChangeArrowheads="1"/>
          </p:cNvPicPr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24128" y="4221088"/>
            <a:ext cx="427038" cy="441325"/>
          </a:xfrm>
          <a:prstGeom prst="rect">
            <a:avLst/>
          </a:prstGeom>
          <a:noFill/>
        </p:spPr>
      </p:pic>
      <p:sp>
        <p:nvSpPr>
          <p:cNvPr id="55" name="Дуга 54"/>
          <p:cNvSpPr/>
          <p:nvPr/>
        </p:nvSpPr>
        <p:spPr>
          <a:xfrm>
            <a:off x="5868144" y="1556792"/>
            <a:ext cx="1944216" cy="5301208"/>
          </a:xfrm>
          <a:prstGeom prst="arc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Дуга 55"/>
          <p:cNvSpPr/>
          <p:nvPr/>
        </p:nvSpPr>
        <p:spPr>
          <a:xfrm flipH="1">
            <a:off x="6012160" y="1556792"/>
            <a:ext cx="1872208" cy="5472608"/>
          </a:xfrm>
          <a:prstGeom prst="arc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6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65" name="Picture 41"/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00192" y="4149080"/>
            <a:ext cx="504056" cy="520920"/>
          </a:xfrm>
          <a:prstGeom prst="rect">
            <a:avLst/>
          </a:prstGeom>
          <a:noFill/>
        </p:spPr>
      </p:pic>
      <p:sp>
        <p:nvSpPr>
          <p:cNvPr id="1068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67" name="Picture 43"/>
          <p:cNvPicPr>
            <a:picLocks noChangeAspect="1" noChangeArrowheads="1"/>
          </p:cNvPicPr>
          <p:nvPr/>
        </p:nvPicPr>
        <p:blipFill>
          <a:blip r:embed="rId2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52320" y="4221088"/>
            <a:ext cx="182563" cy="441325"/>
          </a:xfrm>
          <a:prstGeom prst="rect">
            <a:avLst/>
          </a:prstGeom>
          <a:noFill/>
        </p:spPr>
      </p:pic>
      <p:cxnSp>
        <p:nvCxnSpPr>
          <p:cNvPr id="62" name="Прямая соединительная линия 61"/>
          <p:cNvCxnSpPr/>
          <p:nvPr/>
        </p:nvCxnSpPr>
        <p:spPr>
          <a:xfrm>
            <a:off x="6588224" y="1484784"/>
            <a:ext cx="0" cy="302433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7524328" y="1772816"/>
            <a:ext cx="0" cy="259228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V="1">
            <a:off x="7236296" y="3861048"/>
            <a:ext cx="28803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flipV="1">
            <a:off x="6804248" y="3429000"/>
            <a:ext cx="72008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flipV="1">
            <a:off x="6660232" y="3284984"/>
            <a:ext cx="792088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 flipV="1">
            <a:off x="6588224" y="2996952"/>
            <a:ext cx="936104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 flipV="1">
            <a:off x="6588224" y="2852936"/>
            <a:ext cx="864096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 flipV="1">
            <a:off x="6588224" y="2564904"/>
            <a:ext cx="936104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flipV="1">
            <a:off x="6588224" y="2348880"/>
            <a:ext cx="936104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 flipV="1">
            <a:off x="6588224" y="2204864"/>
            <a:ext cx="864096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 flipV="1">
            <a:off x="6588224" y="2060848"/>
            <a:ext cx="792088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 flipV="1">
            <a:off x="6588224" y="1916832"/>
            <a:ext cx="72008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 flipV="1">
            <a:off x="6588224" y="1772816"/>
            <a:ext cx="648072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 flipV="1">
            <a:off x="6588224" y="1700808"/>
            <a:ext cx="504056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flipV="1">
            <a:off x="6588224" y="1628800"/>
            <a:ext cx="36004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 flipV="1">
            <a:off x="7020272" y="3645024"/>
            <a:ext cx="504056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0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69" name="Picture 45"/>
          <p:cNvPicPr>
            <a:picLocks noChangeAspect="1" noChangeArrowheads="1"/>
          </p:cNvPicPr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4725144"/>
            <a:ext cx="2304256" cy="1107516"/>
          </a:xfrm>
          <a:prstGeom prst="rect">
            <a:avLst/>
          </a:prstGeom>
          <a:noFill/>
        </p:spPr>
      </p:pic>
      <p:sp>
        <p:nvSpPr>
          <p:cNvPr id="1072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71" name="Picture 47"/>
          <p:cNvPicPr>
            <a:picLocks noChangeAspect="1" noChangeArrowheads="1"/>
          </p:cNvPicPr>
          <p:nvPr/>
        </p:nvPicPr>
        <p:blipFill>
          <a:blip r:embed="rId2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4869160"/>
            <a:ext cx="1656184" cy="866356"/>
          </a:xfrm>
          <a:prstGeom prst="rect">
            <a:avLst/>
          </a:prstGeom>
          <a:noFill/>
        </p:spPr>
      </p:pic>
      <p:cxnSp>
        <p:nvCxnSpPr>
          <p:cNvPr id="129" name="Прямая соединительная линия 128"/>
          <p:cNvCxnSpPr/>
          <p:nvPr/>
        </p:nvCxnSpPr>
        <p:spPr>
          <a:xfrm>
            <a:off x="4283968" y="4869160"/>
            <a:ext cx="0" cy="7920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4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76" name="Rectangle 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75" name="Picture 51"/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5976" y="5517232"/>
            <a:ext cx="278707" cy="288032"/>
          </a:xfrm>
          <a:prstGeom prst="rect">
            <a:avLst/>
          </a:prstGeom>
          <a:noFill/>
        </p:spPr>
      </p:pic>
      <p:sp>
        <p:nvSpPr>
          <p:cNvPr id="1078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77" name="Picture 53"/>
          <p:cNvPicPr>
            <a:picLocks noChangeAspect="1" noChangeArrowheads="1"/>
          </p:cNvPicPr>
          <p:nvPr/>
        </p:nvPicPr>
        <p:blipFill>
          <a:blip r:embed="rId2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7984" y="4797152"/>
            <a:ext cx="144016" cy="348142"/>
          </a:xfrm>
          <a:prstGeom prst="rect">
            <a:avLst/>
          </a:prstGeom>
          <a:noFill/>
        </p:spPr>
      </p:pic>
      <p:sp>
        <p:nvSpPr>
          <p:cNvPr id="1080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79" name="Picture 55"/>
          <p:cNvPicPr>
            <a:picLocks noChangeAspect="1" noChangeArrowheads="1"/>
          </p:cNvPicPr>
          <p:nvPr/>
        </p:nvPicPr>
        <p:blipFill>
          <a:blip r:embed="rId2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99992" y="5085184"/>
            <a:ext cx="244475" cy="441325"/>
          </a:xfrm>
          <a:prstGeom prst="rect">
            <a:avLst/>
          </a:prstGeom>
          <a:noFill/>
        </p:spPr>
      </p:pic>
      <p:sp>
        <p:nvSpPr>
          <p:cNvPr id="1082" name="Rectangle 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81" name="Picture 57"/>
          <p:cNvPicPr>
            <a:picLocks noChangeAspect="1" noChangeArrowheads="1"/>
          </p:cNvPicPr>
          <p:nvPr/>
        </p:nvPicPr>
        <p:blipFill>
          <a:blip r:embed="rId2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8024" y="4941168"/>
            <a:ext cx="1419158" cy="792088"/>
          </a:xfrm>
          <a:prstGeom prst="rect">
            <a:avLst/>
          </a:prstGeom>
          <a:noFill/>
        </p:spPr>
      </p:pic>
      <p:sp>
        <p:nvSpPr>
          <p:cNvPr id="1084" name="Rectangle 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83" name="Picture 59"/>
          <p:cNvPicPr>
            <a:picLocks noChangeAspect="1" noChangeArrowheads="1"/>
          </p:cNvPicPr>
          <p:nvPr/>
        </p:nvPicPr>
        <p:blipFill>
          <a:blip r:embed="rId2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28184" y="4941168"/>
            <a:ext cx="2592796" cy="808144"/>
          </a:xfrm>
          <a:prstGeom prst="rect">
            <a:avLst/>
          </a:prstGeom>
          <a:noFill/>
        </p:spPr>
      </p:pic>
      <p:pic>
        <p:nvPicPr>
          <p:cNvPr id="142" name="Picture 55"/>
          <p:cNvPicPr>
            <a:picLocks noChangeAspect="1" noChangeArrowheads="1"/>
          </p:cNvPicPr>
          <p:nvPr/>
        </p:nvPicPr>
        <p:blipFill>
          <a:blip r:embed="rId2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899525" y="5085184"/>
            <a:ext cx="244475" cy="441325"/>
          </a:xfrm>
          <a:prstGeom prst="rect">
            <a:avLst/>
          </a:prstGeom>
          <a:noFill/>
        </p:spPr>
      </p:pic>
      <p:sp>
        <p:nvSpPr>
          <p:cNvPr id="1086" name="Rectangle 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85" name="Picture 61"/>
          <p:cNvPicPr>
            <a:picLocks noChangeAspect="1" noChangeArrowheads="1"/>
          </p:cNvPicPr>
          <p:nvPr/>
        </p:nvPicPr>
        <p:blipFill>
          <a:blip r:embed="rId2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5877272"/>
            <a:ext cx="1433086" cy="720080"/>
          </a:xfrm>
          <a:prstGeom prst="rect">
            <a:avLst/>
          </a:prstGeom>
          <a:noFill/>
        </p:spPr>
      </p:pic>
      <p:sp>
        <p:nvSpPr>
          <p:cNvPr id="1088" name="Rectangle 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87" name="Picture 63"/>
          <p:cNvPicPr>
            <a:picLocks noChangeAspect="1" noChangeArrowheads="1"/>
          </p:cNvPicPr>
          <p:nvPr/>
        </p:nvPicPr>
        <p:blipFill>
          <a:blip r:embed="rId2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5877272"/>
            <a:ext cx="1670755" cy="720080"/>
          </a:xfrm>
          <a:prstGeom prst="rect">
            <a:avLst/>
          </a:prstGeom>
          <a:noFill/>
        </p:spPr>
      </p:pic>
      <p:sp>
        <p:nvSpPr>
          <p:cNvPr id="1090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89" name="Picture 65"/>
          <p:cNvPicPr>
            <a:picLocks noChangeAspect="1" noChangeArrowheads="1"/>
          </p:cNvPicPr>
          <p:nvPr/>
        </p:nvPicPr>
        <p:blipFill>
          <a:blip r:embed="rId2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07904" y="5877272"/>
            <a:ext cx="2232248" cy="734848"/>
          </a:xfrm>
          <a:prstGeom prst="rect">
            <a:avLst/>
          </a:prstGeom>
          <a:noFill/>
        </p:spPr>
      </p:pic>
      <p:sp>
        <p:nvSpPr>
          <p:cNvPr id="1092" name="Rectangle 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91" name="Picture 67"/>
          <p:cNvPicPr>
            <a:picLocks noChangeAspect="1" noChangeArrowheads="1"/>
          </p:cNvPicPr>
          <p:nvPr/>
        </p:nvPicPr>
        <p:blipFill>
          <a:blip r:embed="rId3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2160" y="6093296"/>
            <a:ext cx="1252624" cy="432047"/>
          </a:xfrm>
          <a:prstGeom prst="rect">
            <a:avLst/>
          </a:prstGeom>
          <a:noFill/>
        </p:spPr>
      </p:pic>
      <p:sp>
        <p:nvSpPr>
          <p:cNvPr id="1094" name="Rectangle 7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93" name="Picture 69"/>
          <p:cNvPicPr>
            <a:picLocks noChangeAspect="1" noChangeArrowheads="1"/>
          </p:cNvPicPr>
          <p:nvPr/>
        </p:nvPicPr>
        <p:blipFill>
          <a:blip r:embed="rId3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80312" y="6093296"/>
            <a:ext cx="441325" cy="441325"/>
          </a:xfrm>
          <a:prstGeom prst="rect">
            <a:avLst/>
          </a:prstGeom>
          <a:noFill/>
        </p:spPr>
      </p:pic>
      <p:sp>
        <p:nvSpPr>
          <p:cNvPr id="1096" name="Rectangle 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95" name="Picture 71"/>
          <p:cNvPicPr>
            <a:picLocks noChangeAspect="1" noChangeArrowheads="1"/>
          </p:cNvPicPr>
          <p:nvPr/>
        </p:nvPicPr>
        <p:blipFill>
          <a:blip r:embed="rId3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12360" y="6093296"/>
            <a:ext cx="725169" cy="432048"/>
          </a:xfrm>
          <a:prstGeom prst="rect">
            <a:avLst/>
          </a:prstGeom>
          <a:noFill/>
        </p:spPr>
      </p:pic>
      <p:cxnSp>
        <p:nvCxnSpPr>
          <p:cNvPr id="156" name="Прямая соединительная линия 155"/>
          <p:cNvCxnSpPr/>
          <p:nvPr/>
        </p:nvCxnSpPr>
        <p:spPr>
          <a:xfrm>
            <a:off x="7308304" y="6525344"/>
            <a:ext cx="11521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Прямоугольник 156"/>
          <p:cNvSpPr/>
          <p:nvPr/>
        </p:nvSpPr>
        <p:spPr>
          <a:xfrm>
            <a:off x="323528" y="1340768"/>
            <a:ext cx="1656184" cy="8423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80"/>
                                        <p:tgtEl>
                                          <p:spTgt spid="1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80"/>
                                        <p:tgtEl>
                                          <p:spTgt spid="1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80"/>
                                        <p:tgtEl>
                                          <p:spTgt spid="1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1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1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"/>
                            </p:stCondLst>
                            <p:childTnLst>
                              <p:par>
                                <p:cTn id="1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000"/>
                            </p:stCondLst>
                            <p:childTnLst>
                              <p:par>
                                <p:cTn id="18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1500"/>
                            </p:stCondLst>
                            <p:childTnLst>
                              <p:par>
                                <p:cTn id="1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2000"/>
                            </p:stCondLst>
                            <p:childTnLst>
                              <p:par>
                                <p:cTn id="18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2500"/>
                            </p:stCondLst>
                            <p:childTnLst>
                              <p:par>
                                <p:cTn id="1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3000"/>
                            </p:stCondLst>
                            <p:childTnLst>
                              <p:par>
                                <p:cTn id="19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3500"/>
                            </p:stCondLst>
                            <p:childTnLst>
                              <p:par>
                                <p:cTn id="20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4000"/>
                            </p:stCondLst>
                            <p:childTnLst>
                              <p:par>
                                <p:cTn id="20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4500"/>
                            </p:stCondLst>
                            <p:childTnLst>
                              <p:par>
                                <p:cTn id="20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5000"/>
                            </p:stCondLst>
                            <p:childTnLst>
                              <p:par>
                                <p:cTn id="2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5500"/>
                            </p:stCondLst>
                            <p:childTnLst>
                              <p:par>
                                <p:cTn id="2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2000"/>
                                        <p:tgtEl>
                                          <p:spTgt spid="1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2000"/>
                                        <p:tgtEl>
                                          <p:spTgt spid="1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500" fill="hold"/>
                                        <p:tgtEl>
                                          <p:spTgt spid="1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1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1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1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1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1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500" fill="hold"/>
                                        <p:tgtEl>
                                          <p:spTgt spid="1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8" dur="500"/>
                                        <p:tgtEl>
                                          <p:spTgt spid="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2000"/>
                                        <p:tgtEl>
                                          <p:spTgt spid="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2000"/>
                                        <p:tgtEl>
                                          <p:spTgt spid="1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3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5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2000"/>
                                        <p:tgtEl>
                                          <p:spTgt spid="1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2000"/>
                                        <p:tgtEl>
                                          <p:spTgt spid="1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0" dur="2000"/>
                                        <p:tgtEl>
                                          <p:spTgt spid="1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5" dur="2000"/>
                                        <p:tgtEl>
                                          <p:spTgt spid="1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0" dur="500" fill="hold"/>
                                        <p:tgtEl>
                                          <p:spTgt spid="1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500" fill="hold"/>
                                        <p:tgtEl>
                                          <p:spTgt spid="1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2" dur="500"/>
                                        <p:tgtEl>
                                          <p:spTgt spid="1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7" dur="500" fill="hold"/>
                                        <p:tgtEl>
                                          <p:spTgt spid="1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500" fill="hold"/>
                                        <p:tgtEl>
                                          <p:spTgt spid="1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9" dur="500"/>
                                        <p:tgtEl>
                                          <p:spTgt spid="1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4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5" grpId="0" animBg="1"/>
      <p:bldP spid="48" grpId="0" animBg="1"/>
      <p:bldP spid="49" grpId="0" animBg="1"/>
      <p:bldP spid="55" grpId="0" animBg="1"/>
      <p:bldP spid="56" grpId="0" animBg="1"/>
      <p:bldP spid="15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Решение задач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Стр. 86, № 206(2,5), 207(3,5)</a:t>
            </a:r>
          </a:p>
          <a:p>
            <a:r>
              <a:rPr lang="ru-RU" sz="3200" dirty="0" smtClean="0"/>
              <a:t>Самостоятельно: № 207(1,6)</a:t>
            </a:r>
          </a:p>
          <a:p>
            <a:r>
              <a:rPr lang="ru-RU" sz="3200" dirty="0" smtClean="0"/>
              <a:t>Домашнее задание: № 206 (1,4,6)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892480" cy="980728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Задача 2. Найти площадь фигуры, ограниченной линиями </a:t>
            </a:r>
            <a:r>
              <a:rPr lang="ru-RU" sz="2400" dirty="0" smtClean="0"/>
              <a:t>𝑦 = 𝑥², 𝑦 = 2𝑥–𝑥²  </a:t>
            </a:r>
            <a:r>
              <a:rPr lang="ru-RU" sz="2400" b="1" dirty="0" smtClean="0"/>
              <a:t>и осью 𝑂𝑋</a:t>
            </a:r>
            <a:endParaRPr lang="ru-RU" sz="2400" b="1" dirty="0"/>
          </a:p>
        </p:txBody>
      </p:sp>
      <p:pic>
        <p:nvPicPr>
          <p:cNvPr id="3" name="Picture 3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980728"/>
            <a:ext cx="3528392" cy="3777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980728"/>
            <a:ext cx="968375" cy="449263"/>
          </a:xfrm>
          <a:prstGeom prst="rect">
            <a:avLst/>
          </a:prstGeom>
          <a:noFill/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528" y="1484784"/>
          <a:ext cx="1958975" cy="864096"/>
        </p:xfrm>
        <a:graphic>
          <a:graphicData uri="http://schemas.openxmlformats.org/drawingml/2006/table">
            <a:tbl>
              <a:tblPr/>
              <a:tblGrid>
                <a:gridCol w="428625"/>
                <a:gridCol w="540385"/>
                <a:gridCol w="539750"/>
                <a:gridCol w="450215"/>
              </a:tblGrid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1484784"/>
            <a:ext cx="182563" cy="441325"/>
          </a:xfrm>
          <a:prstGeom prst="rect">
            <a:avLst/>
          </a:prstGeom>
          <a:noFill/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4" y="1484784"/>
            <a:ext cx="427038" cy="441325"/>
          </a:xfrm>
          <a:prstGeom prst="rect">
            <a:avLst/>
          </a:prstGeom>
          <a:noFill/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6" y="1916832"/>
            <a:ext cx="182563" cy="441325"/>
          </a:xfrm>
          <a:prstGeom prst="rect">
            <a:avLst/>
          </a:prstGeom>
          <a:noFill/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1916832"/>
            <a:ext cx="182563" cy="441325"/>
          </a:xfrm>
          <a:prstGeom prst="rect">
            <a:avLst/>
          </a:prstGeom>
          <a:noFill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1916832"/>
            <a:ext cx="190500" cy="441325"/>
          </a:xfrm>
          <a:prstGeom prst="rect">
            <a:avLst/>
          </a:prstGeom>
          <a:noFill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1916832"/>
            <a:ext cx="182563" cy="441325"/>
          </a:xfrm>
          <a:prstGeom prst="rect">
            <a:avLst/>
          </a:prstGeom>
          <a:noFill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6" y="1484784"/>
            <a:ext cx="182563" cy="441325"/>
          </a:xfrm>
          <a:prstGeom prst="rect">
            <a:avLst/>
          </a:prstGeom>
          <a:noFill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1484784"/>
            <a:ext cx="182563" cy="441325"/>
          </a:xfrm>
          <a:prstGeom prst="rect">
            <a:avLst/>
          </a:prstGeom>
          <a:noFill/>
        </p:spPr>
      </p:pic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15816" y="980728"/>
            <a:ext cx="1730375" cy="449263"/>
          </a:xfrm>
          <a:prstGeom prst="rect">
            <a:avLst/>
          </a:prstGeom>
          <a:noFill/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760" y="1484784"/>
            <a:ext cx="647700" cy="441325"/>
          </a:xfrm>
          <a:prstGeom prst="rect">
            <a:avLst/>
          </a:prstGeom>
          <a:noFill/>
        </p:spPr>
      </p:pic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1840" y="1268760"/>
            <a:ext cx="1425575" cy="860425"/>
          </a:xfrm>
          <a:prstGeom prst="rect">
            <a:avLst/>
          </a:prstGeom>
          <a:noFill/>
        </p:spPr>
      </p:pic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91" name="Picture 19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4008" y="1484784"/>
            <a:ext cx="517525" cy="441325"/>
          </a:xfrm>
          <a:prstGeom prst="rect">
            <a:avLst/>
          </a:prstGeom>
          <a:noFill/>
        </p:spPr>
      </p:pic>
      <p:sp>
        <p:nvSpPr>
          <p:cNvPr id="3094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93" name="Picture 21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3768" y="2060848"/>
            <a:ext cx="655638" cy="441325"/>
          </a:xfrm>
          <a:prstGeom prst="rect">
            <a:avLst/>
          </a:prstGeom>
          <a:noFill/>
        </p:spPr>
      </p:pic>
      <p:sp>
        <p:nvSpPr>
          <p:cNvPr id="3096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95" name="Picture 23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848" y="2060848"/>
            <a:ext cx="1333500" cy="449263"/>
          </a:xfrm>
          <a:prstGeom prst="rect">
            <a:avLst/>
          </a:prstGeom>
          <a:noFill/>
        </p:spPr>
      </p:pic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97" name="Picture 25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2060848"/>
            <a:ext cx="517525" cy="441325"/>
          </a:xfrm>
          <a:prstGeom prst="rect">
            <a:avLst/>
          </a:prstGeom>
          <a:noFill/>
        </p:spPr>
      </p:pic>
      <p:sp>
        <p:nvSpPr>
          <p:cNvPr id="3100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99" name="Picture 27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15816" y="2420888"/>
            <a:ext cx="1944216" cy="392229"/>
          </a:xfrm>
          <a:prstGeom prst="rect">
            <a:avLst/>
          </a:prstGeom>
          <a:noFill/>
        </p:spPr>
      </p:pic>
      <p:sp>
        <p:nvSpPr>
          <p:cNvPr id="33" name="Прямоугольник 32"/>
          <p:cNvSpPr/>
          <p:nvPr/>
        </p:nvSpPr>
        <p:spPr>
          <a:xfrm>
            <a:off x="251520" y="2708920"/>
            <a:ext cx="24482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Точки пересечения с осью ОХ:</a:t>
            </a:r>
            <a:endParaRPr lang="ru-RU" sz="2000" dirty="0"/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01" name="Picture 29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7824" y="2780928"/>
            <a:ext cx="1722438" cy="449263"/>
          </a:xfrm>
          <a:prstGeom prst="rect">
            <a:avLst/>
          </a:prstGeom>
          <a:noFill/>
        </p:spPr>
      </p:pic>
      <p:sp>
        <p:nvSpPr>
          <p:cNvPr id="3104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06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08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09" name="Picture 37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99792" y="3501008"/>
            <a:ext cx="800100" cy="441325"/>
          </a:xfrm>
          <a:prstGeom prst="rect">
            <a:avLst/>
          </a:prstGeom>
          <a:noFill/>
        </p:spPr>
      </p:pic>
      <p:sp>
        <p:nvSpPr>
          <p:cNvPr id="3112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14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13" name="Picture 41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4005064"/>
            <a:ext cx="1828800" cy="1249363"/>
          </a:xfrm>
          <a:prstGeom prst="rect">
            <a:avLst/>
          </a:prstGeom>
          <a:noFill/>
        </p:spPr>
      </p:pic>
      <p:sp>
        <p:nvSpPr>
          <p:cNvPr id="3116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15" name="Picture 43"/>
          <p:cNvPicPr>
            <a:picLocks noChangeAspect="1" noChangeArrowheads="1"/>
          </p:cNvPicPr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1720" y="4149080"/>
            <a:ext cx="677863" cy="846138"/>
          </a:xfrm>
          <a:prstGeom prst="rect">
            <a:avLst/>
          </a:prstGeom>
          <a:noFill/>
        </p:spPr>
      </p:pic>
      <p:cxnSp>
        <p:nvCxnSpPr>
          <p:cNvPr id="51" name="Прямая соединительная линия 50"/>
          <p:cNvCxnSpPr/>
          <p:nvPr/>
        </p:nvCxnSpPr>
        <p:spPr>
          <a:xfrm>
            <a:off x="2843808" y="4221088"/>
            <a:ext cx="0" cy="7200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18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17" name="Picture 4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15816" y="4077072"/>
            <a:ext cx="148938" cy="360040"/>
          </a:xfrm>
          <a:prstGeom prst="rect">
            <a:avLst/>
          </a:prstGeom>
          <a:noFill/>
        </p:spPr>
      </p:pic>
      <p:sp>
        <p:nvSpPr>
          <p:cNvPr id="3120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19" name="Picture 4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15816" y="4725144"/>
            <a:ext cx="152775" cy="369317"/>
          </a:xfrm>
          <a:prstGeom prst="rect">
            <a:avLst/>
          </a:prstGeom>
          <a:noFill/>
        </p:spPr>
      </p:pic>
      <p:sp>
        <p:nvSpPr>
          <p:cNvPr id="3122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21" name="Picture 49"/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7824" y="4365104"/>
            <a:ext cx="244475" cy="441325"/>
          </a:xfrm>
          <a:prstGeom prst="rect">
            <a:avLst/>
          </a:prstGeom>
          <a:noFill/>
        </p:spPr>
      </p:pic>
      <p:sp>
        <p:nvSpPr>
          <p:cNvPr id="3124" name="Rectangle 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23" name="Picture 51"/>
          <p:cNvPicPr>
            <a:picLocks noChangeAspect="1" noChangeArrowheads="1"/>
          </p:cNvPicPr>
          <p:nvPr/>
        </p:nvPicPr>
        <p:blipFill>
          <a:blip r:embed="rId2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7864" y="4149080"/>
            <a:ext cx="334963" cy="846138"/>
          </a:xfrm>
          <a:prstGeom prst="rect">
            <a:avLst/>
          </a:prstGeom>
          <a:noFill/>
        </p:spPr>
      </p:pic>
      <p:sp>
        <p:nvSpPr>
          <p:cNvPr id="3126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25" name="Picture 53"/>
          <p:cNvPicPr>
            <a:picLocks noChangeAspect="1" noChangeArrowheads="1"/>
          </p:cNvPicPr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9912" y="4149080"/>
            <a:ext cx="631825" cy="846138"/>
          </a:xfrm>
          <a:prstGeom prst="rect">
            <a:avLst/>
          </a:prstGeom>
          <a:noFill/>
        </p:spPr>
      </p:pic>
      <p:sp>
        <p:nvSpPr>
          <p:cNvPr id="3128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27" name="Picture 55"/>
          <p:cNvPicPr>
            <a:picLocks noChangeAspect="1" noChangeArrowheads="1"/>
          </p:cNvPicPr>
          <p:nvPr/>
        </p:nvPicPr>
        <p:blipFill>
          <a:blip r:embed="rId2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99992" y="4221088"/>
            <a:ext cx="517525" cy="800100"/>
          </a:xfrm>
          <a:prstGeom prst="rect">
            <a:avLst/>
          </a:prstGeom>
          <a:noFill/>
        </p:spPr>
      </p:pic>
      <p:sp>
        <p:nvSpPr>
          <p:cNvPr id="3130" name="Rectangle 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29" name="Picture 57"/>
          <p:cNvPicPr>
            <a:picLocks noChangeAspect="1" noChangeArrowheads="1"/>
          </p:cNvPicPr>
          <p:nvPr/>
        </p:nvPicPr>
        <p:blipFill>
          <a:blip r:embed="rId2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4941168"/>
            <a:ext cx="2819400" cy="1241425"/>
          </a:xfrm>
          <a:prstGeom prst="rect">
            <a:avLst/>
          </a:prstGeom>
          <a:noFill/>
        </p:spPr>
      </p:pic>
      <p:sp>
        <p:nvSpPr>
          <p:cNvPr id="3132" name="Rectangle 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31" name="Picture 59"/>
          <p:cNvPicPr>
            <a:picLocks noChangeAspect="1" noChangeArrowheads="1"/>
          </p:cNvPicPr>
          <p:nvPr/>
        </p:nvPicPr>
        <p:blipFill>
          <a:blip r:embed="rId2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1840" y="5085184"/>
            <a:ext cx="1981200" cy="952500"/>
          </a:xfrm>
          <a:prstGeom prst="rect">
            <a:avLst/>
          </a:prstGeom>
          <a:noFill/>
        </p:spPr>
      </p:pic>
      <p:cxnSp>
        <p:nvCxnSpPr>
          <p:cNvPr id="71" name="Прямая соединительная линия 70"/>
          <p:cNvCxnSpPr/>
          <p:nvPr/>
        </p:nvCxnSpPr>
        <p:spPr>
          <a:xfrm>
            <a:off x="5148064" y="5085184"/>
            <a:ext cx="0" cy="9361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4" name="Rectangle 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33" name="Picture 61"/>
          <p:cNvPicPr>
            <a:picLocks noChangeAspect="1" noChangeArrowheads="1"/>
          </p:cNvPicPr>
          <p:nvPr/>
        </p:nvPicPr>
        <p:blipFill>
          <a:blip r:embed="rId2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20072" y="5013176"/>
            <a:ext cx="148938" cy="360040"/>
          </a:xfrm>
          <a:prstGeom prst="rect">
            <a:avLst/>
          </a:prstGeom>
          <a:noFill/>
        </p:spPr>
      </p:pic>
      <p:sp>
        <p:nvSpPr>
          <p:cNvPr id="3136" name="Rectangle 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35" name="Picture 6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20072" y="5733256"/>
            <a:ext cx="148938" cy="360040"/>
          </a:xfrm>
          <a:prstGeom prst="rect">
            <a:avLst/>
          </a:prstGeom>
          <a:noFill/>
        </p:spPr>
      </p:pic>
      <p:sp>
        <p:nvSpPr>
          <p:cNvPr id="3138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37" name="Picture 65"/>
          <p:cNvPicPr>
            <a:picLocks noChangeAspect="1" noChangeArrowheads="1"/>
          </p:cNvPicPr>
          <p:nvPr/>
        </p:nvPicPr>
        <p:blipFill>
          <a:blip r:embed="rId2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080" y="5085184"/>
            <a:ext cx="1774825" cy="952500"/>
          </a:xfrm>
          <a:prstGeom prst="rect">
            <a:avLst/>
          </a:prstGeom>
          <a:noFill/>
        </p:spPr>
      </p:pic>
      <p:sp>
        <p:nvSpPr>
          <p:cNvPr id="3140" name="Rectangle 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39" name="Picture 67"/>
          <p:cNvPicPr>
            <a:picLocks noChangeAspect="1" noChangeArrowheads="1"/>
          </p:cNvPicPr>
          <p:nvPr/>
        </p:nvPicPr>
        <p:blipFill>
          <a:blip r:embed="rId2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92280" y="5085184"/>
            <a:ext cx="1736725" cy="952500"/>
          </a:xfrm>
          <a:prstGeom prst="rect">
            <a:avLst/>
          </a:prstGeom>
          <a:noFill/>
        </p:spPr>
      </p:pic>
      <p:sp>
        <p:nvSpPr>
          <p:cNvPr id="3142" name="Rectangle 7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41" name="Picture 69"/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899525" y="5301208"/>
            <a:ext cx="244475" cy="441325"/>
          </a:xfrm>
          <a:prstGeom prst="rect">
            <a:avLst/>
          </a:prstGeom>
          <a:noFill/>
        </p:spPr>
      </p:pic>
      <p:sp>
        <p:nvSpPr>
          <p:cNvPr id="3144" name="Rectangle 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43" name="Picture 71"/>
          <p:cNvPicPr>
            <a:picLocks noChangeAspect="1" noChangeArrowheads="1"/>
          </p:cNvPicPr>
          <p:nvPr/>
        </p:nvPicPr>
        <p:blipFill>
          <a:blip r:embed="rId2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6057900"/>
            <a:ext cx="2247900" cy="800100"/>
          </a:xfrm>
          <a:prstGeom prst="rect">
            <a:avLst/>
          </a:prstGeom>
          <a:noFill/>
        </p:spPr>
      </p:pic>
      <p:sp>
        <p:nvSpPr>
          <p:cNvPr id="3146" name="Rectangle 7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45" name="Picture 73"/>
          <p:cNvPicPr>
            <a:picLocks noChangeAspect="1" noChangeArrowheads="1"/>
          </p:cNvPicPr>
          <p:nvPr/>
        </p:nvPicPr>
        <p:blipFill>
          <a:blip r:embed="rId3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3768" y="6057900"/>
            <a:ext cx="1096963" cy="800100"/>
          </a:xfrm>
          <a:prstGeom prst="rect">
            <a:avLst/>
          </a:prstGeom>
          <a:noFill/>
        </p:spPr>
      </p:pic>
      <p:sp>
        <p:nvSpPr>
          <p:cNvPr id="3148" name="Rectangle 7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47" name="Picture 75"/>
          <p:cNvPicPr>
            <a:picLocks noChangeAspect="1" noChangeArrowheads="1"/>
          </p:cNvPicPr>
          <p:nvPr/>
        </p:nvPicPr>
        <p:blipFill>
          <a:blip r:embed="rId3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6057900"/>
            <a:ext cx="1333500" cy="800100"/>
          </a:xfrm>
          <a:prstGeom prst="rect">
            <a:avLst/>
          </a:prstGeom>
          <a:noFill/>
        </p:spPr>
      </p:pic>
      <p:sp>
        <p:nvSpPr>
          <p:cNvPr id="3149" name="Rectangle 77"/>
          <p:cNvSpPr>
            <a:spLocks noChangeArrowheads="1"/>
          </p:cNvSpPr>
          <p:nvPr/>
        </p:nvSpPr>
        <p:spPr bwMode="auto">
          <a:xfrm>
            <a:off x="0" y="1257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51" name="Rectangle 7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50" name="Picture 78"/>
          <p:cNvPicPr>
            <a:picLocks noChangeAspect="1" noChangeArrowheads="1"/>
          </p:cNvPicPr>
          <p:nvPr/>
        </p:nvPicPr>
        <p:blipFill>
          <a:blip r:embed="rId3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6057900"/>
            <a:ext cx="517525" cy="800100"/>
          </a:xfrm>
          <a:prstGeom prst="rect">
            <a:avLst/>
          </a:prstGeom>
          <a:noFill/>
        </p:spPr>
      </p:pic>
      <p:sp>
        <p:nvSpPr>
          <p:cNvPr id="3153" name="Rectangle 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52" name="Picture 80"/>
          <p:cNvPicPr>
            <a:picLocks noChangeAspect="1" noChangeArrowheads="1"/>
          </p:cNvPicPr>
          <p:nvPr/>
        </p:nvPicPr>
        <p:blipFill>
          <a:blip r:embed="rId3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8144" y="6237312"/>
            <a:ext cx="1006475" cy="441325"/>
          </a:xfrm>
          <a:prstGeom prst="rect">
            <a:avLst/>
          </a:prstGeom>
          <a:noFill/>
        </p:spPr>
      </p:pic>
      <p:sp>
        <p:nvSpPr>
          <p:cNvPr id="3155" name="Rectangle 8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54" name="Picture 82"/>
          <p:cNvPicPr>
            <a:picLocks noChangeAspect="1" noChangeArrowheads="1"/>
          </p:cNvPicPr>
          <p:nvPr/>
        </p:nvPicPr>
        <p:blipFill>
          <a:blip r:embed="rId3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76256" y="6057900"/>
            <a:ext cx="1096963" cy="800100"/>
          </a:xfrm>
          <a:prstGeom prst="rect">
            <a:avLst/>
          </a:prstGeom>
          <a:noFill/>
        </p:spPr>
      </p:pic>
      <p:sp>
        <p:nvSpPr>
          <p:cNvPr id="3157" name="Rectangle 8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56" name="Picture 84"/>
          <p:cNvPicPr>
            <a:picLocks noChangeAspect="1" noChangeArrowheads="1"/>
          </p:cNvPicPr>
          <p:nvPr/>
        </p:nvPicPr>
        <p:blipFill>
          <a:blip r:embed="rId3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28384" y="6237312"/>
            <a:ext cx="1317625" cy="449263"/>
          </a:xfrm>
          <a:prstGeom prst="rect">
            <a:avLst/>
          </a:prstGeom>
          <a:noFill/>
        </p:spPr>
      </p:pic>
      <p:cxnSp>
        <p:nvCxnSpPr>
          <p:cNvPr id="100" name="Прямая соединительная линия 99"/>
          <p:cNvCxnSpPr/>
          <p:nvPr/>
        </p:nvCxnSpPr>
        <p:spPr>
          <a:xfrm>
            <a:off x="8388424" y="6669360"/>
            <a:ext cx="75557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 стрелкой 101"/>
          <p:cNvCxnSpPr/>
          <p:nvPr/>
        </p:nvCxnSpPr>
        <p:spPr>
          <a:xfrm>
            <a:off x="5220072" y="2996952"/>
            <a:ext cx="345638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 стрелкой 105"/>
          <p:cNvCxnSpPr/>
          <p:nvPr/>
        </p:nvCxnSpPr>
        <p:spPr>
          <a:xfrm flipV="1">
            <a:off x="6588224" y="980728"/>
            <a:ext cx="0" cy="37444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59" name="Rectangle 8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58" name="Picture 8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460432" y="2996952"/>
            <a:ext cx="182563" cy="441325"/>
          </a:xfrm>
          <a:prstGeom prst="rect">
            <a:avLst/>
          </a:prstGeom>
          <a:noFill/>
        </p:spPr>
      </p:pic>
      <p:sp>
        <p:nvSpPr>
          <p:cNvPr id="3161" name="Rectangle 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60" name="Picture 88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00192" y="908720"/>
            <a:ext cx="190500" cy="441325"/>
          </a:xfrm>
          <a:prstGeom prst="rect">
            <a:avLst/>
          </a:prstGeom>
          <a:noFill/>
        </p:spPr>
      </p:pic>
      <p:sp>
        <p:nvSpPr>
          <p:cNvPr id="3163" name="Rectangle 9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62" name="Picture 9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00" y="2996952"/>
            <a:ext cx="182563" cy="441325"/>
          </a:xfrm>
          <a:prstGeom prst="rect">
            <a:avLst/>
          </a:prstGeom>
          <a:noFill/>
        </p:spPr>
      </p:pic>
      <p:cxnSp>
        <p:nvCxnSpPr>
          <p:cNvPr id="114" name="Прямая соединительная линия 113"/>
          <p:cNvCxnSpPr/>
          <p:nvPr/>
        </p:nvCxnSpPr>
        <p:spPr>
          <a:xfrm>
            <a:off x="7236296" y="2924944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>
            <a:off x="7812360" y="2924944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>
          <a:xfrm>
            <a:off x="6012160" y="2924944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>
            <a:off x="6516216" y="2420888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>
            <a:off x="6516216" y="3573016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65" name="Rectangle 9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64" name="Picture 9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288" y="3068960"/>
            <a:ext cx="182563" cy="441325"/>
          </a:xfrm>
          <a:prstGeom prst="rect">
            <a:avLst/>
          </a:prstGeom>
          <a:noFill/>
        </p:spPr>
      </p:pic>
      <p:sp>
        <p:nvSpPr>
          <p:cNvPr id="3167" name="Rectangle 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66" name="Picture 9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00" y="2276872"/>
            <a:ext cx="182563" cy="441325"/>
          </a:xfrm>
          <a:prstGeom prst="rect">
            <a:avLst/>
          </a:prstGeom>
          <a:noFill/>
        </p:spPr>
      </p:pic>
      <p:sp>
        <p:nvSpPr>
          <p:cNvPr id="127" name="Блок-схема: узел 126"/>
          <p:cNvSpPr/>
          <p:nvPr/>
        </p:nvSpPr>
        <p:spPr>
          <a:xfrm>
            <a:off x="7164288" y="2348880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8" name="Блок-схема: узел 127"/>
          <p:cNvSpPr/>
          <p:nvPr/>
        </p:nvSpPr>
        <p:spPr>
          <a:xfrm>
            <a:off x="6516216" y="2924944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9" name="Блок-схема: узел 128"/>
          <p:cNvSpPr/>
          <p:nvPr/>
        </p:nvSpPr>
        <p:spPr>
          <a:xfrm>
            <a:off x="7740352" y="2924944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69" name="Rectangle 9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68" name="Picture 96"/>
          <p:cNvPicPr>
            <a:picLocks noChangeAspect="1" noChangeArrowheads="1"/>
          </p:cNvPicPr>
          <p:nvPr/>
        </p:nvPicPr>
        <p:blipFill>
          <a:blip r:embed="rId3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15816" y="3140968"/>
            <a:ext cx="1836738" cy="441325"/>
          </a:xfrm>
          <a:prstGeom prst="rect">
            <a:avLst/>
          </a:prstGeom>
          <a:noFill/>
        </p:spPr>
      </p:pic>
      <p:sp>
        <p:nvSpPr>
          <p:cNvPr id="3171" name="Rectangle 9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0" name="Picture 98"/>
          <p:cNvPicPr>
            <a:picLocks noChangeAspect="1" noChangeArrowheads="1"/>
          </p:cNvPicPr>
          <p:nvPr/>
        </p:nvPicPr>
        <p:blipFill>
          <a:blip r:embed="rId3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9912" y="3501008"/>
            <a:ext cx="1371600" cy="441325"/>
          </a:xfrm>
          <a:prstGeom prst="rect">
            <a:avLst/>
          </a:prstGeom>
          <a:noFill/>
        </p:spPr>
      </p:pic>
      <p:sp>
        <p:nvSpPr>
          <p:cNvPr id="3173" name="Rectangle 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2" name="Picture 100"/>
          <p:cNvPicPr>
            <a:picLocks noChangeAspect="1" noChangeArrowheads="1"/>
          </p:cNvPicPr>
          <p:nvPr/>
        </p:nvPicPr>
        <p:blipFill>
          <a:blip r:embed="rId3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39952" y="3789040"/>
            <a:ext cx="800100" cy="441325"/>
          </a:xfrm>
          <a:prstGeom prst="rect">
            <a:avLst/>
          </a:prstGeom>
          <a:noFill/>
        </p:spPr>
      </p:pic>
      <p:sp>
        <p:nvSpPr>
          <p:cNvPr id="3175" name="Rectangle 1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" name="Picture 102"/>
          <p:cNvPicPr>
            <a:picLocks noChangeAspect="1" noChangeArrowheads="1"/>
          </p:cNvPicPr>
          <p:nvPr/>
        </p:nvPicPr>
        <p:blipFill>
          <a:blip r:embed="rId2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40352" y="3068960"/>
            <a:ext cx="182563" cy="441325"/>
          </a:xfrm>
          <a:prstGeom prst="rect">
            <a:avLst/>
          </a:prstGeom>
          <a:noFill/>
        </p:spPr>
      </p:pic>
      <p:sp>
        <p:nvSpPr>
          <p:cNvPr id="138" name="Дуга 137"/>
          <p:cNvSpPr/>
          <p:nvPr/>
        </p:nvSpPr>
        <p:spPr>
          <a:xfrm>
            <a:off x="6516216" y="2420888"/>
            <a:ext cx="1368152" cy="2016224"/>
          </a:xfrm>
          <a:prstGeom prst="arc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9" name="Дуга 138"/>
          <p:cNvSpPr/>
          <p:nvPr/>
        </p:nvSpPr>
        <p:spPr>
          <a:xfrm flipH="1">
            <a:off x="6516216" y="2420888"/>
            <a:ext cx="1368152" cy="2016224"/>
          </a:xfrm>
          <a:prstGeom prst="arc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0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6136" y="3068960"/>
            <a:ext cx="427038" cy="441325"/>
          </a:xfrm>
          <a:prstGeom prst="rect">
            <a:avLst/>
          </a:prstGeom>
          <a:noFill/>
        </p:spPr>
      </p:pic>
      <p:sp>
        <p:nvSpPr>
          <p:cNvPr id="141" name="Блок-схема: узел 140"/>
          <p:cNvSpPr/>
          <p:nvPr/>
        </p:nvSpPr>
        <p:spPr>
          <a:xfrm>
            <a:off x="5940152" y="2348880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2" name="Дуга 141"/>
          <p:cNvSpPr/>
          <p:nvPr/>
        </p:nvSpPr>
        <p:spPr>
          <a:xfrm flipV="1">
            <a:off x="5868144" y="836712"/>
            <a:ext cx="1440160" cy="2160240"/>
          </a:xfrm>
          <a:prstGeom prst="arc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3" name="Дуга 142"/>
          <p:cNvSpPr/>
          <p:nvPr/>
        </p:nvSpPr>
        <p:spPr>
          <a:xfrm flipH="1" flipV="1">
            <a:off x="5940152" y="836712"/>
            <a:ext cx="1296144" cy="2160240"/>
          </a:xfrm>
          <a:prstGeom prst="arc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5" name="Прямая соединительная линия 144"/>
          <p:cNvCxnSpPr/>
          <p:nvPr/>
        </p:nvCxnSpPr>
        <p:spPr>
          <a:xfrm>
            <a:off x="6948264" y="2852936"/>
            <a:ext cx="72008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Прямая соединительная линия 156"/>
          <p:cNvCxnSpPr/>
          <p:nvPr/>
        </p:nvCxnSpPr>
        <p:spPr>
          <a:xfrm>
            <a:off x="7092280" y="2636912"/>
            <a:ext cx="216024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Прямая соединительная линия 163"/>
          <p:cNvCxnSpPr/>
          <p:nvPr/>
        </p:nvCxnSpPr>
        <p:spPr>
          <a:xfrm>
            <a:off x="7164288" y="2564904"/>
            <a:ext cx="288032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Прямая соединительная линия 167"/>
          <p:cNvCxnSpPr>
            <a:stCxn id="127" idx="4"/>
          </p:cNvCxnSpPr>
          <p:nvPr/>
        </p:nvCxnSpPr>
        <p:spPr>
          <a:xfrm>
            <a:off x="7236296" y="2492896"/>
            <a:ext cx="36004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Прямая соединительная линия 170"/>
          <p:cNvCxnSpPr/>
          <p:nvPr/>
        </p:nvCxnSpPr>
        <p:spPr>
          <a:xfrm>
            <a:off x="7380312" y="2492896"/>
            <a:ext cx="36004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>
            <a:off x="7020272" y="2780928"/>
            <a:ext cx="144016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Прямая соединительная линия 174"/>
          <p:cNvCxnSpPr/>
          <p:nvPr/>
        </p:nvCxnSpPr>
        <p:spPr>
          <a:xfrm>
            <a:off x="7236296" y="2420888"/>
            <a:ext cx="0" cy="5760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3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3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00"/>
                            </p:stCondLst>
                            <p:childTnLst>
                              <p:par>
                                <p:cTn id="1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20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2" dur="8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3" dur="8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8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2000"/>
                                        <p:tgtEl>
                                          <p:spTgt spid="3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20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2000"/>
                                        <p:tgtEl>
                                          <p:spTgt spid="3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2000"/>
                                        <p:tgtEl>
                                          <p:spTgt spid="3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3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 fill="hold"/>
                                        <p:tgtEl>
                                          <p:spTgt spid="3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3" dur="500"/>
                                        <p:tgtEl>
                                          <p:spTgt spid="3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8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8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500"/>
                            </p:stCondLst>
                            <p:childTnLst>
                              <p:par>
                                <p:cTn id="28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2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1000"/>
                            </p:stCondLst>
                            <p:childTnLst>
                              <p:par>
                                <p:cTn id="28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6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0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2000"/>
                            </p:stCondLst>
                            <p:childTnLst>
                              <p:par>
                                <p:cTn id="29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4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2500"/>
                            </p:stCondLst>
                            <p:childTnLst>
                              <p:par>
                                <p:cTn id="29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8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3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8" dur="2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3" dur="2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3" dur="500" fill="hold"/>
                                        <p:tgtEl>
                                          <p:spTgt spid="3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500" fill="hold"/>
                                        <p:tgtEl>
                                          <p:spTgt spid="3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5" dur="5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0" dur="500" fill="hold"/>
                                        <p:tgtEl>
                                          <p:spTgt spid="3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500" fill="hold"/>
                                        <p:tgtEl>
                                          <p:spTgt spid="3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2" dur="500"/>
                                        <p:tgtEl>
                                          <p:spTgt spid="3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7" dur="5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5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9" dur="5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>
                      <p:stCondLst>
                        <p:cond delay="indefinite"/>
                      </p:stCondLst>
                      <p:childTnLst>
                        <p:par>
                          <p:cTn id="341" fill="hold">
                            <p:stCondLst>
                              <p:cond delay="0"/>
                            </p:stCondLst>
                            <p:childTnLst>
                              <p:par>
                                <p:cTn id="3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4" dur="2000"/>
                                        <p:tgtEl>
                                          <p:spTgt spid="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9" dur="2000"/>
                                        <p:tgtEl>
                                          <p:spTgt spid="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0" fill="hold">
                      <p:stCondLst>
                        <p:cond delay="indefinite"/>
                      </p:stCondLst>
                      <p:childTnLst>
                        <p:par>
                          <p:cTn id="351" fill="hold">
                            <p:stCondLst>
                              <p:cond delay="0"/>
                            </p:stCondLst>
                            <p:childTnLst>
                              <p:par>
                                <p:cTn id="3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4" dur="2000"/>
                                        <p:tgtEl>
                                          <p:spTgt spid="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5" fill="hold">
                      <p:stCondLst>
                        <p:cond delay="indefinite"/>
                      </p:stCondLst>
                      <p:childTnLst>
                        <p:par>
                          <p:cTn id="356" fill="hold">
                            <p:stCondLst>
                              <p:cond delay="0"/>
                            </p:stCondLst>
                            <p:childTnLst>
                              <p:par>
                                <p:cTn id="3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9" dur="20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0" fill="hold">
                      <p:stCondLst>
                        <p:cond delay="indefinite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4" dur="20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>
                      <p:stCondLst>
                        <p:cond delay="indefinite"/>
                      </p:stCondLst>
                      <p:childTnLst>
                        <p:par>
                          <p:cTn id="366" fill="hold">
                            <p:stCondLst>
                              <p:cond delay="0"/>
                            </p:stCondLst>
                            <p:childTnLst>
                              <p:par>
                                <p:cTn id="36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0" fill="hold">
                      <p:stCondLst>
                        <p:cond delay="indefinite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4" dur="500" fill="hold"/>
                                        <p:tgtEl>
                                          <p:spTgt spid="3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500" fill="hold"/>
                                        <p:tgtEl>
                                          <p:spTgt spid="3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6" dur="500"/>
                                        <p:tgtEl>
                                          <p:spTgt spid="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>
                      <p:stCondLst>
                        <p:cond delay="indefinite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1" dur="500" fill="hold"/>
                                        <p:tgtEl>
                                          <p:spTgt spid="3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500" fill="hold"/>
                                        <p:tgtEl>
                                          <p:spTgt spid="3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3" dur="500"/>
                                        <p:tgtEl>
                                          <p:spTgt spid="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8" dur="2000"/>
                                        <p:tgtEl>
                                          <p:spTgt spid="3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fill="hold">
                      <p:stCondLst>
                        <p:cond delay="indefinite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3" dur="2000"/>
                                        <p:tgtEl>
                                          <p:spTgt spid="3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4" fill="hold">
                      <p:stCondLst>
                        <p:cond delay="indefinite"/>
                      </p:stCondLst>
                      <p:childTnLst>
                        <p:par>
                          <p:cTn id="395" fill="hold">
                            <p:stCondLst>
                              <p:cond delay="0"/>
                            </p:stCondLst>
                            <p:childTnLst>
                              <p:par>
                                <p:cTn id="39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8" dur="500" fill="hold"/>
                                        <p:tgtEl>
                                          <p:spTgt spid="3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500" fill="hold"/>
                                        <p:tgtEl>
                                          <p:spTgt spid="3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0" dur="500"/>
                                        <p:tgtEl>
                                          <p:spTgt spid="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fill="hold">
                      <p:stCondLst>
                        <p:cond delay="indefinite"/>
                      </p:stCondLst>
                      <p:childTnLst>
                        <p:par>
                          <p:cTn id="402" fill="hold">
                            <p:stCondLst>
                              <p:cond delay="0"/>
                            </p:stCondLst>
                            <p:childTnLst>
                              <p:par>
                                <p:cTn id="4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5" dur="20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6" fill="hold">
                      <p:stCondLst>
                        <p:cond delay="indefinite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0" dur="2000"/>
                                        <p:tgtEl>
                                          <p:spTgt spid="3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1" fill="hold">
                      <p:stCondLst>
                        <p:cond delay="indefinite"/>
                      </p:stCondLst>
                      <p:childTnLst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5" dur="2000"/>
                                        <p:tgtEl>
                                          <p:spTgt spid="3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6" fill="hold">
                      <p:stCondLst>
                        <p:cond delay="indefinite"/>
                      </p:stCondLst>
                      <p:childTnLst>
                        <p:par>
                          <p:cTn id="417" fill="hold">
                            <p:stCondLst>
                              <p:cond delay="0"/>
                            </p:stCondLst>
                            <p:childTnLst>
                              <p:par>
                                <p:cTn id="4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0" dur="2000"/>
                                        <p:tgtEl>
                                          <p:spTgt spid="3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1" fill="hold">
                      <p:stCondLst>
                        <p:cond delay="indefinite"/>
                      </p:stCondLst>
                      <p:childTnLst>
                        <p:par>
                          <p:cTn id="422" fill="hold">
                            <p:stCondLst>
                              <p:cond delay="0"/>
                            </p:stCondLst>
                            <p:childTnLst>
                              <p:par>
                                <p:cTn id="4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5" dur="500" fill="hold"/>
                                        <p:tgtEl>
                                          <p:spTgt spid="3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500" fill="hold"/>
                                        <p:tgtEl>
                                          <p:spTgt spid="3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7" dur="500"/>
                                        <p:tgtEl>
                                          <p:spTgt spid="3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8" fill="hold">
                      <p:stCondLst>
                        <p:cond delay="indefinite"/>
                      </p:stCondLst>
                      <p:childTnLst>
                        <p:par>
                          <p:cTn id="429" fill="hold">
                            <p:stCondLst>
                              <p:cond delay="0"/>
                            </p:stCondLst>
                            <p:childTnLst>
                              <p:par>
                                <p:cTn id="4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2" dur="2000"/>
                                        <p:tgtEl>
                                          <p:spTgt spid="3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3" fill="hold">
                      <p:stCondLst>
                        <p:cond delay="indefinite"/>
                      </p:stCondLst>
                      <p:childTnLst>
                        <p:par>
                          <p:cTn id="434" fill="hold">
                            <p:stCondLst>
                              <p:cond delay="0"/>
                            </p:stCondLst>
                            <p:childTnLst>
                              <p:par>
                                <p:cTn id="4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7" dur="2000"/>
                                        <p:tgtEl>
                                          <p:spTgt spid="3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8" fill="hold">
                      <p:stCondLst>
                        <p:cond delay="indefinite"/>
                      </p:stCondLst>
                      <p:childTnLst>
                        <p:par>
                          <p:cTn id="439" fill="hold">
                            <p:stCondLst>
                              <p:cond delay="0"/>
                            </p:stCondLst>
                            <p:childTnLst>
                              <p:par>
                                <p:cTn id="4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7" grpId="0" animBg="1"/>
      <p:bldP spid="128" grpId="0" animBg="1"/>
      <p:bldP spid="129" grpId="0" animBg="1"/>
      <p:bldP spid="138" grpId="0" animBg="1"/>
      <p:bldP spid="139" grpId="0" animBg="1"/>
      <p:bldP spid="141" grpId="0" animBg="1"/>
      <p:bldP spid="142" grpId="0" animBg="1"/>
      <p:bldP spid="1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9036496" cy="850106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Задача 3. Найти площадь фигуры, ограниченной линиями </a:t>
            </a:r>
            <a:r>
              <a:rPr lang="ru-RU" sz="2400" dirty="0" smtClean="0"/>
              <a:t>𝑦 = 𝑥² – 4𝑥 + 3</a:t>
            </a:r>
            <a:r>
              <a:rPr lang="ru-RU" sz="2400" b="1" dirty="0" smtClean="0"/>
              <a:t>, и осью 𝑂𝑋</a:t>
            </a:r>
            <a:endParaRPr lang="ru-RU" sz="2400" b="1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908720"/>
            <a:ext cx="1409700" cy="808038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23728" y="908720"/>
            <a:ext cx="1241425" cy="800100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1880" y="1124744"/>
            <a:ext cx="517525" cy="441325"/>
          </a:xfrm>
          <a:prstGeom prst="rect">
            <a:avLst/>
          </a:prstGeom>
          <a:noFill/>
        </p:spPr>
      </p:pic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611560" y="1772816"/>
          <a:ext cx="3219450" cy="911352"/>
        </p:xfrm>
        <a:graphic>
          <a:graphicData uri="http://schemas.openxmlformats.org/drawingml/2006/table">
            <a:tbl>
              <a:tblPr/>
              <a:tblGrid>
                <a:gridCol w="504056"/>
                <a:gridCol w="555124"/>
                <a:gridCol w="539750"/>
                <a:gridCol w="540385"/>
                <a:gridCol w="539750"/>
                <a:gridCol w="540385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1772816"/>
            <a:ext cx="182563" cy="441325"/>
          </a:xfrm>
          <a:prstGeom prst="rect">
            <a:avLst/>
          </a:prstGeom>
          <a:noFill/>
        </p:spPr>
      </p:pic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640" y="1844824"/>
            <a:ext cx="182563" cy="441325"/>
          </a:xfrm>
          <a:prstGeom prst="rect">
            <a:avLst/>
          </a:prstGeom>
          <a:noFill/>
        </p:spPr>
      </p:pic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5696" y="1844824"/>
            <a:ext cx="182563" cy="441325"/>
          </a:xfrm>
          <a:prstGeom prst="rect">
            <a:avLst/>
          </a:prstGeom>
          <a:noFill/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760" y="1844824"/>
            <a:ext cx="182563" cy="441325"/>
          </a:xfrm>
          <a:prstGeom prst="rect">
            <a:avLst/>
          </a:prstGeom>
          <a:noFill/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640" y="2276872"/>
            <a:ext cx="182563" cy="441325"/>
          </a:xfrm>
          <a:prstGeom prst="rect">
            <a:avLst/>
          </a:prstGeom>
          <a:noFill/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1880" y="1844824"/>
            <a:ext cx="182563" cy="441325"/>
          </a:xfrm>
          <a:prstGeom prst="rect">
            <a:avLst/>
          </a:prstGeom>
          <a:noFill/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2204864"/>
            <a:ext cx="190500" cy="441325"/>
          </a:xfrm>
          <a:prstGeom prst="rect">
            <a:avLst/>
          </a:prstGeom>
          <a:noFill/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15816" y="1844824"/>
            <a:ext cx="182563" cy="441325"/>
          </a:xfrm>
          <a:prstGeom prst="rect">
            <a:avLst/>
          </a:prstGeom>
          <a:noFill/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15816" y="2276872"/>
            <a:ext cx="182563" cy="441325"/>
          </a:xfrm>
          <a:prstGeom prst="rect">
            <a:avLst/>
          </a:prstGeom>
          <a:noFill/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67744" y="2276872"/>
            <a:ext cx="427038" cy="441325"/>
          </a:xfrm>
          <a:prstGeom prst="rect">
            <a:avLst/>
          </a:prstGeom>
          <a:noFill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5696" y="2276872"/>
            <a:ext cx="182563" cy="441325"/>
          </a:xfrm>
          <a:prstGeom prst="rect">
            <a:avLst/>
          </a:prstGeom>
          <a:noFill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1880" y="2276872"/>
            <a:ext cx="182563" cy="441325"/>
          </a:xfrm>
          <a:prstGeom prst="rect">
            <a:avLst/>
          </a:prstGeom>
          <a:noFill/>
        </p:spPr>
      </p:pic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9" name="Picture 21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2708920"/>
            <a:ext cx="4092575" cy="1249363"/>
          </a:xfrm>
          <a:prstGeom prst="rect">
            <a:avLst/>
          </a:prstGeom>
          <a:noFill/>
        </p:spPr>
      </p:pic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71" name="Picture 23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3645024"/>
            <a:ext cx="3581400" cy="1249363"/>
          </a:xfrm>
          <a:prstGeom prst="rect">
            <a:avLst/>
          </a:prstGeom>
          <a:noFill/>
        </p:spPr>
      </p:pic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75" name="Picture 2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0232" y="4509120"/>
            <a:ext cx="148938" cy="360040"/>
          </a:xfrm>
          <a:prstGeom prst="rect">
            <a:avLst/>
          </a:prstGeom>
          <a:noFill/>
        </p:spPr>
      </p:pic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80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82" name="Picture 34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572000" y="908720"/>
            <a:ext cx="4184231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1" name="Прямая со стрелкой 40"/>
          <p:cNvCxnSpPr/>
          <p:nvPr/>
        </p:nvCxnSpPr>
        <p:spPr>
          <a:xfrm>
            <a:off x="4572000" y="2996952"/>
            <a:ext cx="417646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V="1">
            <a:off x="5652120" y="908720"/>
            <a:ext cx="0" cy="338437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4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83" name="Picture 3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32440" y="2996952"/>
            <a:ext cx="182563" cy="441325"/>
          </a:xfrm>
          <a:prstGeom prst="rect">
            <a:avLst/>
          </a:prstGeom>
          <a:noFill/>
        </p:spPr>
      </p:pic>
      <p:sp>
        <p:nvSpPr>
          <p:cNvPr id="2086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85" name="Picture 37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088" y="836712"/>
            <a:ext cx="190500" cy="441325"/>
          </a:xfrm>
          <a:prstGeom prst="rect">
            <a:avLst/>
          </a:prstGeom>
          <a:noFill/>
        </p:spPr>
      </p:pic>
      <p:pic>
        <p:nvPicPr>
          <p:cNvPr id="48" name="Picture 1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6096" y="2996952"/>
            <a:ext cx="182563" cy="441325"/>
          </a:xfrm>
          <a:prstGeom prst="rect">
            <a:avLst/>
          </a:prstGeom>
          <a:noFill/>
        </p:spPr>
      </p:pic>
      <p:sp>
        <p:nvSpPr>
          <p:cNvPr id="49" name="Блок-схема: узел 48"/>
          <p:cNvSpPr/>
          <p:nvPr/>
        </p:nvSpPr>
        <p:spPr>
          <a:xfrm>
            <a:off x="5580112" y="1844824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Блок-схема: узел 49"/>
          <p:cNvSpPr/>
          <p:nvPr/>
        </p:nvSpPr>
        <p:spPr>
          <a:xfrm>
            <a:off x="5940152" y="2924944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Блок-схема: узел 50"/>
          <p:cNvSpPr/>
          <p:nvPr/>
        </p:nvSpPr>
        <p:spPr>
          <a:xfrm>
            <a:off x="6228184" y="3284984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Блок-схема: узел 51"/>
          <p:cNvSpPr/>
          <p:nvPr/>
        </p:nvSpPr>
        <p:spPr>
          <a:xfrm>
            <a:off x="6588224" y="2924944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Блок-схема: узел 52"/>
          <p:cNvSpPr/>
          <p:nvPr/>
        </p:nvSpPr>
        <p:spPr>
          <a:xfrm>
            <a:off x="6948264" y="1844824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4" name="Picture 2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0152" y="3068960"/>
            <a:ext cx="148938" cy="360040"/>
          </a:xfrm>
          <a:prstGeom prst="rect">
            <a:avLst/>
          </a:prstGeom>
          <a:noFill/>
        </p:spPr>
      </p:pic>
      <p:pic>
        <p:nvPicPr>
          <p:cNvPr id="55" name="Picture 15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28184" y="3068960"/>
            <a:ext cx="144016" cy="348142"/>
          </a:xfrm>
          <a:prstGeom prst="rect">
            <a:avLst/>
          </a:prstGeom>
          <a:noFill/>
        </p:spPr>
      </p:pic>
      <p:pic>
        <p:nvPicPr>
          <p:cNvPr id="56" name="Picture 1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8224" y="3068960"/>
            <a:ext cx="148938" cy="360040"/>
          </a:xfrm>
          <a:prstGeom prst="rect">
            <a:avLst/>
          </a:prstGeom>
          <a:noFill/>
        </p:spPr>
      </p:pic>
      <p:pic>
        <p:nvPicPr>
          <p:cNvPr id="57" name="Picture 13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48264" y="3068960"/>
            <a:ext cx="144016" cy="348142"/>
          </a:xfrm>
          <a:prstGeom prst="rect">
            <a:avLst/>
          </a:prstGeom>
          <a:noFill/>
        </p:spPr>
      </p:pic>
      <p:pic>
        <p:nvPicPr>
          <p:cNvPr id="58" name="Picture 1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3876" y="1772816"/>
            <a:ext cx="152775" cy="369317"/>
          </a:xfrm>
          <a:prstGeom prst="rect">
            <a:avLst/>
          </a:prstGeom>
          <a:noFill/>
        </p:spPr>
      </p:pic>
      <p:sp>
        <p:nvSpPr>
          <p:cNvPr id="2088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87" name="Picture 39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9912" y="3861048"/>
            <a:ext cx="2705100" cy="952500"/>
          </a:xfrm>
          <a:prstGeom prst="rect">
            <a:avLst/>
          </a:prstGeom>
          <a:noFill/>
        </p:spPr>
      </p:pic>
      <p:sp>
        <p:nvSpPr>
          <p:cNvPr id="2090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89" name="Picture 41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32240" y="4077072"/>
            <a:ext cx="244475" cy="441325"/>
          </a:xfrm>
          <a:prstGeom prst="rect">
            <a:avLst/>
          </a:prstGeom>
          <a:noFill/>
        </p:spPr>
      </p:pic>
      <p:sp>
        <p:nvSpPr>
          <p:cNvPr id="2092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91" name="Picture 43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4869160"/>
            <a:ext cx="3497263" cy="952500"/>
          </a:xfrm>
          <a:prstGeom prst="rect">
            <a:avLst/>
          </a:prstGeom>
          <a:noFill/>
        </p:spPr>
      </p:pic>
      <p:cxnSp>
        <p:nvCxnSpPr>
          <p:cNvPr id="31" name="Прямая соединительная линия 30"/>
          <p:cNvCxnSpPr/>
          <p:nvPr/>
        </p:nvCxnSpPr>
        <p:spPr>
          <a:xfrm>
            <a:off x="6516216" y="3861048"/>
            <a:ext cx="0" cy="9361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0232" y="3789040"/>
            <a:ext cx="148938" cy="360040"/>
          </a:xfrm>
          <a:prstGeom prst="rect">
            <a:avLst/>
          </a:prstGeom>
          <a:noFill/>
        </p:spPr>
      </p:pic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93" name="Picture 45"/>
          <p:cNvPicPr>
            <a:picLocks noChangeAspect="1" noChangeArrowheads="1"/>
          </p:cNvPicPr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936" y="4869160"/>
            <a:ext cx="3802063" cy="952500"/>
          </a:xfrm>
          <a:prstGeom prst="rect">
            <a:avLst/>
          </a:prstGeom>
          <a:noFill/>
        </p:spPr>
      </p:pic>
      <p:sp>
        <p:nvSpPr>
          <p:cNvPr id="2096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98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97" name="Picture 49"/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6021288"/>
            <a:ext cx="2378075" cy="441325"/>
          </a:xfrm>
          <a:prstGeom prst="rect">
            <a:avLst/>
          </a:prstGeom>
          <a:noFill/>
        </p:spPr>
      </p:pic>
      <p:sp>
        <p:nvSpPr>
          <p:cNvPr id="2100" name="Rectangle 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99" name="Picture 51"/>
          <p:cNvPicPr>
            <a:picLocks noChangeAspect="1" noChangeArrowheads="1"/>
          </p:cNvPicPr>
          <p:nvPr/>
        </p:nvPicPr>
        <p:blipFill>
          <a:blip r:embed="rId2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784" y="5805264"/>
            <a:ext cx="2606675" cy="808038"/>
          </a:xfrm>
          <a:prstGeom prst="rect">
            <a:avLst/>
          </a:prstGeom>
          <a:noFill/>
        </p:spPr>
      </p:pic>
      <p:sp>
        <p:nvSpPr>
          <p:cNvPr id="2102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04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03" name="Picture 55"/>
          <p:cNvPicPr>
            <a:picLocks noChangeAspect="1" noChangeArrowheads="1"/>
          </p:cNvPicPr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080" y="6021288"/>
            <a:ext cx="503238" cy="441325"/>
          </a:xfrm>
          <a:prstGeom prst="rect">
            <a:avLst/>
          </a:prstGeom>
          <a:noFill/>
        </p:spPr>
      </p:pic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05" name="Picture 57"/>
          <p:cNvPicPr>
            <a:picLocks noChangeAspect="1" noChangeArrowheads="1"/>
          </p:cNvPicPr>
          <p:nvPr/>
        </p:nvPicPr>
        <p:blipFill>
          <a:blip r:embed="rId2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8144" y="5805264"/>
            <a:ext cx="990600" cy="808038"/>
          </a:xfrm>
          <a:prstGeom prst="rect">
            <a:avLst/>
          </a:prstGeom>
          <a:noFill/>
        </p:spPr>
      </p:pic>
      <p:sp>
        <p:nvSpPr>
          <p:cNvPr id="2108" name="Rectangle 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07" name="Picture 59"/>
          <p:cNvPicPr>
            <a:picLocks noChangeAspect="1" noChangeArrowheads="1"/>
          </p:cNvPicPr>
          <p:nvPr/>
        </p:nvPicPr>
        <p:blipFill>
          <a:blip r:embed="rId2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76256" y="5805264"/>
            <a:ext cx="1684338" cy="800100"/>
          </a:xfrm>
          <a:prstGeom prst="rect">
            <a:avLst/>
          </a:prstGeom>
          <a:noFill/>
        </p:spPr>
      </p:pic>
      <p:cxnSp>
        <p:nvCxnSpPr>
          <p:cNvPr id="83" name="Прямая соединительная линия 82"/>
          <p:cNvCxnSpPr/>
          <p:nvPr/>
        </p:nvCxnSpPr>
        <p:spPr>
          <a:xfrm>
            <a:off x="7236296" y="6597352"/>
            <a:ext cx="11521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Дуга 84"/>
          <p:cNvSpPr/>
          <p:nvPr/>
        </p:nvSpPr>
        <p:spPr>
          <a:xfrm flipV="1">
            <a:off x="5940152" y="2348880"/>
            <a:ext cx="720080" cy="963488"/>
          </a:xfrm>
          <a:prstGeom prst="arc">
            <a:avLst>
              <a:gd name="adj1" fmla="val 16198370"/>
              <a:gd name="adj2" fmla="val 20241643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Дуга 85"/>
          <p:cNvSpPr/>
          <p:nvPr/>
        </p:nvSpPr>
        <p:spPr>
          <a:xfrm flipH="1" flipV="1">
            <a:off x="6012160" y="2348880"/>
            <a:ext cx="720080" cy="963488"/>
          </a:xfrm>
          <a:prstGeom prst="arc">
            <a:avLst>
              <a:gd name="adj1" fmla="val 16198370"/>
              <a:gd name="adj2" fmla="val 20241643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Дуга 86"/>
          <p:cNvSpPr/>
          <p:nvPr/>
        </p:nvSpPr>
        <p:spPr>
          <a:xfrm flipV="1">
            <a:off x="3707904" y="-2403648"/>
            <a:ext cx="3456384" cy="6336704"/>
          </a:xfrm>
          <a:prstGeom prst="arc">
            <a:avLst>
              <a:gd name="adj1" fmla="val 17842789"/>
              <a:gd name="adj2" fmla="val 20788939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Дуга 87"/>
          <p:cNvSpPr/>
          <p:nvPr/>
        </p:nvSpPr>
        <p:spPr>
          <a:xfrm flipH="1" flipV="1">
            <a:off x="5508104" y="-2691680"/>
            <a:ext cx="3635896" cy="6768752"/>
          </a:xfrm>
          <a:prstGeom prst="arc">
            <a:avLst>
              <a:gd name="adj1" fmla="val 17842789"/>
              <a:gd name="adj2" fmla="val 20607162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3" name="Прямая соединительная линия 102"/>
          <p:cNvCxnSpPr/>
          <p:nvPr/>
        </p:nvCxnSpPr>
        <p:spPr>
          <a:xfrm>
            <a:off x="6444208" y="2996952"/>
            <a:ext cx="144016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>
            <a:endCxn id="55" idx="2"/>
          </p:cNvCxnSpPr>
          <p:nvPr/>
        </p:nvCxnSpPr>
        <p:spPr>
          <a:xfrm>
            <a:off x="6156176" y="2996952"/>
            <a:ext cx="144016" cy="420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>
            <a:off x="6300192" y="2996952"/>
            <a:ext cx="144016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500"/>
                            </p:stCondLst>
                            <p:childTnLst>
                              <p:par>
                                <p:cTn id="2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1000"/>
                            </p:stCondLst>
                            <p:childTnLst>
                              <p:par>
                                <p:cTn id="2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500"/>
                            </p:stCondLst>
                            <p:childTnLst>
                              <p:par>
                                <p:cTn id="2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1000"/>
                            </p:stCondLst>
                            <p:childTnLst>
                              <p:par>
                                <p:cTn id="2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20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20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2000"/>
                                        <p:tgtEl>
                                          <p:spTgt spid="2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2" dur="5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9" dur="5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5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1" dur="5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6" dur="500" fill="hold"/>
                                        <p:tgtEl>
                                          <p:spTgt spid="2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500" fill="hold"/>
                                        <p:tgtEl>
                                          <p:spTgt spid="2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8" dur="500"/>
                                        <p:tgtEl>
                                          <p:spTgt spid="2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20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2000"/>
                                        <p:tgtEl>
                                          <p:spTgt spid="2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3" dur="2000"/>
                                        <p:tgtEl>
                                          <p:spTgt spid="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2000"/>
                                        <p:tgtEl>
                                          <p:spTgt spid="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3" dur="20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8" dur="2000"/>
                                        <p:tgtEl>
                                          <p:spTgt spid="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3" dur="2000"/>
                                        <p:tgtEl>
                                          <p:spTgt spid="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9" grpId="0" animBg="1"/>
      <p:bldP spid="50" grpId="0" animBg="1"/>
      <p:bldP spid="51" grpId="0" animBg="1"/>
      <p:bldP spid="52" grpId="0" animBg="1"/>
      <p:bldP spid="53" grpId="0" animBg="1"/>
      <p:bldP spid="85" grpId="0" animBg="1"/>
      <p:bldP spid="86" grpId="0" animBg="1"/>
      <p:bldP spid="87" grpId="0" animBg="1"/>
      <p:bldP spid="8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859216" cy="77809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Задача 4. Найти площадь фигуры, ограниченной линиями </a:t>
            </a:r>
            <a:r>
              <a:rPr lang="ru-RU" dirty="0" smtClean="0"/>
              <a:t>𝑦 = 𝑥² + 1, 𝑦 = 𝑥 + 3</a:t>
            </a:r>
            <a:endParaRPr lang="ru-RU" dirty="0"/>
          </a:p>
        </p:txBody>
      </p:sp>
      <p:pic>
        <p:nvPicPr>
          <p:cNvPr id="3" name="Picture 3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980728"/>
            <a:ext cx="3922717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5" y="980728"/>
            <a:ext cx="1477965" cy="432048"/>
          </a:xfrm>
          <a:prstGeom prst="rect">
            <a:avLst/>
          </a:prstGeom>
          <a:noFill/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79512" y="1484784"/>
          <a:ext cx="2385060" cy="771144"/>
        </p:xfrm>
        <a:graphic>
          <a:graphicData uri="http://schemas.openxmlformats.org/drawingml/2006/table">
            <a:tbl>
              <a:tblPr/>
              <a:tblGrid>
                <a:gridCol w="397510"/>
                <a:gridCol w="397510"/>
                <a:gridCol w="397510"/>
                <a:gridCol w="397510"/>
                <a:gridCol w="397510"/>
                <a:gridCol w="397510"/>
              </a:tblGrid>
              <a:tr h="3721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1484784"/>
            <a:ext cx="160338" cy="373063"/>
          </a:xfrm>
          <a:prstGeom prst="rect">
            <a:avLst/>
          </a:prstGeom>
          <a:noFill/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1484784"/>
            <a:ext cx="365125" cy="373063"/>
          </a:xfrm>
          <a:prstGeom prst="rect">
            <a:avLst/>
          </a:prstGeom>
          <a:noFill/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1484784"/>
            <a:ext cx="365125" cy="373063"/>
          </a:xfrm>
          <a:prstGeom prst="rect">
            <a:avLst/>
          </a:prstGeom>
          <a:noFill/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664" y="1484784"/>
            <a:ext cx="152400" cy="373063"/>
          </a:xfrm>
          <a:prstGeom prst="rect">
            <a:avLst/>
          </a:prstGeom>
          <a:noFill/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664" y="1916832"/>
            <a:ext cx="152400" cy="373063"/>
          </a:xfrm>
          <a:prstGeom prst="rect">
            <a:avLst/>
          </a:prstGeom>
          <a:noFill/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5616" y="1916832"/>
            <a:ext cx="152400" cy="373063"/>
          </a:xfrm>
          <a:prstGeom prst="rect">
            <a:avLst/>
          </a:prstGeom>
          <a:noFill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1844824"/>
            <a:ext cx="160338" cy="373063"/>
          </a:xfrm>
          <a:prstGeom prst="rect">
            <a:avLst/>
          </a:prstGeom>
          <a:noFill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1916832"/>
            <a:ext cx="152400" cy="373063"/>
          </a:xfrm>
          <a:prstGeom prst="rect">
            <a:avLst/>
          </a:prstGeom>
          <a:noFill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7704" y="1916832"/>
            <a:ext cx="152400" cy="373063"/>
          </a:xfrm>
          <a:prstGeom prst="rect">
            <a:avLst/>
          </a:prstGeom>
          <a:noFill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7704" y="1484784"/>
            <a:ext cx="152400" cy="373063"/>
          </a:xfrm>
          <a:prstGeom prst="rect">
            <a:avLst/>
          </a:prstGeom>
          <a:noFill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752" y="1484784"/>
            <a:ext cx="152400" cy="373063"/>
          </a:xfrm>
          <a:prstGeom prst="rect">
            <a:avLst/>
          </a:prstGeom>
          <a:noFill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752" y="1916832"/>
            <a:ext cx="152400" cy="373063"/>
          </a:xfrm>
          <a:prstGeom prst="rect">
            <a:avLst/>
          </a:prstGeom>
          <a:noFill/>
        </p:spPr>
      </p:pic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59832" y="980728"/>
            <a:ext cx="1358652" cy="432048"/>
          </a:xfrm>
          <a:prstGeom prst="rect">
            <a:avLst/>
          </a:prstGeom>
          <a:noFill/>
        </p:spPr>
      </p:pic>
      <p:graphicFrame>
        <p:nvGraphicFramePr>
          <p:cNvPr id="23" name="Таблица 22"/>
          <p:cNvGraphicFramePr>
            <a:graphicFrameLocks noGrp="1"/>
          </p:cNvGraphicFramePr>
          <p:nvPr/>
        </p:nvGraphicFramePr>
        <p:xfrm>
          <a:off x="2987824" y="1484784"/>
          <a:ext cx="1476375" cy="790575"/>
        </p:xfrm>
        <a:graphic>
          <a:graphicData uri="http://schemas.openxmlformats.org/drawingml/2006/table">
            <a:tbl>
              <a:tblPr/>
              <a:tblGrid>
                <a:gridCol w="492125"/>
                <a:gridCol w="492125"/>
                <a:gridCol w="492125"/>
              </a:tblGrid>
              <a:tr h="3905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48" name="Picture 2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1840" y="1484784"/>
            <a:ext cx="160338" cy="373063"/>
          </a:xfrm>
          <a:prstGeom prst="rect">
            <a:avLst/>
          </a:prstGeom>
          <a:noFill/>
        </p:spPr>
      </p:pic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1484784"/>
            <a:ext cx="152400" cy="373063"/>
          </a:xfrm>
          <a:prstGeom prst="rect">
            <a:avLst/>
          </a:prstGeom>
          <a:noFill/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39952" y="1484784"/>
            <a:ext cx="152400" cy="373063"/>
          </a:xfrm>
          <a:prstGeom prst="rect">
            <a:avLst/>
          </a:prstGeom>
          <a:noFill/>
        </p:spPr>
      </p:pic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1840" y="1844824"/>
            <a:ext cx="160338" cy="373063"/>
          </a:xfrm>
          <a:prstGeom prst="rect">
            <a:avLst/>
          </a:prstGeom>
          <a:noFill/>
        </p:spPr>
      </p:pic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1916832"/>
            <a:ext cx="152400" cy="373063"/>
          </a:xfrm>
          <a:prstGeom prst="rect">
            <a:avLst/>
          </a:prstGeom>
          <a:noFill/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39952" y="1916832"/>
            <a:ext cx="152400" cy="373063"/>
          </a:xfrm>
          <a:prstGeom prst="rect">
            <a:avLst/>
          </a:prstGeom>
          <a:noFill/>
        </p:spPr>
      </p:pic>
      <p:cxnSp>
        <p:nvCxnSpPr>
          <p:cNvPr id="31" name="Прямая со стрелкой 30"/>
          <p:cNvCxnSpPr/>
          <p:nvPr/>
        </p:nvCxnSpPr>
        <p:spPr>
          <a:xfrm>
            <a:off x="4716016" y="3284984"/>
            <a:ext cx="388843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6012160" y="980728"/>
            <a:ext cx="0" cy="316835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Picture 2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8424" y="3356992"/>
            <a:ext cx="160338" cy="373063"/>
          </a:xfrm>
          <a:prstGeom prst="rect">
            <a:avLst/>
          </a:prstGeom>
          <a:noFill/>
        </p:spPr>
      </p:pic>
      <p:pic>
        <p:nvPicPr>
          <p:cNvPr id="35" name="Picture 21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24128" y="980728"/>
            <a:ext cx="160338" cy="373063"/>
          </a:xfrm>
          <a:prstGeom prst="rect">
            <a:avLst/>
          </a:prstGeom>
          <a:noFill/>
        </p:spPr>
      </p:pic>
      <p:pic>
        <p:nvPicPr>
          <p:cNvPr id="36" name="Picture 2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2160" y="3284984"/>
            <a:ext cx="152400" cy="373063"/>
          </a:xfrm>
          <a:prstGeom prst="rect">
            <a:avLst/>
          </a:prstGeom>
          <a:noFill/>
        </p:spPr>
      </p:pic>
      <p:sp>
        <p:nvSpPr>
          <p:cNvPr id="37" name="Блок-схема: узел 36"/>
          <p:cNvSpPr/>
          <p:nvPr/>
        </p:nvSpPr>
        <p:spPr>
          <a:xfrm>
            <a:off x="5292080" y="1556792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Блок-схема: узел 37"/>
          <p:cNvSpPr/>
          <p:nvPr/>
        </p:nvSpPr>
        <p:spPr>
          <a:xfrm>
            <a:off x="5652120" y="2492896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Блок-схема: узел 38"/>
          <p:cNvSpPr/>
          <p:nvPr/>
        </p:nvSpPr>
        <p:spPr>
          <a:xfrm>
            <a:off x="5940152" y="2852936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Блок-схема: узел 39"/>
          <p:cNvSpPr/>
          <p:nvPr/>
        </p:nvSpPr>
        <p:spPr>
          <a:xfrm>
            <a:off x="6300192" y="2492896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Блок-схема: узел 40"/>
          <p:cNvSpPr/>
          <p:nvPr/>
        </p:nvSpPr>
        <p:spPr>
          <a:xfrm>
            <a:off x="6588224" y="1556792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Блок-схема: узел 41"/>
          <p:cNvSpPr/>
          <p:nvPr/>
        </p:nvSpPr>
        <p:spPr>
          <a:xfrm>
            <a:off x="5940152" y="2204864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3" name="Picture 1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8104" y="3284984"/>
            <a:ext cx="365125" cy="373063"/>
          </a:xfrm>
          <a:prstGeom prst="rect">
            <a:avLst/>
          </a:prstGeom>
          <a:noFill/>
        </p:spPr>
      </p:pic>
      <p:pic>
        <p:nvPicPr>
          <p:cNvPr id="44" name="Picture 6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8224" y="3284984"/>
            <a:ext cx="152400" cy="373063"/>
          </a:xfrm>
          <a:prstGeom prst="rect">
            <a:avLst/>
          </a:prstGeom>
          <a:noFill/>
        </p:spPr>
      </p:pic>
      <p:sp>
        <p:nvSpPr>
          <p:cNvPr id="45" name="Дуга 44"/>
          <p:cNvSpPr/>
          <p:nvPr/>
        </p:nvSpPr>
        <p:spPr>
          <a:xfrm flipH="1" flipV="1">
            <a:off x="5148064" y="-3195736"/>
            <a:ext cx="3635896" cy="6768752"/>
          </a:xfrm>
          <a:prstGeom prst="arc">
            <a:avLst>
              <a:gd name="adj1" fmla="val 17842789"/>
              <a:gd name="adj2" fmla="val 19971859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Дуга 45"/>
          <p:cNvSpPr/>
          <p:nvPr/>
        </p:nvSpPr>
        <p:spPr>
          <a:xfrm flipH="1" flipV="1">
            <a:off x="5652120" y="1916832"/>
            <a:ext cx="720080" cy="963488"/>
          </a:xfrm>
          <a:prstGeom prst="arc">
            <a:avLst>
              <a:gd name="adj1" fmla="val 16198370"/>
              <a:gd name="adj2" fmla="val 20241643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Дуга 46"/>
          <p:cNvSpPr/>
          <p:nvPr/>
        </p:nvSpPr>
        <p:spPr>
          <a:xfrm flipV="1">
            <a:off x="5652120" y="1916832"/>
            <a:ext cx="720080" cy="963488"/>
          </a:xfrm>
          <a:prstGeom prst="arc">
            <a:avLst>
              <a:gd name="adj1" fmla="val 16198370"/>
              <a:gd name="adj2" fmla="val 20241643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Дуга 47"/>
          <p:cNvSpPr/>
          <p:nvPr/>
        </p:nvSpPr>
        <p:spPr>
          <a:xfrm flipV="1">
            <a:off x="3419872" y="-2691680"/>
            <a:ext cx="3384376" cy="6336704"/>
          </a:xfrm>
          <a:prstGeom prst="arc">
            <a:avLst>
              <a:gd name="adj1" fmla="val 18026326"/>
              <a:gd name="adj2" fmla="val 20431692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flipV="1">
            <a:off x="4932040" y="1052736"/>
            <a:ext cx="2304256" cy="230425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5796136" y="2492896"/>
            <a:ext cx="72008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6084168" y="2204864"/>
            <a:ext cx="144016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5940152" y="2348880"/>
            <a:ext cx="71780" cy="4594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>
            <a:endCxn id="48" idx="0"/>
          </p:cNvCxnSpPr>
          <p:nvPr/>
        </p:nvCxnSpPr>
        <p:spPr>
          <a:xfrm>
            <a:off x="6228184" y="2060848"/>
            <a:ext cx="136097" cy="546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>
            <a:off x="6372200" y="1916832"/>
            <a:ext cx="72008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>
            <a:off x="6516216" y="1772816"/>
            <a:ext cx="72008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2348880"/>
            <a:ext cx="3894138" cy="1058863"/>
          </a:xfrm>
          <a:prstGeom prst="rect">
            <a:avLst/>
          </a:prstGeom>
          <a:noFill/>
        </p:spPr>
      </p:pic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51" name="Picture 27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648" y="3212976"/>
            <a:ext cx="2735263" cy="1058863"/>
          </a:xfrm>
          <a:prstGeom prst="rect">
            <a:avLst/>
          </a:prstGeom>
          <a:noFill/>
        </p:spPr>
      </p:pic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55" name="Picture 31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4365104"/>
            <a:ext cx="2171700" cy="808038"/>
          </a:xfrm>
          <a:prstGeom prst="rect">
            <a:avLst/>
          </a:prstGeom>
          <a:noFill/>
        </p:spPr>
      </p:pic>
      <p:cxnSp>
        <p:nvCxnSpPr>
          <p:cNvPr id="103" name="Прямая соединительная линия 102"/>
          <p:cNvCxnSpPr/>
          <p:nvPr/>
        </p:nvCxnSpPr>
        <p:spPr>
          <a:xfrm>
            <a:off x="2411760" y="4365104"/>
            <a:ext cx="0" cy="7920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57" name="Picture 3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3768" y="4941168"/>
            <a:ext cx="281903" cy="288032"/>
          </a:xfrm>
          <a:prstGeom prst="rect">
            <a:avLst/>
          </a:prstGeom>
          <a:noFill/>
        </p:spPr>
      </p:pic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59" name="Picture 35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4365104"/>
            <a:ext cx="117664" cy="288032"/>
          </a:xfrm>
          <a:prstGeom prst="rect">
            <a:avLst/>
          </a:prstGeom>
          <a:noFill/>
        </p:spPr>
      </p:pic>
      <p:sp>
        <p:nvSpPr>
          <p:cNvPr id="1062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61" name="Picture 37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99792" y="4365104"/>
            <a:ext cx="2354263" cy="808038"/>
          </a:xfrm>
          <a:prstGeom prst="rect">
            <a:avLst/>
          </a:prstGeom>
          <a:noFill/>
        </p:spPr>
      </p:pic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63" name="Picture 39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6056" y="4365104"/>
            <a:ext cx="3946525" cy="914400"/>
          </a:xfrm>
          <a:prstGeom prst="rect">
            <a:avLst/>
          </a:prstGeom>
          <a:noFill/>
        </p:spPr>
      </p:pic>
      <p:sp>
        <p:nvSpPr>
          <p:cNvPr id="1066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65" name="Picture 41"/>
          <p:cNvPicPr>
            <a:picLocks noChangeAspect="1" noChangeArrowheads="1"/>
          </p:cNvPicPr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5301208"/>
            <a:ext cx="1944216" cy="787900"/>
          </a:xfrm>
          <a:prstGeom prst="rect">
            <a:avLst/>
          </a:prstGeom>
          <a:noFill/>
        </p:spPr>
      </p:pic>
      <p:sp>
        <p:nvSpPr>
          <p:cNvPr id="1068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67" name="Picture 43"/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67744" y="5301208"/>
            <a:ext cx="2253418" cy="792088"/>
          </a:xfrm>
          <a:prstGeom prst="rect">
            <a:avLst/>
          </a:prstGeom>
          <a:noFill/>
        </p:spPr>
      </p:pic>
      <p:sp>
        <p:nvSpPr>
          <p:cNvPr id="1070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69" name="Picture 45"/>
          <p:cNvPicPr>
            <a:picLocks noChangeAspect="1" noChangeArrowheads="1"/>
          </p:cNvPicPr>
          <p:nvPr/>
        </p:nvPicPr>
        <p:blipFill>
          <a:blip r:embed="rId2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5301208"/>
            <a:ext cx="3364980" cy="792088"/>
          </a:xfrm>
          <a:prstGeom prst="rect">
            <a:avLst/>
          </a:prstGeom>
          <a:noFill/>
        </p:spPr>
      </p:pic>
      <p:sp>
        <p:nvSpPr>
          <p:cNvPr id="1072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71" name="Picture 47"/>
          <p:cNvPicPr>
            <a:picLocks noChangeAspect="1" noChangeArrowheads="1"/>
          </p:cNvPicPr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752" y="6165304"/>
            <a:ext cx="511103" cy="432048"/>
          </a:xfrm>
          <a:prstGeom prst="rect">
            <a:avLst/>
          </a:prstGeom>
          <a:noFill/>
        </p:spPr>
      </p:pic>
      <p:sp>
        <p:nvSpPr>
          <p:cNvPr id="1074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73" name="Picture 49"/>
          <p:cNvPicPr>
            <a:picLocks noChangeAspect="1" noChangeArrowheads="1"/>
          </p:cNvPicPr>
          <p:nvPr/>
        </p:nvPicPr>
        <p:blipFill>
          <a:blip r:embed="rId2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15816" y="6165304"/>
            <a:ext cx="432048" cy="441441"/>
          </a:xfrm>
          <a:prstGeom prst="rect">
            <a:avLst/>
          </a:prstGeom>
          <a:noFill/>
        </p:spPr>
      </p:pic>
      <p:sp>
        <p:nvSpPr>
          <p:cNvPr id="1076" name="Rectangle 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75" name="Picture 51"/>
          <p:cNvPicPr>
            <a:picLocks noChangeAspect="1" noChangeArrowheads="1"/>
          </p:cNvPicPr>
          <p:nvPr/>
        </p:nvPicPr>
        <p:blipFill>
          <a:blip r:embed="rId2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872" y="5949280"/>
            <a:ext cx="463837" cy="764704"/>
          </a:xfrm>
          <a:prstGeom prst="rect">
            <a:avLst/>
          </a:prstGeom>
          <a:noFill/>
        </p:spPr>
      </p:pic>
      <p:sp>
        <p:nvSpPr>
          <p:cNvPr id="1078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77" name="Picture 53"/>
          <p:cNvPicPr>
            <a:picLocks noChangeAspect="1" noChangeArrowheads="1"/>
          </p:cNvPicPr>
          <p:nvPr/>
        </p:nvPicPr>
        <p:blipFill>
          <a:blip r:embed="rId2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67944" y="6021288"/>
            <a:ext cx="1512168" cy="719038"/>
          </a:xfrm>
          <a:prstGeom prst="rect">
            <a:avLst/>
          </a:prstGeom>
          <a:noFill/>
        </p:spPr>
      </p:pic>
      <p:cxnSp>
        <p:nvCxnSpPr>
          <p:cNvPr id="128" name="Прямая соединительная линия 127"/>
          <p:cNvCxnSpPr/>
          <p:nvPr/>
        </p:nvCxnSpPr>
        <p:spPr>
          <a:xfrm>
            <a:off x="4355976" y="6741368"/>
            <a:ext cx="11521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единительная линия 129"/>
          <p:cNvCxnSpPr>
            <a:stCxn id="45" idx="0"/>
            <a:endCxn id="43" idx="0"/>
          </p:cNvCxnSpPr>
          <p:nvPr/>
        </p:nvCxnSpPr>
        <p:spPr>
          <a:xfrm flipH="1">
            <a:off x="5690667" y="2625022"/>
            <a:ext cx="13531" cy="65996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/>
          <p:cNvCxnSpPr>
            <a:endCxn id="44" idx="0"/>
          </p:cNvCxnSpPr>
          <p:nvPr/>
        </p:nvCxnSpPr>
        <p:spPr>
          <a:xfrm>
            <a:off x="6660232" y="1628800"/>
            <a:ext cx="4192" cy="1656184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00"/>
                            </p:stCondLst>
                            <p:childTnLst>
                              <p:par>
                                <p:cTn id="1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000"/>
                            </p:stCondLst>
                            <p:childTnLst>
                              <p:par>
                                <p:cTn id="18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1500"/>
                            </p:stCondLst>
                            <p:childTnLst>
                              <p:par>
                                <p:cTn id="18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10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10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500"/>
                            </p:stCondLst>
                            <p:childTnLst>
                              <p:par>
                                <p:cTn id="2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1000"/>
                            </p:stCondLst>
                            <p:childTnLst>
                              <p:par>
                                <p:cTn id="2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1500"/>
                            </p:stCondLst>
                            <p:childTnLst>
                              <p:par>
                                <p:cTn id="2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2000"/>
                            </p:stCondLst>
                            <p:childTnLst>
                              <p:par>
                                <p:cTn id="2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200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9" dur="2000"/>
                                        <p:tgtEl>
                                          <p:spTgt spid="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4" dur="2000"/>
                                        <p:tgtEl>
                                          <p:spTgt spid="1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4" dur="500" fill="hold"/>
                                        <p:tgtEl>
                                          <p:spTgt spid="1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500" fill="hold"/>
                                        <p:tgtEl>
                                          <p:spTgt spid="1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6" dur="500"/>
                                        <p:tgtEl>
                                          <p:spTgt spid="1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1" dur="500" fill="hold"/>
                                        <p:tgtEl>
                                          <p:spTgt spid="1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500" fill="hold"/>
                                        <p:tgtEl>
                                          <p:spTgt spid="1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3" dur="500"/>
                                        <p:tgtEl>
                                          <p:spTgt spid="1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>
                      <p:stCondLst>
                        <p:cond delay="indefinite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8" dur="2000"/>
                                        <p:tgtEl>
                                          <p:spTgt spid="1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3" dur="2000"/>
                                        <p:tgtEl>
                                          <p:spTgt spid="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8" dur="2000"/>
                                        <p:tgtEl>
                                          <p:spTgt spid="1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3" dur="2000"/>
                                        <p:tgtEl>
                                          <p:spTgt spid="1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8" dur="2000"/>
                                        <p:tgtEl>
                                          <p:spTgt spid="1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3" dur="2000"/>
                                        <p:tgtEl>
                                          <p:spTgt spid="1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fill="hold">
                      <p:stCondLst>
                        <p:cond delay="indefinite"/>
                      </p:stCondLst>
                      <p:childTnLst>
                        <p:par>
                          <p:cTn id="365" fill="hold">
                            <p:stCondLst>
                              <p:cond delay="0"/>
                            </p:stCondLst>
                            <p:childTnLst>
                              <p:par>
                                <p:cTn id="3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8" dur="2000"/>
                                        <p:tgtEl>
                                          <p:spTgt spid="1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3" dur="2000"/>
                                        <p:tgtEl>
                                          <p:spTgt spid="1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8" dur="2000"/>
                                        <p:tgtEl>
                                          <p:spTgt spid="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3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5" grpId="0" animBg="1"/>
      <p:bldP spid="46" grpId="0" animBg="1"/>
      <p:bldP spid="47" grpId="0" animBg="1"/>
      <p:bldP spid="4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Решение задач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Стр. 91, № 217(1,3), 220(1),</a:t>
            </a:r>
          </a:p>
          <a:p>
            <a:r>
              <a:rPr lang="ru-RU" sz="3200" dirty="0" smtClean="0"/>
              <a:t>Стр. 92, № 221(1), 222(1)</a:t>
            </a:r>
          </a:p>
          <a:p>
            <a:r>
              <a:rPr lang="ru-RU" sz="3200" dirty="0" smtClean="0"/>
              <a:t>Самостоятельно: № 223(1)</a:t>
            </a:r>
          </a:p>
          <a:p>
            <a:r>
              <a:rPr lang="ru-RU" sz="3200" dirty="0" smtClean="0"/>
              <a:t>Домашнее задание: № 217 (2,4), </a:t>
            </a:r>
          </a:p>
          <a:p>
            <a:pPr>
              <a:buNone/>
            </a:pPr>
            <a:r>
              <a:rPr lang="ru-RU" sz="3200" dirty="0" smtClean="0"/>
              <a:t>218 (2),222(2)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515</TotalTime>
  <Words>174</Words>
  <Application>Microsoft Office PowerPoint</Application>
  <PresentationFormat>Экран (4:3)</PresentationFormat>
  <Paragraphs>17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Вычисление площадей с помощью интегралов</vt:lpstr>
      <vt:lpstr>Задача 1. Найти площадь  фигуры, ограниченной линиями  𝑦 = 9 – 𝑥², 𝑥 = –1, 𝑥 = 2 и осью 𝑂𝑋</vt:lpstr>
      <vt:lpstr>Решение задач</vt:lpstr>
      <vt:lpstr>Задача 2. Найти площадь фигуры, ограниченной линиями 𝑦 = 𝑥², 𝑦 = 2𝑥–𝑥²  и осью 𝑂𝑋</vt:lpstr>
      <vt:lpstr>Задача 3. Найти площадь фигуры, ограниченной линиями 𝑦 = 𝑥² – 4𝑥 + 3, и осью 𝑂𝑋</vt:lpstr>
      <vt:lpstr>Задача 4. Найти площадь фигуры, ограниченной линиями 𝑦 = 𝑥² + 1, 𝑦 = 𝑥 + 3</vt:lpstr>
      <vt:lpstr>Решение задач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Вычисление площадей с помощью интегралов</dc:title>
  <dc:creator>Уралмашевец</dc:creator>
  <cp:lastModifiedBy>вр</cp:lastModifiedBy>
  <cp:revision>97</cp:revision>
  <dcterms:created xsi:type="dcterms:W3CDTF">2017-04-27T16:19:10Z</dcterms:created>
  <dcterms:modified xsi:type="dcterms:W3CDTF">2017-05-31T05:22:56Z</dcterms:modified>
</cp:coreProperties>
</file>