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9"/>
  </p:notesMasterIdLst>
  <p:handoutMasterIdLst>
    <p:handoutMasterId r:id="rId20"/>
  </p:handoutMasterIdLst>
  <p:sldIdLst>
    <p:sldId id="290" r:id="rId2"/>
    <p:sldId id="310" r:id="rId3"/>
    <p:sldId id="311" r:id="rId4"/>
    <p:sldId id="316" r:id="rId5"/>
    <p:sldId id="315" r:id="rId6"/>
    <p:sldId id="317" r:id="rId7"/>
    <p:sldId id="318" r:id="rId8"/>
    <p:sldId id="319" r:id="rId9"/>
    <p:sldId id="320" r:id="rId10"/>
    <p:sldId id="321" r:id="rId11"/>
    <p:sldId id="322" r:id="rId12"/>
    <p:sldId id="325" r:id="rId13"/>
    <p:sldId id="323" r:id="rId14"/>
    <p:sldId id="324" r:id="rId15"/>
    <p:sldId id="327" r:id="rId16"/>
    <p:sldId id="328" r:id="rId17"/>
    <p:sldId id="32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000F2E"/>
    <a:srgbClr val="FFFF99"/>
    <a:srgbClr val="FABBB0"/>
    <a:srgbClr val="F78E7D"/>
    <a:srgbClr val="0756D7"/>
    <a:srgbClr val="18708C"/>
    <a:srgbClr val="666699"/>
    <a:srgbClr val="FFCCFF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>
        <p:scale>
          <a:sx n="70" d="100"/>
          <a:sy n="70" d="100"/>
        </p:scale>
        <p:origin x="-1380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F0A34CBA-F406-4437-9CED-BF9BFCDF2F12}" type="datetimeFigureOut">
              <a:rPr lang="ru-RU"/>
              <a:pPr/>
              <a:t>25.04.2021</a:t>
            </a:fld>
            <a:endParaRPr lang="ru-RU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nstantia" pitchFamily="18" charset="0"/>
              </a:defRPr>
            </a:lvl1pPr>
          </a:lstStyle>
          <a:p>
            <a:endParaRPr lang="ru-RU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nstantia" pitchFamily="18" charset="0"/>
              </a:defRPr>
            </a:lvl1pPr>
          </a:lstStyle>
          <a:p>
            <a:fld id="{97027655-CCB7-403D-9D0F-DD44D62C3E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2953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4BCE9E2-CF28-4D51-AD23-C24E3B87F193}" type="datetimeFigureOut">
              <a:rPr lang="ru-RU"/>
              <a:pPr>
                <a:defRPr/>
              </a:pPr>
              <a:t>25.04.2021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CB8EB86-0750-4C95-BF11-39BD40189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7590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882FA1-A8E5-4461-BDAC-2172F59CD39B}" type="datetimeFigureOut">
              <a:rPr lang="ru-RU" smtClean="0"/>
              <a:pPr>
                <a:defRPr/>
              </a:pPr>
              <a:t>25.04.2021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B0902-8535-463C-B646-BABF9E360D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C46FFA-C39F-43E4-9699-84A574656EE8}" type="datetimeFigureOut">
              <a:rPr lang="ru-RU" smtClean="0"/>
              <a:pPr>
                <a:defRPr/>
              </a:pPr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0D458-0011-4AA2-8A51-5D88AEEDA6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4275B8-662D-419B-B790-3BB77B17D9B2}" type="datetimeFigureOut">
              <a:rPr lang="ru-RU" smtClean="0"/>
              <a:pPr>
                <a:defRPr/>
              </a:pPr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16AF71-F4B8-4ABF-9FB3-FBA4F496F1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C3E7CC-3D2E-4999-A160-74F59D4C7C26}" type="datetimeFigureOut">
              <a:rPr lang="ru-RU" smtClean="0"/>
              <a:pPr>
                <a:defRPr/>
              </a:pPr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925C3-0A68-4DCC-B2A6-310347D9DA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4AB93B-4F11-4FF1-AA1E-5D3F9167530C}" type="datetimeFigureOut">
              <a:rPr lang="ru-RU" smtClean="0"/>
              <a:pPr>
                <a:defRPr/>
              </a:pPr>
              <a:t>25.04.2021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CBA1C-24FA-4CB0-8DE2-61D6F4B9B9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8FFAD3-6EAB-4A0D-BB9E-B20534311B2B}" type="datetimeFigureOut">
              <a:rPr lang="ru-RU" smtClean="0"/>
              <a:pPr>
                <a:defRPr/>
              </a:pPr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A9B38-36A0-4EAA-8358-2103739813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9ADFB3-3749-4C65-8830-78FED99FB921}" type="datetimeFigureOut">
              <a:rPr lang="ru-RU" smtClean="0"/>
              <a:pPr>
                <a:defRPr/>
              </a:pPr>
              <a:t>25.04.2021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2AA1E2-A49F-4F0C-9FB1-D5B38787D8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D5540C-B847-4D07-B6F9-E44A82AEDEBF}" type="datetimeFigureOut">
              <a:rPr lang="ru-RU" smtClean="0"/>
              <a:pPr>
                <a:defRPr/>
              </a:pPr>
              <a:t>25.04.2021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4339EC-0591-4AF4-8357-A329A50E9A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29F6D8-86B6-477E-8F5C-1148FB266257}" type="datetimeFigureOut">
              <a:rPr lang="ru-RU" smtClean="0"/>
              <a:pPr>
                <a:defRPr/>
              </a:pPr>
              <a:t>25.04.2021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8AB14-F1D0-432A-9A81-2722EA991C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5DFECF-C61B-4B27-9EF2-B2C197AEB4F0}" type="datetimeFigureOut">
              <a:rPr lang="ru-RU" smtClean="0"/>
              <a:pPr>
                <a:defRPr/>
              </a:pPr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0530D-0C5C-4A1C-8854-4804CC1E78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229952-A231-4A4D-8AA9-3C13B6FD61A2}" type="datetimeFigureOut">
              <a:rPr lang="ru-RU" smtClean="0"/>
              <a:pPr>
                <a:defRPr/>
              </a:pPr>
              <a:t>25.04.2021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93C8FD7-4B05-4B73-8136-5A28BEFA76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708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551C47B9-C7D8-490B-9737-D0F55C2BF50A}" type="datetimeFigureOut">
              <a:rPr lang="ru-RU" smtClean="0"/>
              <a:pPr>
                <a:defRPr/>
              </a:pPr>
              <a:t>25.04.2021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1AED248-2CD5-4FA3-9629-FFFD6AAE0C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28445_zima_-sneg_-ptichka-na-vetke_1920x1200_www.Gde-Fon.com.jpg"/>
          <p:cNvPicPr>
            <a:picLocks noChangeAspect="1"/>
          </p:cNvPicPr>
          <p:nvPr/>
        </p:nvPicPr>
        <p:blipFill>
          <a:blip r:embed="rId2" cstate="print"/>
          <a:srcRect l="14174" t="-399" r="3626" b="2552"/>
          <a:stretch>
            <a:fillRect/>
          </a:stretch>
        </p:blipFill>
        <p:spPr>
          <a:xfrm>
            <a:off x="0" y="-36004"/>
            <a:ext cx="9192004" cy="6894004"/>
          </a:xfrm>
          <a:prstGeom prst="rect">
            <a:avLst/>
          </a:prstGeom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6400" b="1" dirty="0" smtClean="0">
                <a:solidFill>
                  <a:srgbClr val="002060"/>
                </a:solidFill>
                <a:latin typeface="+mj-lt"/>
              </a:rPr>
              <a:t>Муниципальное дошкольное образовательное учреждение детский сад №4 «Светлячок»</a:t>
            </a:r>
          </a:p>
          <a:p>
            <a:pPr algn="ctr"/>
            <a:endParaRPr lang="ru-RU" sz="6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6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3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4500" b="1" u="sng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sz="10400" b="1" u="sng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ru-RU" sz="6400" b="1" u="sng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10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                            </a:t>
            </a:r>
            <a:r>
              <a:rPr lang="ru-RU" sz="11200" b="1" u="sng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МАСТЕР-КЛАСС </a:t>
            </a:r>
          </a:p>
          <a:p>
            <a:pPr algn="ctr"/>
            <a:r>
              <a:rPr lang="ru-RU" sz="11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                     «СЪЕДОБНАЯ КОРМУШКА </a:t>
            </a:r>
          </a:p>
          <a:p>
            <a:pPr algn="ctr"/>
            <a:r>
              <a:rPr lang="ru-RU" sz="112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                               ДЛЯ ПТИЦ»</a:t>
            </a:r>
            <a:endParaRPr lang="ru-RU" sz="11200" b="1" dirty="0" smtClean="0">
              <a:solidFill>
                <a:srgbClr val="002060"/>
              </a:solidFill>
              <a:latin typeface="+mj-lt"/>
            </a:endParaRPr>
          </a:p>
          <a:p>
            <a:endParaRPr lang="ru-RU" sz="8000" b="1" dirty="0" smtClean="0">
              <a:solidFill>
                <a:srgbClr val="002060"/>
              </a:solidFill>
              <a:latin typeface="+mj-lt"/>
            </a:endParaRPr>
          </a:p>
          <a:p>
            <a:endParaRPr lang="ru-RU" sz="8000" b="1" dirty="0" smtClean="0">
              <a:solidFill>
                <a:srgbClr val="002060"/>
              </a:solidFill>
              <a:latin typeface="+mj-lt"/>
            </a:endParaRPr>
          </a:p>
          <a:p>
            <a:endParaRPr lang="ru-RU" sz="1900" b="1" dirty="0" smtClean="0">
              <a:solidFill>
                <a:srgbClr val="002060"/>
              </a:solidFill>
              <a:latin typeface="+mj-lt"/>
            </a:endParaRPr>
          </a:p>
          <a:p>
            <a:endParaRPr lang="ru-RU" sz="1900" b="1" dirty="0" smtClean="0">
              <a:solidFill>
                <a:srgbClr val="002060"/>
              </a:solidFill>
              <a:latin typeface="+mj-lt"/>
            </a:endParaRPr>
          </a:p>
          <a:p>
            <a:endParaRPr lang="ru-RU" sz="1900" b="1" dirty="0" smtClean="0">
              <a:solidFill>
                <a:srgbClr val="002060"/>
              </a:solidFill>
              <a:latin typeface="+mj-lt"/>
            </a:endParaRPr>
          </a:p>
          <a:p>
            <a:endParaRPr lang="ru-RU" sz="1900" b="1" dirty="0" smtClean="0">
              <a:solidFill>
                <a:srgbClr val="002060"/>
              </a:solidFill>
              <a:latin typeface="+mj-lt"/>
            </a:endParaRPr>
          </a:p>
          <a:p>
            <a:endParaRPr lang="ru-RU" sz="1900" b="1" dirty="0" smtClean="0">
              <a:solidFill>
                <a:srgbClr val="002060"/>
              </a:solidFill>
              <a:latin typeface="+mj-lt"/>
            </a:endParaRPr>
          </a:p>
          <a:p>
            <a:endParaRPr lang="ru-RU" sz="1900" b="1" dirty="0" smtClean="0">
              <a:solidFill>
                <a:srgbClr val="002060"/>
              </a:solidFill>
              <a:latin typeface="+mj-lt"/>
            </a:endParaRPr>
          </a:p>
          <a:p>
            <a:endParaRPr lang="ru-RU" sz="1900" b="1" dirty="0" smtClean="0">
              <a:solidFill>
                <a:srgbClr val="002060"/>
              </a:solidFill>
              <a:latin typeface="+mj-lt"/>
            </a:endParaRPr>
          </a:p>
          <a:p>
            <a:endParaRPr lang="ru-RU" sz="7200" b="1" dirty="0" smtClean="0">
              <a:solidFill>
                <a:srgbClr val="002060"/>
              </a:solidFill>
              <a:latin typeface="+mj-lt"/>
            </a:endParaRPr>
          </a:p>
          <a:p>
            <a:r>
              <a:rPr lang="ru-RU" sz="6400" b="1" dirty="0" smtClean="0">
                <a:solidFill>
                  <a:srgbClr val="000F2E"/>
                </a:solidFill>
                <a:latin typeface="+mj-lt"/>
              </a:rPr>
              <a:t>Подготовил:</a:t>
            </a:r>
          </a:p>
          <a:p>
            <a:r>
              <a:rPr lang="ru-RU" sz="6400" b="1" dirty="0" smtClean="0">
                <a:solidFill>
                  <a:srgbClr val="000F2E"/>
                </a:solidFill>
                <a:latin typeface="+mj-lt"/>
              </a:rPr>
              <a:t>воспитатель, высшей квалификационный категории</a:t>
            </a:r>
          </a:p>
          <a:p>
            <a:r>
              <a:rPr lang="ru-RU" sz="6400" b="1" dirty="0" smtClean="0">
                <a:solidFill>
                  <a:srgbClr val="000F2E"/>
                </a:solidFill>
                <a:latin typeface="+mj-lt"/>
              </a:rPr>
              <a:t>Макарова Светлана Валериевна</a:t>
            </a:r>
          </a:p>
          <a:p>
            <a:pPr algn="ctr"/>
            <a:endParaRPr lang="ru-RU" sz="6400" b="1" dirty="0" smtClean="0">
              <a:solidFill>
                <a:srgbClr val="000F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1900" b="1" dirty="0" smtClean="0">
              <a:solidFill>
                <a:srgbClr val="000F2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sz="3400" b="1" dirty="0" smtClean="0">
              <a:solidFill>
                <a:srgbClr val="000F2E"/>
              </a:solidFill>
              <a:latin typeface="+mj-lt"/>
            </a:endParaRPr>
          </a:p>
          <a:p>
            <a:pPr algn="ctr"/>
            <a:endParaRPr lang="ru-RU" sz="6400" b="1" dirty="0" smtClean="0">
              <a:solidFill>
                <a:srgbClr val="000F2E"/>
              </a:solidFill>
              <a:latin typeface="+mj-lt"/>
            </a:endParaRPr>
          </a:p>
          <a:p>
            <a:pPr algn="ctr"/>
            <a:endParaRPr lang="ru-RU" sz="6400" b="1" dirty="0" smtClean="0">
              <a:solidFill>
                <a:srgbClr val="000F2E"/>
              </a:solidFill>
              <a:latin typeface="+mj-lt"/>
            </a:endParaRPr>
          </a:p>
          <a:p>
            <a:pPr algn="ctr"/>
            <a:endParaRPr lang="ru-RU" sz="4000" b="1" dirty="0" smtClean="0">
              <a:solidFill>
                <a:srgbClr val="000F2E"/>
              </a:solidFill>
              <a:latin typeface="+mj-lt"/>
            </a:endParaRPr>
          </a:p>
          <a:p>
            <a:pPr algn="ctr"/>
            <a:r>
              <a:rPr lang="ru-RU" sz="6400" b="1" dirty="0" smtClean="0">
                <a:solidFill>
                  <a:srgbClr val="000F2E"/>
                </a:solidFill>
                <a:latin typeface="+mj-lt"/>
              </a:rPr>
              <a:t>                                                    </a:t>
            </a:r>
            <a:r>
              <a:rPr lang="en-US" sz="6400" b="1" dirty="0" smtClean="0">
                <a:solidFill>
                  <a:srgbClr val="000F2E"/>
                </a:solidFill>
                <a:latin typeface="+mj-lt"/>
              </a:rPr>
              <a:t>2020 </a:t>
            </a:r>
            <a:r>
              <a:rPr lang="ru-RU" sz="6400" b="1" dirty="0" smtClean="0">
                <a:solidFill>
                  <a:srgbClr val="000F2E"/>
                </a:solidFill>
                <a:latin typeface="+mj-lt"/>
              </a:rPr>
              <a:t> г.</a:t>
            </a:r>
          </a:p>
          <a:p>
            <a:endParaRPr lang="ru-RU" sz="1600" b="1" dirty="0" smtClean="0">
              <a:latin typeface="+mj-lt"/>
            </a:endParaRPr>
          </a:p>
          <a:p>
            <a:endParaRPr lang="ru-RU" sz="1600" b="1" dirty="0" smtClean="0">
              <a:latin typeface="+mj-lt"/>
            </a:endParaRPr>
          </a:p>
          <a:p>
            <a:endParaRPr lang="ru-RU" sz="1600" dirty="0" smtClean="0"/>
          </a:p>
          <a:p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1520" y="1340768"/>
            <a:ext cx="4464496" cy="345638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4008" y="3356992"/>
            <a:ext cx="4320480" cy="331236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60648"/>
            <a:ext cx="8496944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4. Затем опускаем пропитанный мучным кляром кусочек хлеба в смесь круп и семечек (обваливаем его с двух сторон), слегка прижимаем семена пальцами.</a:t>
            </a:r>
          </a:p>
        </p:txBody>
      </p:sp>
      <p:pic>
        <p:nvPicPr>
          <p:cNvPr id="7" name="Picture 2" descr="C:\Users\Мвидео\Desktop\Новая папка (5)\DSCN09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538" y="1484784"/>
            <a:ext cx="4128459" cy="3096344"/>
          </a:xfrm>
          <a:prstGeom prst="roundRect">
            <a:avLst/>
          </a:prstGeom>
          <a:noFill/>
        </p:spPr>
      </p:pic>
      <p:pic>
        <p:nvPicPr>
          <p:cNvPr id="8" name="Picture 2" descr="C:\Users\Мвидео\Desktop\Новая папка (5)\DSCN099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3" y="3501008"/>
            <a:ext cx="4032448" cy="302433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59632" y="1340768"/>
            <a:ext cx="6912768" cy="525658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260648"/>
            <a:ext cx="8496944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5. Даем получившемуся лакомству высохнуть.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9" name="Picture 3" descr="C:\Users\Мвидео\Desktop\Новая папка (5)\DSCN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624736" cy="496855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907704" y="2348880"/>
            <a:ext cx="5472608" cy="424847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Мвидео\Desktop\Новая папка (5)\DSCN09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92896"/>
            <a:ext cx="5208579" cy="3906434"/>
          </a:xfrm>
          <a:prstGeom prst="round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188640"/>
            <a:ext cx="8496944" cy="50405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ЭТАПЫ ВЫПОЛНЕНИЯ:</a:t>
            </a:r>
            <a:endParaRPr lang="ru-RU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764704"/>
            <a:ext cx="8496944" cy="5040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2 СПОСОБ: «ВКУСНЫЕ ФИГУРКИ»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1340768"/>
            <a:ext cx="8496944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1. Создаем «мучной клей».  Смешиваем пшеничную муку с водой до консистенции густой сметаны.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763688" y="2204864"/>
            <a:ext cx="5760640" cy="43924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 descr="C:\Users\Мвидео\Desktop\Новая папка (5)\DSCN1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3" y="2348880"/>
            <a:ext cx="5424606" cy="4068454"/>
          </a:xfrm>
          <a:prstGeom prst="round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95536" y="260648"/>
            <a:ext cx="8496944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2. В получившийся мучной кляр добавляем смесь круп и семечек, тщательно перемешиваем массу. 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196752"/>
            <a:ext cx="8496944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3. Получившуюся  массу выкладываем с помощью ложки в формочку.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С помощью шпажки в получившейся массе делаем дырочку для веревочки.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59632" y="1268760"/>
            <a:ext cx="6912768" cy="525658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 descr="C:\Users\Мвидео\Desktop\Новая папка (5)\DSCN1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624736" cy="4968552"/>
          </a:xfrm>
          <a:prstGeom prst="round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188640"/>
            <a:ext cx="8496944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4. Даем получившимся лакомствам высохнуть.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95536" y="188640"/>
            <a:ext cx="8496944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5. После высыхание достаем получившееся лакомство из формочек. </a:t>
            </a:r>
            <a:endParaRPr lang="ru-RU" dirty="0" smtClean="0">
              <a:latin typeface="+mj-lt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 В заготовленное заранее отверстие вставляем веревочку и лакомство для птиц готово.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59632" y="1268760"/>
            <a:ext cx="6912768" cy="525658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Мвидео\Desktop\Новая папка (5)\DSCN1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624735" cy="496855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59632" y="1313384"/>
            <a:ext cx="6984776" cy="52839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188640"/>
            <a:ext cx="8496944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Вывешиваем съедобные кормушки для птиц на улице. 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6" name="Picture 2" descr="F:\DCIM\103NIKON\DSCN1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6684235" cy="5013176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260648"/>
            <a:ext cx="8352928" cy="633670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F:\DCIM\103NIKON\DSCN1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64897" cy="604867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3608" y="1844824"/>
            <a:ext cx="7200800" cy="48245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3568" y="908720"/>
            <a:ext cx="7776864" cy="7920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ЦЕЛЬ: формировать желание заботиться о зимующих птицах.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+mj-lt"/>
              </a:rPr>
            </a:b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29408"/>
            <a:ext cx="8229600" cy="5328592"/>
          </a:xfrm>
        </p:spPr>
        <p:txBody>
          <a:bodyPr>
            <a:normAutofit/>
          </a:bodyPr>
          <a:lstStyle/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ru-RU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ru-RU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endParaRPr lang="ru-RU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7" name="Picture 5" descr="C:\Users\Мвидео\Desktop\korm-dlya-pticz-v-ruk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6912768" cy="4508566"/>
          </a:xfrm>
          <a:prstGeom prst="roundRect">
            <a:avLst/>
          </a:prstGeom>
          <a:noFill/>
        </p:spPr>
      </p:pic>
      <p:sp>
        <p:nvSpPr>
          <p:cNvPr id="9" name="Скругленный прямоугольник 8"/>
          <p:cNvSpPr/>
          <p:nvPr/>
        </p:nvSpPr>
        <p:spPr>
          <a:xfrm>
            <a:off x="323528" y="188640"/>
            <a:ext cx="8568952" cy="57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latin typeface="+mj-lt"/>
            </a:endParaRP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+mj-lt"/>
              </a:rPr>
              <a:t>Мастер - класс рассчитан на совместное творчество детей и родителей, педагогов.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i.ytimg.com/vi/uUkFSl-B86M/maxresdefault.jpg"/>
          <p:cNvPicPr>
            <a:picLocks noChangeAspect="1" noChangeArrowheads="1"/>
          </p:cNvPicPr>
          <p:nvPr/>
        </p:nvPicPr>
        <p:blipFill>
          <a:blip r:embed="rId2" cstate="print"/>
          <a:srcRect l="18645" r="7169"/>
          <a:stretch>
            <a:fillRect/>
          </a:stretch>
        </p:blipFill>
        <p:spPr bwMode="auto">
          <a:xfrm>
            <a:off x="2555776" y="4797152"/>
            <a:ext cx="1944216" cy="1474143"/>
          </a:xfrm>
          <a:prstGeom prst="rect">
            <a:avLst/>
          </a:prstGeom>
          <a:noFill/>
        </p:spPr>
      </p:pic>
      <p:pic>
        <p:nvPicPr>
          <p:cNvPr id="1030" name="Picture 6" descr="https://stihi.ru/pics/2020/02/19/7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908720"/>
            <a:ext cx="1944216" cy="1440160"/>
          </a:xfrm>
          <a:prstGeom prst="rect">
            <a:avLst/>
          </a:prstGeom>
          <a:noFill/>
        </p:spPr>
      </p:pic>
      <p:pic>
        <p:nvPicPr>
          <p:cNvPr id="1038" name="Picture 14" descr="https://avatars.mds.yandex.net/get-zen_doc/3990034/pub_5f36a05b70d8a40e9cdd6d74_5f36a97731ff5041781a2c63/scale_1200"/>
          <p:cNvPicPr>
            <a:picLocks noChangeAspect="1" noChangeArrowheads="1"/>
          </p:cNvPicPr>
          <p:nvPr/>
        </p:nvPicPr>
        <p:blipFill>
          <a:blip r:embed="rId4" cstate="print"/>
          <a:srcRect l="18920" t="8696"/>
          <a:stretch>
            <a:fillRect/>
          </a:stretch>
        </p:blipFill>
        <p:spPr bwMode="auto">
          <a:xfrm flipH="1">
            <a:off x="323528" y="908720"/>
            <a:ext cx="1958618" cy="1440160"/>
          </a:xfrm>
          <a:prstGeom prst="rect">
            <a:avLst/>
          </a:prstGeom>
          <a:noFill/>
        </p:spPr>
      </p:pic>
      <p:pic>
        <p:nvPicPr>
          <p:cNvPr id="1040" name="Picture 16" descr="https://erbirds.ru/photos/0310/001/031000005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2852936"/>
            <a:ext cx="1944216" cy="1440160"/>
          </a:xfrm>
          <a:prstGeom prst="rect">
            <a:avLst/>
          </a:prstGeom>
          <a:noFill/>
        </p:spPr>
      </p:pic>
      <p:pic>
        <p:nvPicPr>
          <p:cNvPr id="1042" name="Picture 18" descr="https://img4.goodfon.ru/original/2048x1360/d/8e/soroka-ptitsa-khvost-kliuv.jpg"/>
          <p:cNvPicPr>
            <a:picLocks noChangeAspect="1" noChangeArrowheads="1"/>
          </p:cNvPicPr>
          <p:nvPr/>
        </p:nvPicPr>
        <p:blipFill>
          <a:blip r:embed="rId6" cstate="print"/>
          <a:srcRect r="10351"/>
          <a:stretch>
            <a:fillRect/>
          </a:stretch>
        </p:blipFill>
        <p:spPr bwMode="auto">
          <a:xfrm>
            <a:off x="323528" y="2852936"/>
            <a:ext cx="1944216" cy="1440160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323528" y="188640"/>
            <a:ext cx="8496944" cy="50405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ПТИЦЫ, КОТОРЫХ МОЖНО УВИДЕТЬ ЗИМОЙ : 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+mj-lt"/>
              </a:rPr>
            </a:b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44" name="Picture 20" descr="https://346130.selcdn.ru/storage1/include/site_793/section_192/thumbs/p_BOQzoqPe4o_1200x0_AybP2us9.jpg"/>
          <p:cNvPicPr>
            <a:picLocks noChangeAspect="1" noChangeArrowheads="1"/>
          </p:cNvPicPr>
          <p:nvPr/>
        </p:nvPicPr>
        <p:blipFill>
          <a:blip r:embed="rId7" cstate="print"/>
          <a:srcRect l="7639" r="7199"/>
          <a:stretch>
            <a:fillRect/>
          </a:stretch>
        </p:blipFill>
        <p:spPr bwMode="auto">
          <a:xfrm>
            <a:off x="4716016" y="908720"/>
            <a:ext cx="1944216" cy="1440160"/>
          </a:xfrm>
          <a:prstGeom prst="rect">
            <a:avLst/>
          </a:prstGeom>
          <a:noFill/>
        </p:spPr>
      </p:pic>
      <p:pic>
        <p:nvPicPr>
          <p:cNvPr id="1046" name="Picture 22" descr="https://erbirds.ru/blocks/photos_photoresize.php?a=013900357&amp;n=1&amp;w=975&amp;h=650"/>
          <p:cNvPicPr>
            <a:picLocks noChangeAspect="1" noChangeArrowheads="1"/>
          </p:cNvPicPr>
          <p:nvPr/>
        </p:nvPicPr>
        <p:blipFill>
          <a:blip r:embed="rId8" cstate="print"/>
          <a:srcRect l="11015"/>
          <a:stretch>
            <a:fillRect/>
          </a:stretch>
        </p:blipFill>
        <p:spPr bwMode="auto">
          <a:xfrm>
            <a:off x="6876256" y="908720"/>
            <a:ext cx="1944216" cy="1456589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323528" y="2348880"/>
            <a:ext cx="1944216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Воробей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55776" y="2348880"/>
            <a:ext cx="1944216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Снегирь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50" name="Picture 26" descr="http://s2.fotokto.ru/photo/full/269/2696505.jpg"/>
          <p:cNvPicPr>
            <a:picLocks noChangeAspect="1" noChangeArrowheads="1"/>
          </p:cNvPicPr>
          <p:nvPr/>
        </p:nvPicPr>
        <p:blipFill>
          <a:blip r:embed="rId9" cstate="print"/>
          <a:srcRect r="19263"/>
          <a:stretch>
            <a:fillRect/>
          </a:stretch>
        </p:blipFill>
        <p:spPr bwMode="auto">
          <a:xfrm>
            <a:off x="4716016" y="2852936"/>
            <a:ext cx="1944216" cy="1482165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4716016" y="2348880"/>
            <a:ext cx="1944216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Голубь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76256" y="2348880"/>
            <a:ext cx="1944216" cy="3600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Ворона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55776" y="4293096"/>
            <a:ext cx="1944216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Дятел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3528" y="4293096"/>
            <a:ext cx="1944216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Сорока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716016" y="4293096"/>
            <a:ext cx="4104456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Синица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3528" y="6237312"/>
            <a:ext cx="1944216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Свиристель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52" name="AutoShape 28" descr="https://botana.biz/prepod/_bloks/pic/7s3bjjj-0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5" name="Picture 31" descr="C:\Users\Мвидео\Desktop\e401696809.jpg"/>
          <p:cNvPicPr>
            <a:picLocks noChangeAspect="1" noChangeArrowheads="1"/>
          </p:cNvPicPr>
          <p:nvPr/>
        </p:nvPicPr>
        <p:blipFill>
          <a:blip r:embed="rId10" cstate="print"/>
          <a:srcRect l="11374" r="5882"/>
          <a:stretch>
            <a:fillRect/>
          </a:stretch>
        </p:blipFill>
        <p:spPr bwMode="auto">
          <a:xfrm>
            <a:off x="6876256" y="4797152"/>
            <a:ext cx="1939960" cy="1440160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6876256" y="6237312"/>
            <a:ext cx="1944216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Щегол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57" name="Picture 33" descr="http://cdn.fishki.net/upload/post/2017/03/15/2242387/67844-galka-zimoi.jpg"/>
          <p:cNvPicPr>
            <a:picLocks noChangeAspect="1" noChangeArrowheads="1"/>
          </p:cNvPicPr>
          <p:nvPr/>
        </p:nvPicPr>
        <p:blipFill>
          <a:blip r:embed="rId11" cstate="print"/>
          <a:srcRect l="3226" r="9677"/>
          <a:stretch>
            <a:fillRect/>
          </a:stretch>
        </p:blipFill>
        <p:spPr bwMode="auto">
          <a:xfrm>
            <a:off x="4716016" y="4797152"/>
            <a:ext cx="1944216" cy="1459681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4716016" y="6237312"/>
            <a:ext cx="1944216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Галка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55776" y="6237312"/>
            <a:ext cx="1944216" cy="3600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Поползень</a:t>
            </a:r>
            <a:endParaRPr lang="ru-RU" sz="16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61" name="Picture 37" descr="https://cdn.photosight.ru/img/b/ae3/4243214_large.jpg"/>
          <p:cNvPicPr>
            <a:picLocks noChangeAspect="1" noChangeArrowheads="1"/>
          </p:cNvPicPr>
          <p:nvPr/>
        </p:nvPicPr>
        <p:blipFill>
          <a:blip r:embed="rId12" cstate="print"/>
          <a:srcRect b="4762"/>
          <a:stretch>
            <a:fillRect/>
          </a:stretch>
        </p:blipFill>
        <p:spPr bwMode="auto">
          <a:xfrm>
            <a:off x="323528" y="4797152"/>
            <a:ext cx="1924967" cy="1440160"/>
          </a:xfrm>
          <a:prstGeom prst="rect">
            <a:avLst/>
          </a:prstGeom>
          <a:noFill/>
        </p:spPr>
      </p:pic>
      <p:pic>
        <p:nvPicPr>
          <p:cNvPr id="1063" name="Picture 39" descr="https://floralworld.ru/gallery/albums/userpics/10003/IMG_1714.jpg"/>
          <p:cNvPicPr>
            <a:picLocks noChangeAspect="1" noChangeArrowheads="1"/>
          </p:cNvPicPr>
          <p:nvPr/>
        </p:nvPicPr>
        <p:blipFill>
          <a:blip r:embed="rId13" cstate="print"/>
          <a:srcRect l="13979" t="12231" r="427" b="6740"/>
          <a:stretch>
            <a:fillRect/>
          </a:stretch>
        </p:blipFill>
        <p:spPr bwMode="auto">
          <a:xfrm>
            <a:off x="6876256" y="2852936"/>
            <a:ext cx="1944216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188640"/>
            <a:ext cx="8496944" cy="50405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КАК ПРАВИЛЬНО КОРМИТЬ ПТИЦ ЗИМОЙ: 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+mj-lt"/>
              </a:rPr>
            </a:b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619672" y="836712"/>
            <a:ext cx="2808312" cy="5040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Чем можно кормить: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+mj-lt"/>
              </a:rPr>
            </a:b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4008" y="836712"/>
            <a:ext cx="2736304" cy="5040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Кого можно кормить: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+mj-lt"/>
              </a:rPr>
            </a:b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1" name="Picture 2" descr="https://www.kobrincity.by/images/Novosti_Anton/birds_winter/birds_winter_004.JPG"/>
          <p:cNvPicPr>
            <a:picLocks noChangeAspect="1" noChangeArrowheads="1"/>
          </p:cNvPicPr>
          <p:nvPr/>
        </p:nvPicPr>
        <p:blipFill>
          <a:blip r:embed="rId2" cstate="print"/>
          <a:srcRect l="17796" t="16616" r="76271" b="76543"/>
          <a:stretch>
            <a:fillRect/>
          </a:stretch>
        </p:blipFill>
        <p:spPr bwMode="auto">
          <a:xfrm>
            <a:off x="323528" y="2420888"/>
            <a:ext cx="720081" cy="72008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971600" y="1556792"/>
            <a:ext cx="2592288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Подсушенные крошки белого хлеба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2420888"/>
            <a:ext cx="2520280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Зерна пшеницы, ячменя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5" name="Picture 2" descr="https://www.kobrincity.by/images/Novosti_Anton/birds_winter/birds_winter_004.JPG"/>
          <p:cNvPicPr>
            <a:picLocks noChangeAspect="1" noChangeArrowheads="1"/>
          </p:cNvPicPr>
          <p:nvPr/>
        </p:nvPicPr>
        <p:blipFill>
          <a:blip r:embed="rId2" cstate="print"/>
          <a:srcRect l="30938" t="15638" r="63130" b="76543"/>
          <a:stretch>
            <a:fillRect/>
          </a:stretch>
        </p:blipFill>
        <p:spPr bwMode="auto">
          <a:xfrm>
            <a:off x="323528" y="4149080"/>
            <a:ext cx="654618" cy="72008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971600" y="4149080"/>
            <a:ext cx="2592288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Несоленые, нежареные семечки (подсолнечника, тыквы и т.д.)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600" y="3284984"/>
            <a:ext cx="2592288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Овсяные хлопья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9" name="Picture 2" descr="https://www.kobrincity.by/images/Novosti_Anton/birds_winter/birds_winter_004.JPG"/>
          <p:cNvPicPr>
            <a:picLocks noChangeAspect="1" noChangeArrowheads="1"/>
          </p:cNvPicPr>
          <p:nvPr/>
        </p:nvPicPr>
        <p:blipFill>
          <a:blip r:embed="rId2" cstate="print"/>
          <a:srcRect l="57990" t="15638" r="37387" b="78739"/>
          <a:stretch>
            <a:fillRect/>
          </a:stretch>
        </p:blipFill>
        <p:spPr bwMode="auto">
          <a:xfrm>
            <a:off x="323528" y="5013176"/>
            <a:ext cx="654618" cy="72008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971600" y="5013176"/>
            <a:ext cx="2592288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Кусочки свежих или сушеных фруктов и ягод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1" name="Picture 2" descr="https://www.kobrincity.by/images/Novosti_Anton/birds_winter/birds_winter_004.JPG"/>
          <p:cNvPicPr>
            <a:picLocks noChangeAspect="1" noChangeArrowheads="1"/>
          </p:cNvPicPr>
          <p:nvPr/>
        </p:nvPicPr>
        <p:blipFill>
          <a:blip r:embed="rId2" cstate="print"/>
          <a:srcRect l="71935" t="15638" r="21963" b="77615"/>
          <a:stretch>
            <a:fillRect/>
          </a:stretch>
        </p:blipFill>
        <p:spPr bwMode="auto">
          <a:xfrm>
            <a:off x="323528" y="5877272"/>
            <a:ext cx="720080" cy="720079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1043608" y="5877272"/>
            <a:ext cx="2232248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Несоленое, не копленое сало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63888" y="1556792"/>
            <a:ext cx="1224136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Голуби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Воробьи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563888" y="2420888"/>
            <a:ext cx="1224136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Голуби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Воробьи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563888" y="3284984"/>
            <a:ext cx="1224136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Голуби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Воробьи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Синицы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88024" y="3284984"/>
            <a:ext cx="1224136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Дятлы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Поползни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563888" y="4149080"/>
            <a:ext cx="1224136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Голуби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Воробьи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Синицы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788024" y="4149080"/>
            <a:ext cx="1224136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Дятлы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Поползни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Щеглы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563888" y="5013176"/>
            <a:ext cx="1224136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Синицы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Дятлы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Поползни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788024" y="5013176"/>
            <a:ext cx="1296144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Свиристели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Дрозды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84168" y="5013176"/>
            <a:ext cx="1224136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Снегири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Чижи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444208" y="5877272"/>
            <a:ext cx="1224136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Синицы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Дятлы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Поползни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668344" y="5877272"/>
            <a:ext cx="1224136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Дятлы</a:t>
            </a:r>
          </a:p>
          <a:p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Поползни</a:t>
            </a:r>
          </a:p>
        </p:txBody>
      </p:sp>
      <p:pic>
        <p:nvPicPr>
          <p:cNvPr id="37" name="Picture 2" descr="https://www.kobrincity.by/images/Novosti_Anton/birds_winter/birds_winter_004.JPG"/>
          <p:cNvPicPr>
            <a:picLocks noChangeAspect="1" noChangeArrowheads="1"/>
          </p:cNvPicPr>
          <p:nvPr/>
        </p:nvPicPr>
        <p:blipFill>
          <a:blip r:embed="rId2" cstate="print"/>
          <a:srcRect l="85285" t="15638" r="8474" b="77802"/>
          <a:stretch>
            <a:fillRect/>
          </a:stretch>
        </p:blipFill>
        <p:spPr bwMode="auto">
          <a:xfrm>
            <a:off x="3275856" y="5877272"/>
            <a:ext cx="757486" cy="720080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3995936" y="5877272"/>
            <a:ext cx="2448272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Сливочное масло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100" name="Picture 4" descr="https://img.cdn.schooljotter2.com/sampled/11954385/900/0/nocrop/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1916832"/>
            <a:ext cx="2636912" cy="2636912"/>
          </a:xfrm>
          <a:prstGeom prst="rect">
            <a:avLst/>
          </a:prstGeom>
          <a:noFill/>
        </p:spPr>
      </p:pic>
      <p:sp>
        <p:nvSpPr>
          <p:cNvPr id="41" name="Стрелка углом вверх 40"/>
          <p:cNvSpPr/>
          <p:nvPr/>
        </p:nvSpPr>
        <p:spPr>
          <a:xfrm rot="5400000">
            <a:off x="1133618" y="674694"/>
            <a:ext cx="576064" cy="612068"/>
          </a:xfrm>
          <a:prstGeom prst="bentUp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углом вверх 41"/>
          <p:cNvSpPr/>
          <p:nvPr/>
        </p:nvSpPr>
        <p:spPr>
          <a:xfrm rot="16200000" flipH="1">
            <a:off x="7326306" y="674694"/>
            <a:ext cx="576064" cy="612068"/>
          </a:xfrm>
          <a:prstGeom prst="bentUp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https://www.kobrincity.by/images/Novosti_Anton/birds_winter/birds_winter_004.JPG"/>
          <p:cNvPicPr>
            <a:picLocks noChangeAspect="1" noChangeArrowheads="1"/>
          </p:cNvPicPr>
          <p:nvPr/>
        </p:nvPicPr>
        <p:blipFill>
          <a:blip r:embed="rId2" cstate="print"/>
          <a:srcRect l="45267" t="15638" r="48305" b="76543"/>
          <a:stretch>
            <a:fillRect/>
          </a:stretch>
        </p:blipFill>
        <p:spPr bwMode="auto">
          <a:xfrm>
            <a:off x="323528" y="3284984"/>
            <a:ext cx="720080" cy="720080"/>
          </a:xfrm>
          <a:prstGeom prst="rect">
            <a:avLst/>
          </a:prstGeom>
          <a:noFill/>
        </p:spPr>
      </p:pic>
      <p:pic>
        <p:nvPicPr>
          <p:cNvPr id="7" name="Picture 2" descr="https://www.kobrincity.by/images/Novosti_Anton/birds_winter/birds_winter_004.JPG"/>
          <p:cNvPicPr>
            <a:picLocks noChangeAspect="1" noChangeArrowheads="1"/>
          </p:cNvPicPr>
          <p:nvPr/>
        </p:nvPicPr>
        <p:blipFill>
          <a:blip r:embed="rId2" cstate="print"/>
          <a:srcRect l="1694" t="15960" r="92142" b="76543"/>
          <a:stretch>
            <a:fillRect/>
          </a:stretch>
        </p:blipFill>
        <p:spPr bwMode="auto">
          <a:xfrm>
            <a:off x="323528" y="1556792"/>
            <a:ext cx="654618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528" y="188640"/>
            <a:ext cx="8496944" cy="50405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КАК ПРАВИЛЬНО КОРМИТЬ ПТИЦ ЗИМОЙ: 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+mj-lt"/>
              </a:rPr>
            </a:b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31840" y="836712"/>
            <a:ext cx="2952328" cy="504056"/>
          </a:xfrm>
          <a:prstGeom prst="roundRect">
            <a:avLst/>
          </a:prstGeom>
          <a:solidFill>
            <a:srgbClr val="FABB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Чем нельзя кормить: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+mj-lt"/>
              </a:rPr>
            </a:b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8" name="Picture 2" descr="https://www.kobrincity.by/images/Novosti_Anton/birds_winter/birds_winter_004.JPG"/>
          <p:cNvPicPr>
            <a:picLocks noChangeAspect="1" noChangeArrowheads="1"/>
          </p:cNvPicPr>
          <p:nvPr/>
        </p:nvPicPr>
        <p:blipFill>
          <a:blip r:embed="rId2" cstate="print"/>
          <a:srcRect l="42373" t="70370" r="42373" b="13992"/>
          <a:stretch>
            <a:fillRect/>
          </a:stretch>
        </p:blipFill>
        <p:spPr bwMode="auto">
          <a:xfrm>
            <a:off x="3707903" y="1484784"/>
            <a:ext cx="1864189" cy="1728192"/>
          </a:xfrm>
          <a:prstGeom prst="round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411760" y="5229200"/>
            <a:ext cx="6408712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Установите кормушки на высоте 1,5 м от земли, подальше от окон и дорог.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+mj-lt"/>
              </a:rPr>
            </a:b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32240" y="1484784"/>
            <a:ext cx="2088232" cy="792088"/>
          </a:xfrm>
          <a:prstGeom prst="rect">
            <a:avLst/>
          </a:prstGeom>
          <a:solidFill>
            <a:srgbClr val="FABBB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Свежим хлебом, ржаным хлебом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11760" y="3789040"/>
            <a:ext cx="6408712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endParaRPr lang="ru-RU" sz="2000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Подсыпайте корм 1-2 раза в сутки в одно и тоже время и не чаще, чтобы птицы не отвыкали от самостоятельного поиска еды.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+mj-lt"/>
              </a:rPr>
            </a:b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15616" y="2420888"/>
            <a:ext cx="2088232" cy="792088"/>
          </a:xfrm>
          <a:prstGeom prst="rect">
            <a:avLst/>
          </a:prstGeom>
          <a:solidFill>
            <a:srgbClr val="FABBB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rgbClr val="002060"/>
                </a:solidFill>
                <a:latin typeface="+mj-lt"/>
              </a:rPr>
              <a:t>Жаренным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(кусочки пирогов, семечки и т.д.)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3" name="Picture 2" descr="https://www.kobrincity.by/images/Novosti_Anton/birds_winter/birds_winter_004.JPG"/>
          <p:cNvPicPr>
            <a:picLocks noChangeAspect="1" noChangeArrowheads="1"/>
          </p:cNvPicPr>
          <p:nvPr/>
        </p:nvPicPr>
        <p:blipFill>
          <a:blip r:embed="rId2" cstate="print"/>
          <a:srcRect l="79798" t="90476" r="11937" b="309"/>
          <a:stretch>
            <a:fillRect/>
          </a:stretch>
        </p:blipFill>
        <p:spPr bwMode="auto">
          <a:xfrm>
            <a:off x="6012160" y="2420888"/>
            <a:ext cx="792087" cy="792088"/>
          </a:xfrm>
          <a:prstGeom prst="rect">
            <a:avLst/>
          </a:prstGeom>
          <a:noFill/>
        </p:spPr>
      </p:pic>
      <p:pic>
        <p:nvPicPr>
          <p:cNvPr id="25" name="Picture 2" descr="https://www.kobrincity.by/images/Novosti_Anton/birds_winter/birds_winter_004.JPG"/>
          <p:cNvPicPr>
            <a:picLocks noChangeAspect="1" noChangeArrowheads="1"/>
          </p:cNvPicPr>
          <p:nvPr/>
        </p:nvPicPr>
        <p:blipFill>
          <a:blip r:embed="rId2" cstate="print"/>
          <a:srcRect l="3923" t="90476" r="87996" b="588"/>
          <a:stretch>
            <a:fillRect/>
          </a:stretch>
        </p:blipFill>
        <p:spPr bwMode="auto">
          <a:xfrm>
            <a:off x="395536" y="1484784"/>
            <a:ext cx="792088" cy="79208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115616" y="1484784"/>
            <a:ext cx="2088232" cy="792088"/>
          </a:xfrm>
          <a:prstGeom prst="rect">
            <a:avLst/>
          </a:prstGeom>
          <a:solidFill>
            <a:srgbClr val="FABBB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rgbClr val="002060"/>
                </a:solidFill>
                <a:latin typeface="+mj-lt"/>
              </a:rPr>
              <a:t>Соленым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(орешками, чипсами, салом и т.д.)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6" name="Picture 2" descr="https://www.kobrincity.by/images/Novosti_Anton/birds_winter/birds_winter_004.JPG"/>
          <p:cNvPicPr>
            <a:picLocks noChangeAspect="1" noChangeArrowheads="1"/>
          </p:cNvPicPr>
          <p:nvPr/>
        </p:nvPicPr>
        <p:blipFill>
          <a:blip r:embed="rId2" cstate="print"/>
          <a:srcRect l="29175" t="90476" r="62744"/>
          <a:stretch>
            <a:fillRect/>
          </a:stretch>
        </p:blipFill>
        <p:spPr bwMode="auto">
          <a:xfrm>
            <a:off x="6012160" y="1484784"/>
            <a:ext cx="743194" cy="792088"/>
          </a:xfrm>
          <a:prstGeom prst="rect">
            <a:avLst/>
          </a:prstGeom>
          <a:noFill/>
        </p:spPr>
      </p:pic>
      <p:pic>
        <p:nvPicPr>
          <p:cNvPr id="27" name="Picture 2" descr="https://www.kobrincity.by/images/Novosti_Anton/birds_winter/birds_winter_004.JPG"/>
          <p:cNvPicPr>
            <a:picLocks noChangeAspect="1" noChangeArrowheads="1"/>
          </p:cNvPicPr>
          <p:nvPr/>
        </p:nvPicPr>
        <p:blipFill>
          <a:blip r:embed="rId2" cstate="print"/>
          <a:srcRect l="52408" t="90476" r="39511"/>
          <a:stretch>
            <a:fillRect/>
          </a:stretch>
        </p:blipFill>
        <p:spPr bwMode="auto">
          <a:xfrm>
            <a:off x="395536" y="2420888"/>
            <a:ext cx="743195" cy="792088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6804248" y="2420888"/>
            <a:ext cx="2016224" cy="792088"/>
          </a:xfrm>
          <a:prstGeom prst="rect">
            <a:avLst/>
          </a:prstGeom>
          <a:solidFill>
            <a:srgbClr val="FABBB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+mj-lt"/>
              </a:rPr>
              <a:t>Пшеном</a:t>
            </a:r>
            <a:endParaRPr lang="ru-RU" sz="1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9" name="Стрелка углом вверх 28"/>
          <p:cNvSpPr/>
          <p:nvPr/>
        </p:nvSpPr>
        <p:spPr>
          <a:xfrm rot="5400000">
            <a:off x="2645786" y="674694"/>
            <a:ext cx="576064" cy="612068"/>
          </a:xfrm>
          <a:prstGeom prst="bentUp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углом вверх 29"/>
          <p:cNvSpPr/>
          <p:nvPr/>
        </p:nvSpPr>
        <p:spPr>
          <a:xfrm rot="16200000" flipH="1">
            <a:off x="6030162" y="674694"/>
            <a:ext cx="576064" cy="612068"/>
          </a:xfrm>
          <a:prstGeom prst="bentUpArrow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Picture 2" descr="https://zvencity.ru/media/zoo/images/feed-birds_24f9cc0d28d41654ca8190b11c5e2547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68085" t="11048" r="4255" b="71447"/>
          <a:stretch>
            <a:fillRect/>
          </a:stretch>
        </p:blipFill>
        <p:spPr bwMode="auto">
          <a:xfrm>
            <a:off x="395536" y="3789040"/>
            <a:ext cx="2016224" cy="122413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2" name="Picture 2" descr="https://zvencity.ru/media/zoo/images/feed-birds_24f9cc0d28d41654ca8190b11c5e2547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68085" t="60947" r="4255" b="9113"/>
          <a:stretch>
            <a:fillRect/>
          </a:stretch>
        </p:blipFill>
        <p:spPr bwMode="auto">
          <a:xfrm>
            <a:off x="395536" y="5229200"/>
            <a:ext cx="2016224" cy="122413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кругленный прямоугольник 23"/>
          <p:cNvSpPr/>
          <p:nvPr/>
        </p:nvSpPr>
        <p:spPr>
          <a:xfrm>
            <a:off x="3131840" y="2060848"/>
            <a:ext cx="5688632" cy="4392488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Мвидео\Desktop\Новая папка (5)\DSCN0984 - копия.JPG"/>
          <p:cNvPicPr>
            <a:picLocks noChangeAspect="1" noChangeArrowheads="1"/>
          </p:cNvPicPr>
          <p:nvPr/>
        </p:nvPicPr>
        <p:blipFill>
          <a:blip r:embed="rId2" cstate="print"/>
          <a:srcRect l="4991" t="2662" r="3182" b="4191"/>
          <a:stretch>
            <a:fillRect/>
          </a:stretch>
        </p:blipFill>
        <p:spPr bwMode="auto">
          <a:xfrm>
            <a:off x="3275856" y="2204864"/>
            <a:ext cx="5400600" cy="4109152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323528" y="188640"/>
            <a:ext cx="8496944" cy="50405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МАТЕРИАЛ И ОБОРУДОВАНИЕ ДЛЯ «СЪЕДОБНОЙ КОРМУШКИ»:</a:t>
            </a:r>
            <a:endParaRPr lang="ru-RU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284984"/>
            <a:ext cx="2232248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Вода</a:t>
            </a:r>
            <a:br>
              <a:rPr lang="ru-RU" b="1" dirty="0" smtClean="0">
                <a:solidFill>
                  <a:srgbClr val="002060"/>
                </a:solidFill>
                <a:latin typeface="+mj-lt"/>
              </a:rPr>
            </a:b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2636912"/>
            <a:ext cx="2232248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Кусочки белого хлеба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1916832"/>
            <a:ext cx="2232248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Мука пшеничная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+mj-lt"/>
              </a:rPr>
            </a:br>
            <a:endParaRPr lang="ru-RU" sz="1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980728"/>
            <a:ext cx="8136904" cy="7200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Семечки, просо, овес, овсяные хлопья,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можно использовать готовую смесь для попугаев</a:t>
            </a:r>
            <a:br>
              <a:rPr lang="ru-RU" b="1" dirty="0" smtClean="0">
                <a:solidFill>
                  <a:srgbClr val="002060"/>
                </a:solidFill>
                <a:latin typeface="+mj-lt"/>
              </a:rPr>
            </a:b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3933056"/>
            <a:ext cx="2232248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Веревка</a:t>
            </a:r>
            <a:br>
              <a:rPr lang="ru-RU" b="1" dirty="0" smtClean="0">
                <a:solidFill>
                  <a:srgbClr val="002060"/>
                </a:solidFill>
                <a:latin typeface="+mj-lt"/>
              </a:rPr>
            </a:b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5229200"/>
            <a:ext cx="2232248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Шпажка</a:t>
            </a:r>
            <a:br>
              <a:rPr lang="ru-RU" b="1" dirty="0" smtClean="0">
                <a:solidFill>
                  <a:srgbClr val="002060"/>
                </a:solidFill>
                <a:latin typeface="+mj-lt"/>
              </a:rPr>
            </a:b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5877272"/>
            <a:ext cx="2232248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Формочки </a:t>
            </a:r>
            <a:br>
              <a:rPr lang="ru-RU" b="1" dirty="0" smtClean="0">
                <a:solidFill>
                  <a:srgbClr val="002060"/>
                </a:solidFill>
                <a:latin typeface="+mj-lt"/>
              </a:rPr>
            </a:b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23528" y="1916832"/>
            <a:ext cx="360040" cy="50405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+mj-lt"/>
              </a:rPr>
            </a:br>
            <a:endParaRPr lang="ru-RU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3528" y="3933056"/>
            <a:ext cx="360040" cy="50405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+mj-lt"/>
              </a:rPr>
            </a:br>
            <a:endParaRPr lang="ru-RU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3528" y="2636912"/>
            <a:ext cx="360040" cy="50405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+mj-lt"/>
              </a:rPr>
            </a:br>
            <a:endParaRPr lang="ru-RU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23528" y="980728"/>
            <a:ext cx="360040" cy="72008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+mj-lt"/>
              </a:rPr>
            </a:br>
            <a:endParaRPr lang="ru-RU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23528" y="4581128"/>
            <a:ext cx="360040" cy="50405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+mj-lt"/>
              </a:rPr>
            </a:br>
            <a:endParaRPr lang="ru-RU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3528" y="5229200"/>
            <a:ext cx="360040" cy="50405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+mj-lt"/>
              </a:rPr>
            </a:br>
            <a:endParaRPr lang="ru-RU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3528" y="5877272"/>
            <a:ext cx="360040" cy="50405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+mj-lt"/>
              </a:rPr>
            </a:br>
            <a:endParaRPr lang="ru-RU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6" name="Нашивка 25"/>
          <p:cNvSpPr/>
          <p:nvPr/>
        </p:nvSpPr>
        <p:spPr>
          <a:xfrm>
            <a:off x="467544" y="2060848"/>
            <a:ext cx="144016" cy="2076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Нашивка 26"/>
          <p:cNvSpPr/>
          <p:nvPr/>
        </p:nvSpPr>
        <p:spPr>
          <a:xfrm>
            <a:off x="467544" y="1196752"/>
            <a:ext cx="144016" cy="2076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>
            <a:off x="467544" y="2780928"/>
            <a:ext cx="144016" cy="2076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9" name="Нашивка 28"/>
          <p:cNvSpPr/>
          <p:nvPr/>
        </p:nvSpPr>
        <p:spPr>
          <a:xfrm>
            <a:off x="467544" y="4077072"/>
            <a:ext cx="144016" cy="2076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Нашивка 29"/>
          <p:cNvSpPr/>
          <p:nvPr/>
        </p:nvSpPr>
        <p:spPr>
          <a:xfrm>
            <a:off x="467544" y="4725144"/>
            <a:ext cx="144016" cy="2076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1" name="Нашивка 30"/>
          <p:cNvSpPr/>
          <p:nvPr/>
        </p:nvSpPr>
        <p:spPr>
          <a:xfrm>
            <a:off x="467544" y="5373216"/>
            <a:ext cx="144016" cy="2076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Нашивка 31"/>
          <p:cNvSpPr/>
          <p:nvPr/>
        </p:nvSpPr>
        <p:spPr>
          <a:xfrm>
            <a:off x="467544" y="6021288"/>
            <a:ext cx="144016" cy="2076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83568" y="4581128"/>
            <a:ext cx="2232248" cy="5040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Ножницы</a:t>
            </a:r>
            <a:br>
              <a:rPr lang="ru-RU" b="1" dirty="0" smtClean="0">
                <a:solidFill>
                  <a:srgbClr val="002060"/>
                </a:solidFill>
                <a:latin typeface="+mj-lt"/>
              </a:rPr>
            </a:br>
            <a:endParaRPr lang="ru-RU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23528" y="3284984"/>
            <a:ext cx="360040" cy="50405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+mj-lt"/>
              </a:rPr>
            </a:br>
            <a:endParaRPr lang="ru-RU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5" name="Нашивка 34"/>
          <p:cNvSpPr/>
          <p:nvPr/>
        </p:nvSpPr>
        <p:spPr>
          <a:xfrm>
            <a:off x="467544" y="3429000"/>
            <a:ext cx="144016" cy="2076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907704" y="2420888"/>
            <a:ext cx="5544616" cy="424847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188640"/>
            <a:ext cx="8496944" cy="504056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ЭТАПЫ ВЫПОЛНЕНИЯ:</a:t>
            </a:r>
            <a:endParaRPr lang="ru-RU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764704"/>
            <a:ext cx="8496944" cy="50405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1 СПОСОБ: «ЛАКОМЫЙ КУСОЧЕК»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049" name="Picture 1" descr="C:\Users\Мвидео\Desktop\Новая папка (5)\DSCN09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582906"/>
            <a:ext cx="5256584" cy="3942438"/>
          </a:xfrm>
          <a:prstGeom prst="round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323528" y="1412776"/>
            <a:ext cx="8496944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1. Берем кусочек белого хлеба, делаем в нем с помощью шпажки дырочку и продеваем в нее веревку, завязываем ее на конце</a:t>
            </a:r>
            <a:r>
              <a:rPr lang="ru-RU" sz="2000" b="1" dirty="0" smtClean="0">
                <a:solidFill>
                  <a:srgbClr val="002060"/>
                </a:solidFill>
                <a:latin typeface="+mj-lt"/>
              </a:rPr>
              <a:t>.</a:t>
            </a:r>
            <a:endParaRPr lang="ru-RU" sz="2000" b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59632" y="1340768"/>
            <a:ext cx="6984776" cy="525658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260648"/>
            <a:ext cx="8496944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2. Создаем «мучной клей».  Смешиваем пшеничную муку с водой до консистенции густой сметаны.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6" name="Picture 2" descr="C:\Users\Мвидео\Desktop\Новая папка (5)\DSCN0992.JPG"/>
          <p:cNvPicPr>
            <a:picLocks noChangeAspect="1" noChangeArrowheads="1"/>
          </p:cNvPicPr>
          <p:nvPr/>
        </p:nvPicPr>
        <p:blipFill>
          <a:blip r:embed="rId2" cstate="print"/>
          <a:srcRect l="2453" t="3271"/>
          <a:stretch>
            <a:fillRect/>
          </a:stretch>
        </p:blipFill>
        <p:spPr bwMode="auto">
          <a:xfrm>
            <a:off x="1401247" y="1484784"/>
            <a:ext cx="6679963" cy="496855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95536" y="260648"/>
            <a:ext cx="8496944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+mj-lt"/>
              </a:rPr>
              <a:t>3. Опускаем кусочек хлеба в мучной кляр (пропитываем хлеб с двух сторон).</a:t>
            </a:r>
            <a:endParaRPr lang="ru-RU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59632" y="1340768"/>
            <a:ext cx="6912768" cy="5256584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Users\Мвидео\Desktop\Новая папка (5)\DSCN0996.JPG"/>
          <p:cNvPicPr>
            <a:picLocks noChangeAspect="1" noChangeArrowheads="1"/>
          </p:cNvPicPr>
          <p:nvPr/>
        </p:nvPicPr>
        <p:blipFill>
          <a:blip r:embed="rId2" cstate="print"/>
          <a:srcRect l="1087" t="5057" r="3261"/>
          <a:stretch>
            <a:fillRect/>
          </a:stretch>
        </p:blipFill>
        <p:spPr bwMode="auto">
          <a:xfrm>
            <a:off x="1378929" y="1484784"/>
            <a:ext cx="6674174" cy="4968552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2162</TotalTime>
  <Words>462</Words>
  <Application>Microsoft Office PowerPoint</Application>
  <PresentationFormat>Экран (4:3)</PresentationFormat>
  <Paragraphs>163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Мвидео</dc:creator>
  <cp:lastModifiedBy>Мвидео</cp:lastModifiedBy>
  <cp:revision>249</cp:revision>
  <dcterms:created xsi:type="dcterms:W3CDTF">2014-02-08T13:18:03Z</dcterms:created>
  <dcterms:modified xsi:type="dcterms:W3CDTF">2021-04-25T19:07:37Z</dcterms:modified>
</cp:coreProperties>
</file>