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media1.wav" ContentType="audio/wav"/>
  <Override PartName="/ppt/media/media2.wav" ContentType="audio/wav"/>
  <Override PartName="/ppt/media/media3.wav" ContentType="audio/wav"/>
  <Override PartName="/ppt/media/media4.wav" ContentType="audio/wav"/>
  <Override PartName="/ppt/media/media5.wav" ContentType="audio/wav"/>
  <Override PartName="/ppt/media/media6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7" r:id="rId2"/>
  </p:sldMasterIdLst>
  <p:handoutMasterIdLst>
    <p:handoutMasterId r:id="rId17"/>
  </p:handout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4" r:id="rId10"/>
    <p:sldId id="263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6EDFB1CE-925C-4FE0-BE11-C35A8DDE86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074EB66-C1D5-4AA6-AF80-15AF9AE461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65BB7-82AF-41FF-A3D8-8CA9989DF2A5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A8042ED-7A0B-4E65-8596-9F1B0D47D5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2293986-7D50-4FCB-90E4-2BD1EE7E09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90ABC-640D-45D7-A786-2C07B034F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29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D79378-93E3-430C-BE4A-2D1911E95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995ED76-DE43-45E4-B0A5-890419917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A56294D-2970-4F84-B850-E7393781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April 25, 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0FB0ADC-C265-426F-A789-82C11A8BB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59E84F4-0B93-4673-B9F4-3EFA204B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5417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94D3F2-71FF-462E-B2C1-8C8E7C3B0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0CAAED8-F399-4A37-9077-6322129A1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97AE4E3-1BF6-49B6-8F4D-F8227380A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April 25, 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5873376-7719-4864-BCF5-AC3A6B7F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089D800-F793-473E-828A-A8D261D54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3754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78EEE29-DC7D-44D3-903D-329919080D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9CED1C8-49EF-4506-BA52-410729FDA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B6BDB49-B8DB-439F-BCBD-C9133937C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April 25, 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2D26FD8-510F-46D6-BB87-C9B797123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0A703E5-4318-4931-B9BF-AE2C2A7B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2646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68D0E7-139C-4307-98D4-07585ACBA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BA5DB9D-BB8E-4E94-B17D-0651AEF05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0C0EDE4-C725-411A-9623-770A41532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25, 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1642987-8485-44F2-976B-905316D20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30A6C9-F8CA-4FBC-97B4-45BE0A9A6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1386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303578-A3D6-43F3-9859-7CFE02C36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6A0492A-8BBD-40FA-93D4-E1B208B20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23FDEAB-7BD6-4676-A823-0D3DE31D6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25, 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F2C2F64-48DB-4B7D-AC8C-79E3E49A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3E1C3F2-96EF-49A7-9E8D-89DA6C7A4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1308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E78873-294B-4384-A194-C43FF2F72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5504FBF-354B-4F69-9018-42F666F22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531CC0-C7AA-4E08-856D-7C1FE35A2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25, 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F72EEC3-24C9-40DC-8974-7D529B8FA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184B602-477D-4935-9434-83DF57B5D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5759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8DFF65-C0C6-4684-854B-66ACFFA12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3D82838-BF8F-4D26-9F7D-0CBE2200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FC2EEBF-4732-4CD4-A31B-0BEC7E6A1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F10E6B1-AAFA-450C-8CB2-73EB1859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25, 2021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8124994-2DF5-4953-8524-646E0EDAF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D5F1BBB-BF4C-4948-8415-27C16B3C7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38120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526845-EB2F-4155-AD76-1CEAA37EF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E8A3B8B-FF3F-4C89-B45E-392C3465C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4367F1A-6381-47B1-A41C-359F3FBF3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8978E12-510E-45BC-86CC-A24110EB64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8C1108A-4CBA-447E-A0AA-7A0DC13CA7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3FF1C02-D3B6-407D-8E79-E4064FD42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25, 2021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404CC82-45F9-42AD-B656-7F0370A9E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1337B4E-CA15-4CC0-9F3C-47BE21BB7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1778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567631-0133-4121-BE25-8E4164227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049B20A-DFF6-4D9F-8501-FB35214D4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25, 2021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35B99EB-25A3-4AC5-BAE4-320E9573A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AFD4ED4-33F6-4D96-848F-1318E2A4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34811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ECE6D6A-304B-492D-99E0-22A559136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25, 2021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6ABD316-5111-4194-B365-4AA021CF6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5157BC1-B730-416A-9A5D-8EEA3497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66168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309314-67AF-49C6-A5AA-384A5CED0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223FABF-3EC6-431B-A0CF-5E3D38C8E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D1DB0B7-AC60-40A1-9FAE-B388BB73C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4F8514B-CCC6-4F8E-A7B8-D7B1C1D5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25, 2021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97B2816-066C-424A-A861-2D58DE780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12A4DF2-2A96-4081-87C2-9889F14B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2581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61211B-0B77-4148-9102-493211662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6924AC5-C0E0-4AD5-AC41-0C31B22EB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69BD24D-A2EE-44BB-B80C-8655E8ECE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April 25, 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29A9F91-DBC3-4158-A6C0-6A39B9D17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265B1DA-8AB6-4CB3-8609-B433E3FB0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7930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4D67D7-D57E-41D8-A5C2-0FE263CD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84BF8A5-63B0-4025-B71A-3A7F4A8BE4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F5532EC-73A4-46BD-A76B-0943F834B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9AFB279-CCE9-4D5F-8C31-5980518F4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25, 2021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57C065D-5164-4AE3-8E69-77699D0B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F1F8AB9-8D07-47B1-A9D3-D1EF1EE50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5839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CBF8F0-760B-40C0-941B-3B4329312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F678B4C-E8C2-43D2-AA12-A70AFBF566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40EE9C3-7D7A-4F87-96C9-61869D72F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25, 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93F7B4E-5A3C-4EE0-88E2-A42BE15A6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D66B0BD-1F60-4C7F-A259-1A4F7330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86154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80ACD8A-5506-44DD-880F-008838B90B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29423F7-A156-4A21-9225-DAB158FA4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B25A2B8-A446-483A-A1F3-FA39E2AB3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25, 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7985DA3-F650-439C-A60D-7B7D18FC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3573E27-A4F7-499E-8224-6F3854180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36251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B2E3E6-0E15-42DE-837D-3AB873DD7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4E41662-6AE5-43DC-B3A3-E66A2DEC3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4189166-4078-4AEC-8B5D-5906A577C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April 25, 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372E9F8-A340-4BA3-BDD4-EA94E4B5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359E55C-3B90-4779-B014-64913CAC2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7208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252C36-60DC-4CF2-BDCF-36182AB8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C3839C8-FFE7-40CB-A1B2-75AAB4C5F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596C450-3A9E-4497-92CC-FF4313CCA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B2DD2BE-93E9-46EF-B37C-DE6B18A77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April 25, 2021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3FF219C-DFB7-4136-91AF-EC28C248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99575FE-3EB8-41D7-8587-4BFB3279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0111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5D687E-ACA3-4DB4-A25A-0E51ECE69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65EE2ED-9F72-4052-B104-7E55920FD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BDB9A75-A3D8-4FB8-A908-3985B6D32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4CAC148-DB2E-4AEF-9C3D-5B44D3BB4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835F54A-EDB4-4DC1-B839-590CFAD83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028A10E-A63D-4539-8F13-CC0371D1B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April 25, 2021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83AF7D7-DE63-4D7D-93BA-7B3655BB2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49C78BA-E528-4D50-9366-1EDC1637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0924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9248E3-B919-4591-8DB6-21CCB40CA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37B2D4A-12D3-4C66-AC52-08A3F09E9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April 25, 2021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D610B94-DA47-485D-AC4D-2C24DFAF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6E87C4A-EB22-4AFD-AE99-849D06B82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6551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8E678BB-DF9B-4F9E-843E-D47B61D1A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April 25, 2021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D6644A7-7A1F-4A09-A667-EB516B7DC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997CB6B-BCDC-48BA-8F9D-091E5B836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7893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35DA8C-1BF0-4608-8E2E-8A7A42BA0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C601A26-6129-4017-B00B-FAE772B10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9E3469C-7361-4351-8E9C-9F04A6B76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E1EE1FF-1CFF-448C-A2EC-7B398D8E3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April 25, 2021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1E5851A-38EA-4493-9D0C-9DD752571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A8AE5F6-F50C-40BB-96F2-1265BD3B8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3326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A5F6DF-E9ED-4EF3-8999-8785EF824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404823F-E10F-43A4-B682-8737EF5BF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1659E90-0767-40B1-A99F-FB7D81EE9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C8ED9B4-4724-4953-89A4-16E88B94B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April 25, 2021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A0CF30A-DB91-4AB9-8968-E0B90A8D2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8B53E09-45CF-4980-B62D-7658D47A7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3639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F35048-A6EF-4C0C-A20D-676237A4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244D24B-B3E4-476A-BC99-A7EC67B97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8645722-CADD-44A6-83E3-9E45EB830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Sunday, April 25, 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96449FD-7422-46A6-9941-9C40FAFBA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8EDA9A5-4A1C-4796-B9D1-36588E40C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6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B2771E-6CE8-4DE8-B00E-54151638D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19C638A-7298-4251-B2BE-5BB255DEA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6F1B644-02C9-4236-AC2D-74924D0604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A2CF1-0EB2-4673-802D-3371233E4A77}" type="datetime2">
              <a:rPr lang="en-US" smtClean="0"/>
              <a:t>Sunday, April 25, 2021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4E0695F-C677-43B8-BEC8-CF3AC67BD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10BAD39-C74B-435E-8F39-0137BA242A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46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13" Type="http://schemas.openxmlformats.org/officeDocument/2006/relationships/image" Target="../media/image31.jpg"/><Relationship Id="rId3" Type="http://schemas.openxmlformats.org/officeDocument/2006/relationships/audio" Target="../media/media4.wav"/><Relationship Id="rId7" Type="http://schemas.openxmlformats.org/officeDocument/2006/relationships/image" Target="../media/image26.wmf"/><Relationship Id="rId12" Type="http://schemas.openxmlformats.org/officeDocument/2006/relationships/image" Target="../media/image14.png"/><Relationship Id="rId2" Type="http://schemas.microsoft.com/office/2007/relationships/media" Target="../media/media4.wav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5.png"/><Relationship Id="rId5" Type="http://schemas.openxmlformats.org/officeDocument/2006/relationships/image" Target="../media/image27.gif"/><Relationship Id="rId10" Type="http://schemas.openxmlformats.org/officeDocument/2006/relationships/image" Target="../media/image30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9.png"/><Relationship Id="rId1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3.png"/><Relationship Id="rId3" Type="http://schemas.openxmlformats.org/officeDocument/2006/relationships/audio" Target="../media/media5.wav"/><Relationship Id="rId7" Type="http://schemas.openxmlformats.org/officeDocument/2006/relationships/image" Target="../media/image30.png"/><Relationship Id="rId12" Type="http://schemas.openxmlformats.org/officeDocument/2006/relationships/image" Target="../media/image26.wmf"/><Relationship Id="rId2" Type="http://schemas.microsoft.com/office/2007/relationships/media" Target="../media/media5.wav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28.jpg"/><Relationship Id="rId15" Type="http://schemas.openxmlformats.org/officeDocument/2006/relationships/image" Target="../media/image8.png"/><Relationship Id="rId10" Type="http://schemas.openxmlformats.org/officeDocument/2006/relationships/image" Target="../media/image32.jp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4.png"/><Relationship Id="rId1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4.png"/><Relationship Id="rId12" Type="http://schemas.openxmlformats.org/officeDocument/2006/relationships/image" Target="../media/image8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5.png"/><Relationship Id="rId11" Type="http://schemas.openxmlformats.org/officeDocument/2006/relationships/image" Target="../media/image29.png"/><Relationship Id="rId5" Type="http://schemas.openxmlformats.org/officeDocument/2006/relationships/image" Target="../media/image30.png"/><Relationship Id="rId10" Type="http://schemas.openxmlformats.org/officeDocument/2006/relationships/image" Target="../media/image40.jpg"/><Relationship Id="rId4" Type="http://schemas.openxmlformats.org/officeDocument/2006/relationships/image" Target="../media/image12.jpe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30528408742.mirtesen.ru/blog/43802994552/7-narechiy,-kotoryie-nekotoryie-nedolyublivayut" TargetMode="External"/><Relationship Id="rId2" Type="http://schemas.openxmlformats.org/officeDocument/2006/relationships/hyperlink" Target="https://www.shopedu.ru/catalog/uchebno-naglyadnye-posobiya-dlya-nachalnoy-shkoly/filter/predmet-po_russkomu_yazyku/apply/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infourok.ru/fonetika-glasnye-i-soglasnye-zvuki-5-klass-4629050.html" TargetMode="External"/><Relationship Id="rId4" Type="http://schemas.openxmlformats.org/officeDocument/2006/relationships/hyperlink" Target="https://multiurok.ru/index.php/files/zvuk-o-bukvy-o-o-obuchieniie-ghramotie-1-klas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jp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2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7.jpe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151D1C-67E0-4213-B2F7-007B9C807C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549275"/>
            <a:ext cx="3565524" cy="3034657"/>
          </a:xfrm>
        </p:spPr>
        <p:txBody>
          <a:bodyPr anchor="b">
            <a:normAutofit/>
          </a:bodyPr>
          <a:lstStyle/>
          <a:p>
            <a:pPr algn="ctr"/>
            <a:r>
              <a:rPr lang="ru-RU" sz="4800" u="sng" dirty="0">
                <a:latin typeface="Arial Black" panose="020B0A04020102020204" pitchFamily="34" charset="0"/>
              </a:rPr>
              <a:t>Урок 1</a:t>
            </a:r>
            <a:br>
              <a:rPr lang="ru-RU" sz="4800" u="sng" dirty="0">
                <a:latin typeface="Arial Black" panose="020B0A04020102020204" pitchFamily="34" charset="0"/>
              </a:rPr>
            </a:br>
            <a:r>
              <a:rPr lang="ru-RU" sz="4800" dirty="0">
                <a:latin typeface="Arial Black" panose="020B0A04020102020204" pitchFamily="34" charset="0"/>
              </a:rPr>
              <a:t/>
            </a:r>
            <a:br>
              <a:rPr lang="ru-RU" sz="4800" dirty="0">
                <a:latin typeface="Arial Black" panose="020B0A04020102020204" pitchFamily="34" charset="0"/>
              </a:rPr>
            </a:br>
            <a:r>
              <a:rPr lang="ru-RU" sz="4800" dirty="0">
                <a:latin typeface="Arial Black" panose="020B0A04020102020204" pitchFamily="34" charset="0"/>
              </a:rPr>
              <a:t>Русский алфавит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3976CC8-29A0-4739-838C-2DD3022F5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4132583"/>
            <a:ext cx="3565525" cy="1248601"/>
          </a:xfrm>
        </p:spPr>
        <p:txBody>
          <a:bodyPr>
            <a:normAutofit fontScale="92500" lnSpcReduction="20000"/>
          </a:bodyPr>
          <a:lstStyle/>
          <a:p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uLnTx/>
                <a:uFillTx/>
                <a:latin typeface="Cavolini" panose="020B0502040204020203" pitchFamily="66" charset="0"/>
                <a:ea typeface="+mj-ea"/>
                <a:cs typeface="Cavolini" panose="020B0502040204020203" pitchFamily="66" charset="0"/>
              </a:rPr>
              <a:t>Гласные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uLnTx/>
                <a:uFillTx/>
                <a:latin typeface="Cavolini" panose="020B0502040204020203" pitchFamily="66" charset="0"/>
                <a:ea typeface="+mj-ea"/>
                <a:cs typeface="Cavolini" panose="020B0502040204020203" pitchFamily="66" charset="0"/>
              </a:rPr>
              <a:t>буквы и звуки </a:t>
            </a:r>
          </a:p>
          <a:p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uLnTx/>
                <a:uFillTx/>
                <a:latin typeface="Cavolini" panose="020B0502040204020203" pitchFamily="66" charset="0"/>
                <a:ea typeface="+mj-ea"/>
                <a:cs typeface="Cavolini" panose="020B0502040204020203" pitchFamily="66" charset="0"/>
              </a:rPr>
              <a:t>А,О,У,Э,И,Ы</a:t>
            </a:r>
            <a:endParaRPr lang="ru-RU" sz="3200" dirty="0">
              <a:solidFill>
                <a:schemeClr val="tx1">
                  <a:alpha val="60000"/>
                </a:schemeClr>
              </a:solidFill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="" xmlns:a16="http://schemas.microsoft.com/office/drawing/2014/main" id="{36C48BAF-3CA8-467D-82EB-A0D0B6DABA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397" r="1297"/>
          <a:stretch/>
        </p:blipFill>
        <p:spPr>
          <a:xfrm>
            <a:off x="4839868" y="549275"/>
            <a:ext cx="6257178" cy="5761037"/>
          </a:xfrm>
          <a:custGeom>
            <a:avLst/>
            <a:gdLst/>
            <a:ahLst/>
            <a:cxnLst/>
            <a:rect l="l" t="t" r="r" b="b"/>
            <a:pathLst>
              <a:path w="7345363" h="5761037">
                <a:moveTo>
                  <a:pt x="0" y="0"/>
                </a:moveTo>
                <a:lnTo>
                  <a:pt x="7345363" y="0"/>
                </a:lnTo>
                <a:lnTo>
                  <a:pt x="7345363" y="5761037"/>
                </a:lnTo>
                <a:lnTo>
                  <a:pt x="0" y="57610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0589124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4" name="push.wav"/>
          </p:stSnd>
        </p:sndAc>
      </p:transition>
    </mc:Choice>
    <mc:Fallback>
      <p:transition spd="slow">
        <p:fade/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Объект 29">
            <a:extLst>
              <a:ext uri="{FF2B5EF4-FFF2-40B4-BE49-F238E27FC236}">
                <a16:creationId xmlns="" xmlns:a16="http://schemas.microsoft.com/office/drawing/2014/main" id="{CEE7364C-2F7D-4B72-82FC-BF4FE1B54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677" y="2414977"/>
            <a:ext cx="5736838" cy="404226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E8B8DA-9969-4111-AA96-C8BB6F2E8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F7D0BA4-1625-45A7-9269-BECC3318A9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4" t="49898" r="18821" b="10494"/>
          <a:stretch/>
        </p:blipFill>
        <p:spPr>
          <a:xfrm>
            <a:off x="6220497" y="197017"/>
            <a:ext cx="4819638" cy="3144201"/>
          </a:xfrm>
          <a:prstGeom prst="rect">
            <a:avLst/>
          </a:prstGeom>
        </p:spPr>
      </p:pic>
      <p:graphicFrame>
        <p:nvGraphicFramePr>
          <p:cNvPr id="11" name="Объект 10">
            <a:extLst>
              <a:ext uri="{FF2B5EF4-FFF2-40B4-BE49-F238E27FC236}">
                <a16:creationId xmlns="" xmlns:a16="http://schemas.microsoft.com/office/drawing/2014/main" id="{D84C0714-35C3-4765-85F1-28DBB51700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601008"/>
              </p:ext>
            </p:extLst>
          </p:nvPr>
        </p:nvGraphicFramePr>
        <p:xfrm>
          <a:off x="10375952" y="1778685"/>
          <a:ext cx="160972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Точечный рисунок" r:id="rId6" imgW="1609560" imgH="1428840" progId="Paint.Picture">
                  <p:embed/>
                </p:oleObj>
              </mc:Choice>
              <mc:Fallback>
                <p:oleObj name="Точечный рисунок" r:id="rId6" imgW="1609560" imgH="14288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375952" y="1778685"/>
                        <a:ext cx="1609725" cy="142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 descr="Изображение выглядит как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7C4F309-B89C-4957-96B6-56D9000BA5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" t="35897" r="83436" b="50000"/>
          <a:stretch/>
        </p:blipFill>
        <p:spPr>
          <a:xfrm>
            <a:off x="604911" y="393419"/>
            <a:ext cx="5234001" cy="40431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5CDD795-BF46-48E0-A381-10CA7CAFEC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78306" y="255256"/>
            <a:ext cx="2286198" cy="106689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BCF4495-573D-46F0-81E8-0AE6FBBCDB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283" y="3588655"/>
            <a:ext cx="1902117" cy="106689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E86FC582-D665-4664-A901-E8D67BDBCD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0551" y="4842112"/>
            <a:ext cx="1615580" cy="161558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45D49A2D-8948-480F-9149-B774C8043E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05215" y="5607559"/>
            <a:ext cx="1542422" cy="64013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73991C69-56F5-40E2-BCF9-DFE787B62B2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8" t="21848" r="9310" b="3467"/>
          <a:stretch/>
        </p:blipFill>
        <p:spPr>
          <a:xfrm>
            <a:off x="7545414" y="3431833"/>
            <a:ext cx="4443389" cy="3255486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164504" y="56499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7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79DDF9-8637-48D4-8A60-93CF5165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="" xmlns:a16="http://schemas.microsoft.com/office/drawing/2014/main" id="{8B97109C-7463-44AF-A0DD-88086B7D58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6" t="83092" r="35407" b="2379"/>
          <a:stretch/>
        </p:blipFill>
        <p:spPr>
          <a:xfrm>
            <a:off x="689021" y="141367"/>
            <a:ext cx="4571601" cy="3821034"/>
          </a:xfr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D975424-731B-4F0E-80CF-42E8689D22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6412" y="141367"/>
            <a:ext cx="2286198" cy="10668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654B90B-980B-4E79-9941-C3A4AC635C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452" y="3234221"/>
            <a:ext cx="1902117" cy="106689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F787B2A-4B3A-42F6-9D56-1F79735510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452" y="5036856"/>
            <a:ext cx="1615580" cy="161558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DCBE3CA-8CB3-484F-BDA7-F2DE90ED8B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4032" y="5852740"/>
            <a:ext cx="1542422" cy="6401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64F0429-DD15-4FA5-B957-22E1E2BB2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512" y="141367"/>
            <a:ext cx="5870222" cy="4402667"/>
          </a:xfrm>
          <a:prstGeom prst="rect">
            <a:avLst/>
          </a:prstGeom>
        </p:spPr>
      </p:pic>
      <p:graphicFrame>
        <p:nvGraphicFramePr>
          <p:cNvPr id="19" name="Объект 18">
            <a:extLst>
              <a:ext uri="{FF2B5EF4-FFF2-40B4-BE49-F238E27FC236}">
                <a16:creationId xmlns="" xmlns:a16="http://schemas.microsoft.com/office/drawing/2014/main" id="{414D2093-DCE9-4609-8D40-9B36EF8AB6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023425"/>
              </p:ext>
            </p:extLst>
          </p:nvPr>
        </p:nvGraphicFramePr>
        <p:xfrm>
          <a:off x="9893254" y="2173596"/>
          <a:ext cx="160972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Точечный рисунок" r:id="rId11" imgW="1609560" imgH="1428840" progId="Paint.Picture">
                  <p:embed/>
                </p:oleObj>
              </mc:Choice>
              <mc:Fallback>
                <p:oleObj name="Точечный рисунок" r:id="rId11" imgW="1609560" imgH="14288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93254" y="2173596"/>
                        <a:ext cx="1609725" cy="142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B244A01-079F-48A6-8D43-5536A03838A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1" r="7286" b="52984"/>
          <a:stretch/>
        </p:blipFill>
        <p:spPr>
          <a:xfrm>
            <a:off x="8881565" y="345452"/>
            <a:ext cx="2317879" cy="158669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38F5877C-A634-4051-8280-F98B850B348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5324" r="5803" b="19454"/>
          <a:stretch/>
        </p:blipFill>
        <p:spPr>
          <a:xfrm>
            <a:off x="7884788" y="3767667"/>
            <a:ext cx="3950415" cy="2808596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224689" y="56933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4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="" xmlns:a16="http://schemas.microsoft.com/office/drawing/2014/main" id="{2C623A41-BE73-4563-A3C2-B743A85B0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4342" r="4055" b="14313"/>
          <a:stretch/>
        </p:blipFill>
        <p:spPr>
          <a:xfrm>
            <a:off x="4084178" y="1782762"/>
            <a:ext cx="7758841" cy="4710112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A4947B3-ED56-4B65-BA96-19F37D167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34" y="453495"/>
            <a:ext cx="3480123" cy="265853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B45106-7427-49A3-9A81-6EB5D7B7B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1938" y="489305"/>
            <a:ext cx="6352822" cy="989541"/>
          </a:xfrm>
        </p:spPr>
        <p:txBody>
          <a:bodyPr/>
          <a:lstStyle/>
          <a:p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Heavy" panose="020B0903020102020204" pitchFamily="34" charset="0"/>
                <a:ea typeface="+mj-ea"/>
                <a:cs typeface="+mj-cs"/>
              </a:rPr>
              <a:t>Пропойте звуки  А, У, И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0D36FF7-4053-44C8-AE7B-B83FF0021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999" y="3429000"/>
            <a:ext cx="2121592" cy="184115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6DBA462-6874-4E3F-B592-01233A609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34" y="5316244"/>
            <a:ext cx="3676207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75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533974-C493-471A-BDB9-5EE4F6355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Рисунок 12" descr="Изображение выглядит как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E98302AA-7B44-4F5B-9448-C616BB8854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3" t="82462" r="66820" b="3795"/>
          <a:stretch/>
        </p:blipFill>
        <p:spPr>
          <a:xfrm>
            <a:off x="613112" y="354746"/>
            <a:ext cx="4873511" cy="333189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5978F4B-2BD6-4642-8642-536306828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67" y="2800866"/>
            <a:ext cx="1902117" cy="106689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22213A5E-C4F4-4929-832B-B12CCC5208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167" y="4880368"/>
            <a:ext cx="1615580" cy="161558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7A7E49DE-7AF7-4EC2-924C-2D8B2D3AF7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4747" y="5717196"/>
            <a:ext cx="1542422" cy="64013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0CAF9A25-1445-48DD-AEFC-922933FC2AF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2" r="25265" b="18926"/>
          <a:stretch/>
        </p:blipFill>
        <p:spPr>
          <a:xfrm>
            <a:off x="6785759" y="354746"/>
            <a:ext cx="3660545" cy="367923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257BE096-AFC8-45D1-82E8-8A8E7388EDB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3" t="10256" r="9722" b="67180"/>
          <a:stretch/>
        </p:blipFill>
        <p:spPr>
          <a:xfrm>
            <a:off x="9743453" y="251667"/>
            <a:ext cx="1977177" cy="18431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56A968C-FBD4-4F26-A3F3-26C1531C87F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24" t="14989" b="31156"/>
          <a:stretch/>
        </p:blipFill>
        <p:spPr>
          <a:xfrm>
            <a:off x="8758803" y="3161798"/>
            <a:ext cx="3163511" cy="3450017"/>
          </a:xfrm>
          <a:prstGeom prst="rect">
            <a:avLst/>
          </a:prstGeom>
        </p:spPr>
      </p:pic>
      <p:pic>
        <p:nvPicPr>
          <p:cNvPr id="11" name="Объект 10">
            <a:extLst>
              <a:ext uri="{FF2B5EF4-FFF2-40B4-BE49-F238E27FC236}">
                <a16:creationId xmlns="" xmlns:a16="http://schemas.microsoft.com/office/drawing/2014/main" id="{A6F3D79E-3842-46D4-BB52-BD1E6F3172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/>
          <a:stretch>
            <a:fillRect/>
          </a:stretch>
        </p:blipFill>
        <p:spPr>
          <a:xfrm>
            <a:off x="4995093" y="1027906"/>
            <a:ext cx="2286198" cy="1066892"/>
          </a:xfr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082862" y="56370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034" y="674873"/>
            <a:ext cx="86159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Полезные ссылки: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://www.shopedu.ru/catalog/uchebno-naglyadnye-posobiya-dlya-nachalnoy-shkoly/filter/predmet-po_russkomu_yazyku/apply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r>
              <a:rPr lang="en-US" dirty="0">
                <a:hlinkClick r:id="rId3"/>
              </a:rPr>
              <a:t>https://s30528408742.mirtesen.ru/blog/43802994552/7-narechiy,-</a:t>
            </a:r>
            <a:r>
              <a:rPr lang="en-US" dirty="0" smtClean="0">
                <a:hlinkClick r:id="rId3"/>
              </a:rPr>
              <a:t>kotoryie-nekotoryie-nedolyublivayut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multiurok.ru/index.php/files/zvuk-o-bukvy-o-o-obuchieniie-ghramotie-1-klass.html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infourok.ru/fonetika-glasnye-i-soglasnye-zvuki-5-klass-4629050.html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451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4F6731-CD4D-4FAF-B097-3643E420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69986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Алфавит </a:t>
            </a:r>
            <a:r>
              <a:rPr lang="ru-RU" sz="3200" dirty="0">
                <a:latin typeface="Cavolini" panose="03000502040302020204" pitchFamily="66" charset="0"/>
                <a:cs typeface="Cavolini" panose="03000502040302020204" pitchFamily="66" charset="0"/>
              </a:rPr>
              <a:t>= греческие 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«альфа»</a:t>
            </a:r>
            <a:r>
              <a:rPr lang="ru-RU" sz="3200" dirty="0">
                <a:latin typeface="Cavolini" panose="03000502040302020204" pitchFamily="66" charset="0"/>
                <a:cs typeface="Cavolini" panose="03000502040302020204" pitchFamily="66" charset="0"/>
              </a:rPr>
              <a:t> + 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«вита»</a:t>
            </a:r>
            <a:b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Азбука</a:t>
            </a:r>
            <a:r>
              <a:rPr lang="ru-RU" sz="3200" dirty="0">
                <a:latin typeface="Cavolini" panose="03000502040302020204" pitchFamily="66" charset="0"/>
                <a:cs typeface="Cavolini" panose="03000502040302020204" pitchFamily="66" charset="0"/>
              </a:rPr>
              <a:t> = славянские 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«</a:t>
            </a:r>
            <a:r>
              <a:rPr lang="ru-RU" sz="3200" b="1" i="1" dirty="0" err="1">
                <a:latin typeface="Cavolini" panose="03000502040302020204" pitchFamily="66" charset="0"/>
                <a:cs typeface="Cavolini" panose="03000502040302020204" pitchFamily="66" charset="0"/>
              </a:rPr>
              <a:t>азъ</a:t>
            </a:r>
            <a:r>
              <a:rPr lang="ru-RU" sz="3200" b="1" i="1" dirty="0">
                <a:latin typeface="Cavolini" panose="03000502040302020204" pitchFamily="66" charset="0"/>
                <a:cs typeface="Cavolini" panose="03000502040302020204" pitchFamily="66" charset="0"/>
              </a:rPr>
              <a:t>»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+ «</a:t>
            </a:r>
            <a:r>
              <a:rPr lang="ru-RU" sz="3200" b="1" i="1" dirty="0">
                <a:latin typeface="Cavolini" panose="03000502040302020204" pitchFamily="66" charset="0"/>
                <a:cs typeface="Cavolini" panose="03000502040302020204" pitchFamily="66" charset="0"/>
              </a:rPr>
              <a:t>буки»</a:t>
            </a:r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b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ru-RU" sz="3200" dirty="0">
                <a:latin typeface="Cavolini" panose="03000502040302020204" pitchFamily="66" charset="0"/>
                <a:cs typeface="Cavolini" panose="03000502040302020204" pitchFamily="66" charset="0"/>
              </a:rPr>
              <a:t>Современный русский алфавит состоит из 33 букв. Азбука – книга для первоначального обучения грамоте.</a:t>
            </a:r>
          </a:p>
        </p:txBody>
      </p:sp>
      <p:pic>
        <p:nvPicPr>
          <p:cNvPr id="5" name="Объект 4" descr="Изображение выглядит как рисунок, знак&#10;&#10;Автоматически созданное описание">
            <a:extLst>
              <a:ext uri="{FF2B5EF4-FFF2-40B4-BE49-F238E27FC236}">
                <a16:creationId xmlns="" xmlns:a16="http://schemas.microsoft.com/office/drawing/2014/main" id="{60B248D3-5B38-4BC1-BE31-C42548991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29319"/>
            <a:ext cx="10515600" cy="3392129"/>
          </a:xfrm>
        </p:spPr>
      </p:pic>
    </p:spTree>
    <p:extLst>
      <p:ext uri="{BB962C8B-B14F-4D97-AF65-F5344CB8AC3E}">
        <p14:creationId xmlns:p14="http://schemas.microsoft.com/office/powerpoint/2010/main" val="271743864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Объект 17" descr="Изображение выглядит как текст, сидит, знак&#10;&#10;Автоматически созданное описание">
            <a:extLst>
              <a:ext uri="{FF2B5EF4-FFF2-40B4-BE49-F238E27FC236}">
                <a16:creationId xmlns="" xmlns:a16="http://schemas.microsoft.com/office/drawing/2014/main" id="{A17A9281-6306-4516-A996-EDE79BF82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604" y="381139"/>
            <a:ext cx="4635583" cy="2878896"/>
          </a:xfrm>
        </p:spPr>
      </p:pic>
      <p:sp>
        <p:nvSpPr>
          <p:cNvPr id="26" name="Стрелка: вправо 25">
            <a:extLst>
              <a:ext uri="{FF2B5EF4-FFF2-40B4-BE49-F238E27FC236}">
                <a16:creationId xmlns="" xmlns:a16="http://schemas.microsoft.com/office/drawing/2014/main" id="{BA66BCC8-B50D-4DF0-BFD0-6B4F91520FDC}"/>
              </a:ext>
            </a:extLst>
          </p:cNvPr>
          <p:cNvSpPr/>
          <p:nvPr/>
        </p:nvSpPr>
        <p:spPr>
          <a:xfrm>
            <a:off x="2745758" y="5713078"/>
            <a:ext cx="1521442" cy="6037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Рисунок 31" descr="Наушники">
            <a:extLst>
              <a:ext uri="{FF2B5EF4-FFF2-40B4-BE49-F238E27FC236}">
                <a16:creationId xmlns="" xmlns:a16="http://schemas.microsoft.com/office/drawing/2014/main" id="{0637975A-871E-4EFC-A881-04BC25D37A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743" y="4997243"/>
            <a:ext cx="1615592" cy="1615592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78128478-FC23-4F57-ADD9-0F94738795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5" y="541209"/>
            <a:ext cx="6064650" cy="42174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D7B2BFE-E8E4-401F-B513-E2DDFDE352D4}"/>
              </a:ext>
            </a:extLst>
          </p:cNvPr>
          <p:cNvSpPr txBox="1"/>
          <p:nvPr/>
        </p:nvSpPr>
        <p:spPr>
          <a:xfrm>
            <a:off x="572356" y="3855971"/>
            <a:ext cx="18023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Звук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EA05DC-9BB0-4545-80C3-C66938873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6288" y="811066"/>
            <a:ext cx="3456303" cy="68899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Буква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0B2222C-AC0E-41CE-94CE-3976E3E3E6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429" y="0"/>
            <a:ext cx="1406058" cy="124798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C2BA5E5-E6E7-470F-8DBB-04C4B42F280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5769" t="62775" r="10923" b="16086"/>
          <a:stretch/>
        </p:blipFill>
        <p:spPr>
          <a:xfrm>
            <a:off x="7135047" y="3429000"/>
            <a:ext cx="4711114" cy="2507566"/>
          </a:xfrm>
          <a:prstGeom prst="rect">
            <a:avLst/>
          </a:prstGeom>
        </p:spPr>
      </p:pic>
      <p:pic>
        <p:nvPicPr>
          <p:cNvPr id="11" name="Рисунок 10" descr="Наушники">
            <a:extLst>
              <a:ext uri="{FF2B5EF4-FFF2-40B4-BE49-F238E27FC236}">
                <a16:creationId xmlns="" xmlns:a16="http://schemas.microsoft.com/office/drawing/2014/main" id="{55EE8108-4706-4BB5-B4E1-B3787C165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9105" y="5059014"/>
            <a:ext cx="1615592" cy="1615592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57071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8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3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56F8BC5-9350-463E-A3B6-90E112CD9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16" y="4696320"/>
            <a:ext cx="3517697" cy="16155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3CE4E4A-A85B-44AF-9883-E244A8B5F9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8" t="20525" r="15207" b="5298"/>
          <a:stretch/>
        </p:blipFill>
        <p:spPr>
          <a:xfrm>
            <a:off x="8459589" y="3968271"/>
            <a:ext cx="3526085" cy="264456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игра&#10;&#10;Автоматически созданное описание">
            <a:extLst>
              <a:ext uri="{FF2B5EF4-FFF2-40B4-BE49-F238E27FC236}">
                <a16:creationId xmlns="" xmlns:a16="http://schemas.microsoft.com/office/drawing/2014/main" id="{4EB0B957-746F-48D3-9C84-C564AB99CB4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t="5069" b="3243"/>
          <a:stretch/>
        </p:blipFill>
        <p:spPr>
          <a:xfrm>
            <a:off x="6721995" y="253561"/>
            <a:ext cx="5263679" cy="366264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E7DB4F59-E480-40B3-BACC-105C2A8F152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" t="50573" r="83368" b="34878"/>
          <a:stretch/>
        </p:blipFill>
        <p:spPr>
          <a:xfrm>
            <a:off x="469815" y="278812"/>
            <a:ext cx="5990241" cy="458473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6BB109-E458-4957-8E4E-811E4373B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254" y="393065"/>
            <a:ext cx="2087880" cy="900967"/>
          </a:xfrm>
        </p:spPr>
        <p:txBody>
          <a:bodyPr/>
          <a:lstStyle/>
          <a:p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Буква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A695E76-D645-4EEA-ACB1-FAE455DA2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16" y="3916205"/>
            <a:ext cx="1806526" cy="70656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Звук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8133747D-EB3B-406A-92C4-B252636A3A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4143" y="443938"/>
            <a:ext cx="1739699" cy="1543888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49532" y="52905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3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380EA4B-A4DF-4638-A2E4-C7680F48A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801" y="5511019"/>
            <a:ext cx="1542422" cy="6401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6DFE3BE-0F9D-4F9A-BEA0-0A7030048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7391" y="4745435"/>
            <a:ext cx="1615580" cy="16155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652BB15-DF04-48D8-AC27-38DA6C44B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68" y="253218"/>
            <a:ext cx="3610447" cy="420624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686EA1BC-D7EB-40A3-AE5F-05196D8C8AA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" t="17598" r="4386" b="11250"/>
          <a:stretch/>
        </p:blipFill>
        <p:spPr>
          <a:xfrm>
            <a:off x="7789333" y="4459459"/>
            <a:ext cx="3781778" cy="185244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00932E0C-9DE6-422A-BDCB-10E919DF09D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6" t="50276" r="4745" b="34974"/>
          <a:stretch/>
        </p:blipFill>
        <p:spPr>
          <a:xfrm>
            <a:off x="1009404" y="291757"/>
            <a:ext cx="5310793" cy="412916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05F11A-E99F-4277-B61D-3D5F7D1BA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877" y="365126"/>
            <a:ext cx="2154771" cy="693414"/>
          </a:xfrm>
        </p:spPr>
        <p:txBody>
          <a:bodyPr/>
          <a:lstStyle/>
          <a:p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Буква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B852DE7-4048-4D38-8BC6-78D0EBCD6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676" y="3612219"/>
            <a:ext cx="1615580" cy="693414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Звук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20197" y="54884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6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F00325-95CE-4296-A724-07D0589A7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2786"/>
          </a:xfrm>
        </p:spPr>
        <p:txBody>
          <a:bodyPr/>
          <a:lstStyle/>
          <a:p>
            <a:pPr algn="ctr"/>
            <a:r>
              <a:rPr lang="ru-RU" dirty="0">
                <a:latin typeface="Franklin Gothic Heavy" panose="020B0903020102020204" pitchFamily="34" charset="0"/>
                <a:cs typeface="Arial" panose="020B0604020202020204" pitchFamily="34" charset="0"/>
              </a:rPr>
              <a:t>Чем отличаются звуки и буквы?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9ED8E76-B50B-45F3-BF7D-8282AE1ED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34" y="1476254"/>
            <a:ext cx="8742461" cy="5060012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864E52B-A7FC-476D-A72E-6457EC7969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038" b="30132"/>
          <a:stretch/>
        </p:blipFill>
        <p:spPr>
          <a:xfrm>
            <a:off x="571039" y="4544162"/>
            <a:ext cx="2101159" cy="12768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D26DDA-8867-4A50-817C-730A13A652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26" t="69066" r="39579"/>
          <a:stretch/>
        </p:blipFill>
        <p:spPr>
          <a:xfrm>
            <a:off x="719219" y="1532314"/>
            <a:ext cx="1952979" cy="130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31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A07649-68C2-49DE-B233-3C5AB1871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62075"/>
          </a:xfrm>
        </p:spPr>
        <p:txBody>
          <a:bodyPr/>
          <a:lstStyle/>
          <a:p>
            <a:pPr algn="ctr"/>
            <a:r>
              <a:rPr lang="ru-RU" dirty="0">
                <a:latin typeface="Franklin Gothic Heavy" panose="020B0903020102020204" pitchFamily="34" charset="0"/>
              </a:rPr>
              <a:t>Как образуются звуки?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FF9C20C-0640-4CA2-9B4B-A559ED8E76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4" b="8702"/>
          <a:stretch/>
        </p:blipFill>
        <p:spPr>
          <a:xfrm>
            <a:off x="1501421" y="1727200"/>
            <a:ext cx="9278906" cy="459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5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3BDC0C-00FB-4249-8F40-40CAEBC02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8932" y="365126"/>
            <a:ext cx="8034867" cy="1068564"/>
          </a:xfrm>
        </p:spPr>
        <p:txBody>
          <a:bodyPr/>
          <a:lstStyle/>
          <a:p>
            <a:pPr algn="ctr"/>
            <a:r>
              <a:rPr lang="ru-RU" dirty="0">
                <a:latin typeface="Franklin Gothic Heavy" panose="020B0903020102020204" pitchFamily="34" charset="0"/>
              </a:rPr>
              <a:t>Пропойте звуки  А, У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9E3E14F3-BED8-4905-8FA8-12EF2376E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3" t="13564" r="6803" b="13017"/>
          <a:stretch/>
        </p:blipFill>
        <p:spPr>
          <a:xfrm>
            <a:off x="4391379" y="1603024"/>
            <a:ext cx="7297127" cy="4813725"/>
          </a:xfr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3E78970-7407-41EB-BAC5-A8075B3DC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90" y="349956"/>
            <a:ext cx="3615241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09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28BA68-3E7E-451C-B0CA-25A3173FE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866" y="925687"/>
            <a:ext cx="8779933" cy="10498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Franklin Gothic Heavy" panose="020B0903020102020204" pitchFamily="34" charset="0"/>
              </a:rPr>
              <a:t>Пропойте звуки: </a:t>
            </a:r>
            <a:br>
              <a:rPr lang="ru-RU" dirty="0">
                <a:latin typeface="Franklin Gothic Heavy" panose="020B0903020102020204" pitchFamily="34" charset="0"/>
              </a:rPr>
            </a:br>
            <a:r>
              <a:rPr lang="ru-RU" dirty="0" err="1">
                <a:latin typeface="Franklin Gothic Heavy" panose="020B0903020102020204" pitchFamily="34" charset="0"/>
              </a:rPr>
              <a:t>Аааа</a:t>
            </a:r>
            <a:r>
              <a:rPr lang="ru-RU" dirty="0">
                <a:latin typeface="Franklin Gothic Heavy" panose="020B0903020102020204" pitchFamily="34" charset="0"/>
              </a:rPr>
              <a:t>, </a:t>
            </a:r>
            <a:r>
              <a:rPr lang="ru-RU" dirty="0" err="1">
                <a:latin typeface="Franklin Gothic Heavy" panose="020B0903020102020204" pitchFamily="34" charset="0"/>
              </a:rPr>
              <a:t>Оооо</a:t>
            </a:r>
            <a:r>
              <a:rPr lang="ru-RU" dirty="0">
                <a:latin typeface="Franklin Gothic Heavy" panose="020B0903020102020204" pitchFamily="34" charset="0"/>
              </a:rPr>
              <a:t>, </a:t>
            </a:r>
            <a:r>
              <a:rPr lang="ru-RU" dirty="0" err="1">
                <a:latin typeface="Franklin Gothic Heavy" panose="020B0903020102020204" pitchFamily="34" charset="0"/>
              </a:rPr>
              <a:t>Уууу</a:t>
            </a:r>
            <a:r>
              <a:rPr lang="ru-RU" dirty="0">
                <a:latin typeface="Franklin Gothic Heavy" panose="020B0903020102020204" pitchFamily="34" charset="0"/>
              </a:rPr>
              <a:t>, </a:t>
            </a:r>
            <a:r>
              <a:rPr lang="ru-RU" dirty="0" err="1">
                <a:latin typeface="Franklin Gothic Heavy" panose="020B0903020102020204" pitchFamily="34" charset="0"/>
              </a:rPr>
              <a:t>Ииии</a:t>
            </a:r>
            <a:r>
              <a:rPr lang="ru-RU" dirty="0">
                <a:latin typeface="Franklin Gothic Heavy" panose="020B0903020102020204" pitchFamily="34" charset="0"/>
              </a:rPr>
              <a:t>. </a:t>
            </a:r>
            <a:br>
              <a:rPr lang="ru-RU" dirty="0">
                <a:latin typeface="Franklin Gothic Heavy" panose="020B0903020102020204" pitchFamily="34" charset="0"/>
              </a:rPr>
            </a:br>
            <a:endParaRPr lang="ru-RU" dirty="0">
              <a:latin typeface="Franklin Gothic Heavy" panose="020B0903020102020204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9E0DA300-9302-47AD-A1DD-D0404A623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43"/>
          <a:stretch/>
        </p:blipFill>
        <p:spPr>
          <a:xfrm>
            <a:off x="2969330" y="1954829"/>
            <a:ext cx="8930026" cy="4538046"/>
          </a:xfr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AE7278B-ADB6-4E2D-86A1-A93D94227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2" y="4057327"/>
            <a:ext cx="2122311" cy="18432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12FBBCF-40B7-4082-8870-59D255896F9F}"/>
              </a:ext>
            </a:extLst>
          </p:cNvPr>
          <p:cNvSpPr txBox="1"/>
          <p:nvPr/>
        </p:nvSpPr>
        <p:spPr>
          <a:xfrm>
            <a:off x="270929" y="5903199"/>
            <a:ext cx="33076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Heavy" panose="020B0903020102020204" pitchFamily="34" charset="0"/>
                <a:ea typeface="+mj-ea"/>
                <a:cs typeface="+mj-cs"/>
              </a:rPr>
              <a:t>Запомните</a:t>
            </a:r>
            <a:endParaRPr lang="ru-RU" dirty="0"/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E69F5BDF-E599-4D27-99A0-50ABBB1E5C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7" r="8737"/>
          <a:stretch/>
        </p:blipFill>
        <p:spPr>
          <a:xfrm>
            <a:off x="237616" y="342547"/>
            <a:ext cx="3617064" cy="273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805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</TotalTime>
  <Words>67</Words>
  <Application>Microsoft Office PowerPoint</Application>
  <PresentationFormat>Произвольный</PresentationFormat>
  <Paragraphs>25</Paragraphs>
  <Slides>14</Slides>
  <Notes>0</Notes>
  <HiddenSlides>0</HiddenSlides>
  <MMClips>6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 Office</vt:lpstr>
      <vt:lpstr>1_Тема Office</vt:lpstr>
      <vt:lpstr>Точечный рисунок</vt:lpstr>
      <vt:lpstr>Урок 1  Русский алфавит </vt:lpstr>
      <vt:lpstr>Алфавит = греческие «альфа» + «вита» Азбука = славянские «азъ» + «буки»  Современный русский алфавит состоит из 33 букв. Азбука – книга для первоначального обучения грамоте.</vt:lpstr>
      <vt:lpstr>Буква </vt:lpstr>
      <vt:lpstr>Буква</vt:lpstr>
      <vt:lpstr>Буква</vt:lpstr>
      <vt:lpstr>Чем отличаются звуки и буквы?</vt:lpstr>
      <vt:lpstr>Как образуются звуки?</vt:lpstr>
      <vt:lpstr>Пропойте звуки  А, У</vt:lpstr>
      <vt:lpstr>Пропойте звуки:  Аааа, Оооо, Уууу, Ииии.  </vt:lpstr>
      <vt:lpstr>Презентация PowerPoint</vt:lpstr>
      <vt:lpstr>Презентация PowerPoint</vt:lpstr>
      <vt:lpstr>Пропойте звуки  А, У, 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1  Русский алфавит</dc:title>
  <dc:creator>Кривченко Ольга Васильевна</dc:creator>
  <cp:lastModifiedBy>admin</cp:lastModifiedBy>
  <cp:revision>33</cp:revision>
  <dcterms:created xsi:type="dcterms:W3CDTF">2020-09-21T11:38:55Z</dcterms:created>
  <dcterms:modified xsi:type="dcterms:W3CDTF">2021-04-25T09:03:35Z</dcterms:modified>
</cp:coreProperties>
</file>