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E44042-3567-4A64-9AC0-F746867DBA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4D9C10-C5AB-44F1-A070-FA7C5797C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96752"/>
            <a:ext cx="7128792" cy="864096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B0F0"/>
                </a:solidFill>
              </a:rPr>
              <a:t>Муса </a:t>
            </a:r>
            <a:r>
              <a:rPr lang="ru-RU" sz="4800" dirty="0" err="1" smtClean="0">
                <a:solidFill>
                  <a:srgbClr val="00B0F0"/>
                </a:solidFill>
              </a:rPr>
              <a:t>Джалиль</a:t>
            </a:r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060848"/>
            <a:ext cx="327301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609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Творчество Мусы </a:t>
            </a:r>
            <a:r>
              <a:rPr lang="ru-RU" sz="4000" dirty="0" err="1" smtClean="0"/>
              <a:t>Джалиля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Первое произведение было опубликовано в 1919 году в военной газете «Кызыл </a:t>
            </a:r>
            <a:r>
              <a:rPr lang="ru-RU" dirty="0" err="1"/>
              <a:t>йолдыз</a:t>
            </a:r>
            <a:r>
              <a:rPr lang="ru-RU" dirty="0"/>
              <a:t>» («Красная звезда»). В 1925 году в Казани вышел его первый сборник стихотворений и поэм «</a:t>
            </a:r>
            <a:r>
              <a:rPr lang="ru-RU" dirty="0" err="1"/>
              <a:t>Барабыз</a:t>
            </a:r>
            <a:r>
              <a:rPr lang="ru-RU" dirty="0"/>
              <a:t>» («Мы идём»). Им были написаны 4 либретто для опер «Алтын </a:t>
            </a:r>
            <a:r>
              <a:rPr lang="ru-RU" dirty="0" err="1"/>
              <a:t>чәч</a:t>
            </a:r>
            <a:r>
              <a:rPr lang="ru-RU" dirty="0"/>
              <a:t>» («Золотоволосая», 1941, музыка композитора Н. </a:t>
            </a:r>
            <a:r>
              <a:rPr lang="ru-RU" dirty="0" err="1"/>
              <a:t>Жиганова</a:t>
            </a:r>
            <a:r>
              <a:rPr lang="ru-RU" dirty="0"/>
              <a:t>) и «Ильдар» (1941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В 1920-е годы </a:t>
            </a:r>
            <a:r>
              <a:rPr lang="ru-RU" dirty="0" err="1"/>
              <a:t>Джалиль</a:t>
            </a:r>
            <a:r>
              <a:rPr lang="ru-RU" dirty="0"/>
              <a:t> пишет на темы революции и гражданской войны (поэма «Пройденные пути», 1924—1929), строительства социализма («Орденоносные миллионы», 1934; «</a:t>
            </a:r>
            <a:r>
              <a:rPr lang="ru-RU" dirty="0" err="1"/>
              <a:t>Письменосец</a:t>
            </a:r>
            <a:r>
              <a:rPr lang="ru-RU" dirty="0"/>
              <a:t>», 1938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В популярной поэме «Письмоносец» («Хат </a:t>
            </a:r>
            <a:r>
              <a:rPr lang="ru-RU" dirty="0" err="1"/>
              <a:t>ташучы</a:t>
            </a:r>
            <a:r>
              <a:rPr lang="ru-RU" dirty="0"/>
              <a:t>», 1938, изд. 1940) показана трудовая жизнь сов. молодежи, её радости и </a:t>
            </a:r>
            <a:r>
              <a:rPr lang="ru-RU" dirty="0" smtClean="0"/>
              <a:t>переживания.</a:t>
            </a:r>
            <a:endParaRPr lang="ru-RU" dirty="0"/>
          </a:p>
          <a:p>
            <a:r>
              <a:rPr lang="ru-RU" dirty="0"/>
              <a:t>В концлагере </a:t>
            </a:r>
            <a:r>
              <a:rPr lang="ru-RU" dirty="0" err="1"/>
              <a:t>Джалиль</a:t>
            </a:r>
            <a:r>
              <a:rPr lang="ru-RU" dirty="0"/>
              <a:t> продолжал писать стихи, всего им было написано как минимум 125 стихотворений, которые после войны были переданы его сокамерником на Родину. За цикл стихов «</a:t>
            </a:r>
            <a:r>
              <a:rPr lang="ru-RU" dirty="0" err="1"/>
              <a:t>Моабитская</a:t>
            </a:r>
            <a:r>
              <a:rPr lang="ru-RU" dirty="0"/>
              <a:t> тетрадь» в 1957 году </a:t>
            </a:r>
            <a:r>
              <a:rPr lang="ru-RU" dirty="0" err="1"/>
              <a:t>Джалилю</a:t>
            </a:r>
            <a:r>
              <a:rPr lang="ru-RU" dirty="0"/>
              <a:t> была посмертно присуждена Ленинская премия Комитетом по Ленинским и Государственным премиям в области литературы и искусства. В 1968 году о Мусе </a:t>
            </a:r>
            <a:r>
              <a:rPr lang="ru-RU" dirty="0" err="1"/>
              <a:t>Джалиле</a:t>
            </a:r>
            <a:r>
              <a:rPr lang="ru-RU" dirty="0"/>
              <a:t> был снят фильм «</a:t>
            </a:r>
            <a:r>
              <a:rPr lang="ru-RU" dirty="0" err="1"/>
              <a:t>Моабитская</a:t>
            </a:r>
            <a:r>
              <a:rPr lang="ru-RU" dirty="0"/>
              <a:t> тетрадь».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97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Музей-квартира Мусы </a:t>
            </a:r>
            <a:r>
              <a:rPr lang="ru-RU" dirty="0" err="1"/>
              <a:t>Джалиля</a:t>
            </a:r>
            <a:r>
              <a:rPr lang="ru-RU" dirty="0"/>
              <a:t> находится в Казани по адресу: ул. М. Горького, д. 17 кв. 28. Здесь он жил в 1940—1941 гг.</a:t>
            </a:r>
          </a:p>
          <a:p>
            <a:r>
              <a:rPr lang="ru-RU" dirty="0"/>
              <a:t>Именем Мусы </a:t>
            </a:r>
            <a:r>
              <a:rPr lang="ru-RU" dirty="0" err="1"/>
              <a:t>Джалиля</a:t>
            </a:r>
            <a:r>
              <a:rPr lang="ru-RU" dirty="0"/>
              <a:t> назван посёлок </a:t>
            </a:r>
            <a:r>
              <a:rPr lang="ru-RU" dirty="0" err="1"/>
              <a:t>Джалиль</a:t>
            </a:r>
            <a:r>
              <a:rPr lang="ru-RU" dirty="0"/>
              <a:t> в Республике Татарстан.</a:t>
            </a:r>
          </a:p>
          <a:p>
            <a:r>
              <a:rPr lang="ru-RU" dirty="0"/>
              <a:t>Памятники в Казани, на площади перед Казанским Кремлём, Альметьевске, Мензелинске, Москве (открыты 25 октября 2008 года на </a:t>
            </a:r>
            <a:r>
              <a:rPr lang="ru-RU" dirty="0" err="1"/>
              <a:t>Белореческой</a:t>
            </a:r>
            <a:r>
              <a:rPr lang="ru-RU" dirty="0"/>
              <a:t> улице и 24 августа 2012 года на одноимённой улице (на </a:t>
            </a:r>
            <a:r>
              <a:rPr lang="ru-RU" dirty="0" err="1"/>
              <a:t>илл</a:t>
            </a:r>
            <a:r>
              <a:rPr lang="ru-RU" dirty="0"/>
              <a:t>.)), Нижнекамске (открыт 30 августа 2012 года), Нижневартовске (открыт 25 сентября 2007 года), Набережных Челнах, Оренбурге, Санкт-Петербурге (открыт 19 мая 2011 года), Тосно (Ленинградская область) (открыт 9 ноября 2012 года)[12], Челябинске (открыт 16 октября 2015 года)[13].</a:t>
            </a:r>
          </a:p>
          <a:p>
            <a:r>
              <a:rPr lang="ru-RU" dirty="0"/>
              <a:t>Татарский академический государственный театр оперы и балета в Казани носит имя Мусы </a:t>
            </a:r>
            <a:r>
              <a:rPr lang="ru-RU" dirty="0" err="1"/>
              <a:t>Джалиля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4189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5554960" cy="62853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Именем Мусы </a:t>
            </a:r>
            <a:r>
              <a:rPr lang="ru-RU" dirty="0" err="1"/>
              <a:t>Джалиля</a:t>
            </a:r>
            <a:r>
              <a:rPr lang="ru-RU" dirty="0"/>
              <a:t> названа школа № 1186 с этнокультурным татарским уклоном образования (г. Москва), где установлен памятник </a:t>
            </a:r>
            <a:r>
              <a:rPr lang="ru-RU" dirty="0" smtClean="0"/>
              <a:t>поэту.</a:t>
            </a:r>
            <a:endParaRPr lang="ru-RU" dirty="0"/>
          </a:p>
          <a:p>
            <a:pPr algn="just"/>
            <a:r>
              <a:rPr lang="ru-RU" dirty="0"/>
              <a:t>Проспекты и улицы Мусы </a:t>
            </a:r>
            <a:r>
              <a:rPr lang="ru-RU" dirty="0" err="1"/>
              <a:t>Джалиля</a:t>
            </a:r>
            <a:r>
              <a:rPr lang="ru-RU" dirty="0"/>
              <a:t> во многих городах бывшего СССР.</a:t>
            </a:r>
          </a:p>
          <a:p>
            <a:pPr algn="just"/>
            <a:r>
              <a:rPr lang="ru-RU" dirty="0"/>
              <a:t>Его именем назван кинотеатр в Нижнекамске, а также малая планета (в 1972 году).</a:t>
            </a:r>
          </a:p>
          <a:p>
            <a:pPr algn="just"/>
            <a:r>
              <a:rPr lang="ru-RU" dirty="0"/>
              <a:t>Библиотека имени Мусы </a:t>
            </a:r>
            <a:r>
              <a:rPr lang="ru-RU" dirty="0" err="1"/>
              <a:t>Джалиля</a:t>
            </a:r>
            <a:r>
              <a:rPr lang="ru-RU" dirty="0"/>
              <a:t> в Ижевске (Удмуртская Республика).</a:t>
            </a:r>
          </a:p>
          <a:p>
            <a:pPr algn="just"/>
            <a:r>
              <a:rPr lang="ru-RU" dirty="0"/>
              <a:t>Монументальный памятный комплекс на площади 1 Мая в Казани.</a:t>
            </a:r>
          </a:p>
          <a:p>
            <a:pPr algn="just"/>
            <a:r>
              <a:rPr lang="ru-RU" dirty="0"/>
              <a:t>Подвигу поэта посвящена опера </a:t>
            </a:r>
            <a:r>
              <a:rPr lang="ru-RU" dirty="0" err="1"/>
              <a:t>Назиба</a:t>
            </a:r>
            <a:r>
              <a:rPr lang="ru-RU" dirty="0"/>
              <a:t> </a:t>
            </a:r>
            <a:r>
              <a:rPr lang="ru-RU" dirty="0" err="1"/>
              <a:t>Жиганова</a:t>
            </a:r>
            <a:r>
              <a:rPr lang="ru-RU" dirty="0"/>
              <a:t> «</a:t>
            </a:r>
            <a:r>
              <a:rPr lang="ru-RU" dirty="0" err="1"/>
              <a:t>Джалиль</a:t>
            </a:r>
            <a:r>
              <a:rPr lang="ru-RU" dirty="0"/>
              <a:t>» (1957).</a:t>
            </a:r>
          </a:p>
          <a:p>
            <a:pPr algn="just"/>
            <a:r>
              <a:rPr lang="ru-RU" dirty="0"/>
              <a:t>Юности Мусы </a:t>
            </a:r>
            <a:r>
              <a:rPr lang="ru-RU" dirty="0" err="1"/>
              <a:t>Джалиля</a:t>
            </a:r>
            <a:r>
              <a:rPr lang="ru-RU" dirty="0"/>
              <a:t> посвящена повесть </a:t>
            </a:r>
            <a:r>
              <a:rPr lang="ru-RU" dirty="0" err="1"/>
              <a:t>Сагита</a:t>
            </a:r>
            <a:r>
              <a:rPr lang="ru-RU" dirty="0"/>
              <a:t> </a:t>
            </a:r>
            <a:r>
              <a:rPr lang="ru-RU" dirty="0" err="1"/>
              <a:t>Агиша</a:t>
            </a:r>
            <a:r>
              <a:rPr lang="ru-RU" dirty="0"/>
              <a:t> «Земляки» (1964).</a:t>
            </a:r>
          </a:p>
          <a:p>
            <a:pPr algn="just"/>
            <a:r>
              <a:rPr lang="ru-RU" dirty="0"/>
              <a:t>Мусе </a:t>
            </a:r>
            <a:r>
              <a:rPr lang="ru-RU" dirty="0" err="1"/>
              <a:t>Джалилю</a:t>
            </a:r>
            <a:r>
              <a:rPr lang="ru-RU" dirty="0"/>
              <a:t> посвящена книга Ю. М. </a:t>
            </a:r>
            <a:r>
              <a:rPr lang="ru-RU" dirty="0" err="1"/>
              <a:t>Королькова</a:t>
            </a:r>
            <a:r>
              <a:rPr lang="ru-RU" dirty="0"/>
              <a:t> «Через сорок смертей» (1960).</a:t>
            </a:r>
          </a:p>
          <a:p>
            <a:pPr algn="just"/>
            <a:r>
              <a:rPr lang="ru-RU" dirty="0"/>
              <a:t>Музей в селе </a:t>
            </a:r>
            <a:r>
              <a:rPr lang="ru-RU" dirty="0" err="1"/>
              <a:t>Мустафино</a:t>
            </a:r>
            <a:r>
              <a:rPr lang="ru-RU" dirty="0"/>
              <a:t> </a:t>
            </a:r>
            <a:r>
              <a:rPr lang="ru-RU" dirty="0" err="1"/>
              <a:t>Шарлыкского</a:t>
            </a:r>
            <a:r>
              <a:rPr lang="ru-RU" dirty="0"/>
              <a:t> района Оренбургской </a:t>
            </a:r>
            <a:r>
              <a:rPr lang="ru-RU" dirty="0" smtClean="0"/>
              <a:t>области.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8143" y="1700808"/>
            <a:ext cx="2332406" cy="31108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52337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4186808" cy="62133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1968 году была учреждена Премия комсомола Татарской АССР имени Мусы </a:t>
            </a:r>
            <a:r>
              <a:rPr lang="ru-RU" dirty="0" err="1"/>
              <a:t>Джалиля</a:t>
            </a:r>
            <a:r>
              <a:rPr lang="ru-RU" dirty="0"/>
              <a:t>, вручаемая за лучшие произведения молодых авторов. В 1991 году присуждение премии было приостановлено. В 1997 году премия восстановлена Указом Президента Республики Татарстан «Об утверждении Республиканской премии имени Мусы </a:t>
            </a:r>
            <a:r>
              <a:rPr lang="ru-RU" dirty="0" err="1"/>
              <a:t>Джалиля</a:t>
            </a:r>
            <a:r>
              <a:rPr lang="ru-RU" dirty="0"/>
              <a:t>» от 14 февраля </a:t>
            </a:r>
            <a:r>
              <a:rPr lang="ru-RU" dirty="0" smtClean="0"/>
              <a:t>1997года.</a:t>
            </a:r>
            <a:endParaRPr lang="ru-RU" dirty="0"/>
          </a:p>
          <a:p>
            <a:r>
              <a:rPr lang="ru-RU" dirty="0"/>
              <a:t>16 октября 2015 14:33. Памятник татарскому поэту и герою Советского Союза Мусе </a:t>
            </a:r>
            <a:r>
              <a:rPr lang="ru-RU" dirty="0" err="1"/>
              <a:t>Джалилю</a:t>
            </a:r>
            <a:r>
              <a:rPr lang="ru-RU" dirty="0"/>
              <a:t> был открыт в пятницу, 16 октября, в Челябинске возле кинотеатра им. Пушкина. В торжественном митинге приняли участие губернатор Челябинской области Борис Дубровский, премьер-министр Татарстана Ильдар </a:t>
            </a:r>
            <a:r>
              <a:rPr lang="ru-RU" dirty="0" err="1"/>
              <a:t>Халиков</a:t>
            </a:r>
            <a:r>
              <a:rPr lang="ru-RU" dirty="0"/>
              <a:t> и дочь поэта Чулпан </a:t>
            </a:r>
            <a:r>
              <a:rPr lang="ru-RU" dirty="0" err="1" smtClean="0"/>
              <a:t>Джалиль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39" y="1052736"/>
            <a:ext cx="3248237" cy="4332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9998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075240" cy="6141296"/>
          </a:xfrm>
        </p:spPr>
        <p:txBody>
          <a:bodyPr>
            <a:normAutofit/>
          </a:bodyPr>
          <a:lstStyle/>
          <a:p>
            <a:endParaRPr lang="ru-RU" sz="7200" dirty="0"/>
          </a:p>
        </p:txBody>
      </p:sp>
      <p:pic>
        <p:nvPicPr>
          <p:cNvPr id="4" name="Picture 4" descr="24590069_430ff28afa2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" y="2348880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Помни всех поименно, </a:t>
            </a:r>
          </a:p>
          <a:p>
            <a:r>
              <a:rPr lang="ru-RU" sz="3200" dirty="0">
                <a:solidFill>
                  <a:schemeClr val="bg1"/>
                </a:solidFill>
              </a:rPr>
              <a:t>Помни сердцем своим!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88073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switch dir="r"/>
        <p:sndAc>
          <p:stSnd>
            <p:snd r:embed="rId4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16824" cy="1228998"/>
          </a:xfrm>
        </p:spPr>
        <p:txBody>
          <a:bodyPr>
            <a:noAutofit/>
          </a:bodyPr>
          <a:lstStyle/>
          <a:p>
            <a:r>
              <a:rPr lang="ru-RU" sz="3600" dirty="0" smtClean="0"/>
              <a:t>Муса </a:t>
            </a:r>
            <a:r>
              <a:rPr lang="ru-RU" sz="3600" dirty="0" err="1" smtClean="0"/>
              <a:t>Джалиль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Родился 15 февраля 1906 году</a:t>
            </a:r>
          </a:p>
          <a:p>
            <a:pPr marL="0" indent="0">
              <a:buNone/>
            </a:pPr>
            <a:r>
              <a:rPr lang="ru-RU" dirty="0" smtClean="0"/>
              <a:t>Полное </a:t>
            </a:r>
            <a:r>
              <a:rPr lang="ru-RU" dirty="0"/>
              <a:t>имя Муса </a:t>
            </a:r>
            <a:r>
              <a:rPr lang="ru-RU" dirty="0" err="1"/>
              <a:t>Мустафович</a:t>
            </a:r>
            <a:r>
              <a:rPr lang="ru-RU" dirty="0"/>
              <a:t> </a:t>
            </a:r>
            <a:r>
              <a:rPr lang="ru-RU" dirty="0" err="1" smtClean="0"/>
              <a:t>Залилов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Муса </a:t>
            </a:r>
            <a:r>
              <a:rPr lang="ru-RU" dirty="0" err="1" smtClean="0"/>
              <a:t>Джалиль</a:t>
            </a:r>
            <a:r>
              <a:rPr lang="ru-RU" dirty="0" smtClean="0"/>
              <a:t> родился в деревне «</a:t>
            </a:r>
            <a:r>
              <a:rPr lang="ru-RU" dirty="0" err="1" smtClean="0"/>
              <a:t>Мустафино</a:t>
            </a:r>
            <a:r>
              <a:rPr lang="ru-RU" dirty="0" smtClean="0"/>
              <a:t>»,        Оренбургской </a:t>
            </a:r>
            <a:r>
              <a:rPr lang="ru-RU" dirty="0" err="1" smtClean="0"/>
              <a:t>губерне</a:t>
            </a:r>
            <a:r>
              <a:rPr lang="ru-RU" dirty="0" smtClean="0"/>
              <a:t>, в </a:t>
            </a:r>
            <a:r>
              <a:rPr lang="ru-RU" dirty="0"/>
              <a:t>Российской </a:t>
            </a:r>
            <a:r>
              <a:rPr lang="ru-RU" dirty="0" smtClean="0"/>
              <a:t>империи</a:t>
            </a:r>
          </a:p>
          <a:p>
            <a:pPr marL="0" indent="0">
              <a:buNone/>
            </a:pPr>
            <a:r>
              <a:rPr lang="ru-RU" dirty="0" smtClean="0"/>
              <a:t>Родился </a:t>
            </a:r>
            <a:r>
              <a:rPr lang="ru-RU" dirty="0"/>
              <a:t>шестым ребёнком в семье. </a:t>
            </a:r>
            <a:r>
              <a:rPr lang="ru-RU" dirty="0" smtClean="0"/>
              <a:t>Отец- Мустафа </a:t>
            </a:r>
            <a:r>
              <a:rPr lang="ru-RU" dirty="0" err="1"/>
              <a:t>Залилов</a:t>
            </a:r>
            <a:r>
              <a:rPr lang="ru-RU" dirty="0"/>
              <a:t>, мать </a:t>
            </a:r>
            <a:r>
              <a:rPr lang="ru-RU" dirty="0" smtClean="0"/>
              <a:t>- </a:t>
            </a:r>
            <a:r>
              <a:rPr lang="ru-RU" dirty="0" err="1" smtClean="0"/>
              <a:t>Рахима</a:t>
            </a:r>
            <a:r>
              <a:rPr lang="ru-RU" dirty="0" smtClean="0"/>
              <a:t> </a:t>
            </a:r>
            <a:r>
              <a:rPr lang="ru-RU" dirty="0" err="1"/>
              <a:t>Залилова</a:t>
            </a:r>
            <a:r>
              <a:rPr lang="ru-RU" dirty="0"/>
              <a:t> (урождённая </a:t>
            </a:r>
            <a:r>
              <a:rPr lang="ru-RU" dirty="0" err="1"/>
              <a:t>Сайфуллина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50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5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5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Жизнь Мусы </a:t>
            </a:r>
            <a:r>
              <a:rPr lang="ru-RU" sz="3200" dirty="0" err="1" smtClean="0"/>
              <a:t>Джалиля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8280920" cy="5832648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Когда семья переехала в город, Муса начал ходить в Оренбургскую мусульманскую духовную школу-медресе "</a:t>
            </a:r>
            <a:r>
              <a:rPr lang="ru-RU" sz="1600" dirty="0" err="1"/>
              <a:t>Хусаиния</a:t>
            </a:r>
            <a:r>
              <a:rPr lang="ru-RU" sz="1600" dirty="0"/>
              <a:t>", которая после Октябрьской революции была преобразована в Татарский институт народного образования - ТИНО.</a:t>
            </a:r>
          </a:p>
          <a:p>
            <a:pPr algn="just"/>
            <a:r>
              <a:rPr lang="ru-RU" sz="1600" dirty="0"/>
              <a:t>В годы гражданской войны Оренбург стал ареной жестоких схваток, власть попеременно переходила от одних сил к другим: свои порядки устанавливали то </a:t>
            </a:r>
            <a:r>
              <a:rPr lang="ru-RU" sz="1600" dirty="0" err="1"/>
              <a:t>дутовцы</a:t>
            </a:r>
            <a:r>
              <a:rPr lang="ru-RU" sz="1600" dirty="0"/>
              <a:t>, то колчаковцы. В оренбургском караван-сарае (гостинице для приезжих) двенадцатилетний Муса видел окровавленные трупы красноармейцев, женщин и детей, изрубленных белоказаками во время ночного налета. На его глазах армия Колчака устанавливала «твердую власть» - реквизировала скот, отбирала лошадей, арестовывала и расстреливала сочувствующих Советской власти.</a:t>
            </a:r>
          </a:p>
          <a:p>
            <a:pPr algn="just"/>
            <a:r>
              <a:rPr lang="ru-RU" sz="1600" dirty="0"/>
              <a:t>Когда весной 1919 года в окруженном белогвардейцами Оренбурге возникла комсомольская организация, тринадцатилетний Муса записывается в ряды Союза молодежи, рвется на фронт. Но в отряд его не берут: маленький, щуплый, он выглядит совсем мальчишкой. Вернувшись после смерти отца в родную деревню, </a:t>
            </a:r>
            <a:r>
              <a:rPr lang="ru-RU" sz="1600" dirty="0" err="1"/>
              <a:t>Джалиль</a:t>
            </a:r>
            <a:r>
              <a:rPr lang="ru-RU" sz="1600" dirty="0"/>
              <a:t> создает детскую коммунистическую организацию «Красный цветок». В 1920 году по инициативе Мусы в Мустафине возникает комсомольская ячейка. Кипучий, деятельный по натуре, Муса становится признанным вожаком сельской молодежи. Его выбирают членом волостного комитета РКСМ, посылают делегатом на губернскую конференцию </a:t>
            </a:r>
            <a:r>
              <a:rPr lang="ru-RU" sz="1600" dirty="0" smtClean="0"/>
              <a:t>комсомола.</a:t>
            </a:r>
          </a:p>
          <a:p>
            <a:pPr algn="just"/>
            <a:r>
              <a:rPr lang="ru-RU" sz="1600" dirty="0" smtClean="0"/>
              <a:t>Муса </a:t>
            </a:r>
            <a:r>
              <a:rPr lang="ru-RU" sz="1600" dirty="0"/>
              <a:t>не просто агитировал за новую жизнь, но и с оружием в руках отстаивал молодую Советскую власть: в отрядах частей особого назначения воевал с белыми </a:t>
            </a:r>
            <a:r>
              <a:rPr lang="ru-RU" sz="1600" dirty="0" smtClean="0"/>
              <a:t>бандами.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9826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Приезд в Казань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5410944" cy="506117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27 мая 1920 года </a:t>
            </a:r>
            <a:r>
              <a:rPr lang="ru-RU" dirty="0" err="1"/>
              <a:t>В.И.Ленин</a:t>
            </a:r>
            <a:r>
              <a:rPr lang="ru-RU" dirty="0"/>
              <a:t> подписал декрет, провозгласивший образование в составе РСФСР Татарской Автономной Республики. Появилась прочная основа для развития национальной экономики, науки, культуры. В Казань съезжаются молодые татарские литераторы, музыканты, художники, одержимые желанием принять участие в становлении нового искусства.</a:t>
            </a:r>
          </a:p>
          <a:p>
            <a:pPr algn="just"/>
            <a:r>
              <a:rPr lang="ru-RU" dirty="0"/>
              <a:t>Осенью 1922 года в Казань переезжает и шестнадцатилетний </a:t>
            </a:r>
            <a:r>
              <a:rPr lang="ru-RU" dirty="0" err="1"/>
              <a:t>Джалиль</a:t>
            </a:r>
            <a:r>
              <a:rPr lang="ru-RU" dirty="0"/>
              <a:t>. «Меня вела... окрыляла вера в свою поэтическую силу», - писал он позднее («Мой жизненный путь»).</a:t>
            </a:r>
          </a:p>
          <a:p>
            <a:pPr algn="just"/>
            <a:r>
              <a:rPr lang="ru-RU" dirty="0"/>
              <a:t>В Казани </a:t>
            </a:r>
            <a:r>
              <a:rPr lang="ru-RU" dirty="0" err="1"/>
              <a:t>Джалиль</a:t>
            </a:r>
            <a:r>
              <a:rPr lang="ru-RU" dirty="0"/>
              <a:t> работает переписчиком в газете «Кызыл Татарстан» («Красный Татарстан»), а затем учится на рабфаке при Восточном педагогическом институте. Он знакомится с наиболее яркими представителями татарской советской поэзии: </a:t>
            </a:r>
            <a:r>
              <a:rPr lang="ru-RU" dirty="0" err="1"/>
              <a:t>Кави</a:t>
            </a:r>
            <a:r>
              <a:rPr lang="ru-RU" dirty="0"/>
              <a:t> </a:t>
            </a:r>
            <a:r>
              <a:rPr lang="ru-RU" dirty="0" err="1"/>
              <a:t>Наджми</a:t>
            </a:r>
            <a:r>
              <a:rPr lang="ru-RU" dirty="0"/>
              <a:t>, </a:t>
            </a:r>
            <a:r>
              <a:rPr lang="ru-RU" dirty="0" err="1"/>
              <a:t>Хади</a:t>
            </a:r>
            <a:r>
              <a:rPr lang="ru-RU" dirty="0"/>
              <a:t> </a:t>
            </a:r>
            <a:r>
              <a:rPr lang="ru-RU" dirty="0" err="1"/>
              <a:t>Такташем</a:t>
            </a:r>
            <a:r>
              <a:rPr lang="ru-RU" dirty="0"/>
              <a:t>, </a:t>
            </a:r>
            <a:r>
              <a:rPr lang="ru-RU" dirty="0" err="1"/>
              <a:t>Аделем</a:t>
            </a:r>
            <a:r>
              <a:rPr lang="ru-RU" dirty="0"/>
              <a:t> </a:t>
            </a:r>
            <a:r>
              <a:rPr lang="ru-RU" dirty="0" err="1"/>
              <a:t>Кутуем</a:t>
            </a:r>
            <a:r>
              <a:rPr lang="ru-RU" dirty="0"/>
              <a:t> и другими, участвует в диспутах, литературных вечерах, с головой окунается в бурную литературную жизнь республики. С 1924 года он - член литературной группы «Октябрь», стоявшей на пролеткультовских позициях. Все свободное время он отдает творчеству, активно печатается в казанских газетах и журналах.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153460"/>
            <a:ext cx="3267259" cy="23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92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ru-RU" dirty="0" smtClean="0"/>
              <a:t>Комсомольская деятельность Мусы    </a:t>
            </a:r>
            <a:r>
              <a:rPr lang="ru-RU" dirty="0" err="1" smtClean="0"/>
              <a:t>Джалиля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 творчестве </a:t>
            </a:r>
            <a:r>
              <a:rPr lang="ru-RU" dirty="0" err="1"/>
              <a:t>Джалиля</a:t>
            </a:r>
            <a:r>
              <a:rPr lang="ru-RU" dirty="0"/>
              <a:t> отчетливее проявляются краски и образы реальной жизни. Этому способствует и активная общественная деятельность поэта. В годы работы инструктором </a:t>
            </a:r>
            <a:r>
              <a:rPr lang="ru-RU" dirty="0" err="1"/>
              <a:t>Орского</a:t>
            </a:r>
            <a:r>
              <a:rPr lang="ru-RU" dirty="0"/>
              <a:t> </a:t>
            </a:r>
            <a:r>
              <a:rPr lang="ru-RU" dirty="0" err="1"/>
              <a:t>укома</a:t>
            </a:r>
            <a:r>
              <a:rPr lang="ru-RU" dirty="0"/>
              <a:t> комсомола (1925-1926) </a:t>
            </a:r>
            <a:r>
              <a:rPr lang="ru-RU" dirty="0" err="1"/>
              <a:t>Джалиль</a:t>
            </a:r>
            <a:r>
              <a:rPr lang="ru-RU" dirty="0"/>
              <a:t> ездит по казахским и татарским аулам, организует комсомольские ячейки, ведет активную политико-массовую работу. В 1926 году он становится членом Оренбургского </a:t>
            </a:r>
            <a:r>
              <a:rPr lang="ru-RU" dirty="0" err="1"/>
              <a:t>губкома</a:t>
            </a:r>
            <a:r>
              <a:rPr lang="ru-RU" dirty="0"/>
              <a:t> комсомола. В следующем году его посылают делегатом на Всесоюзную конференцию ВЛКСМ, где он избирается членом татаро-башкирской секции ЦК ВЛКСМ. После переезда в Москву </a:t>
            </a:r>
            <a:r>
              <a:rPr lang="ru-RU" dirty="0" err="1"/>
              <a:t>Джалиль</a:t>
            </a:r>
            <a:r>
              <a:rPr lang="ru-RU" dirty="0"/>
              <a:t> совмещает учебу в МГУ с большой общественной работой в ЦК комсомола. Он становится членом бюро секции и впоследствии заместителем ответственного секретаря. «Комсомольская работа обогатила мой жизненный опыт, закалила меня, воспитала во мне новый взгляд на жизнь», - отмечал позднее поэт («Мой жизненный путь»).</a:t>
            </a:r>
          </a:p>
        </p:txBody>
      </p:sp>
    </p:spTree>
    <p:extLst>
      <p:ext uri="{BB962C8B-B14F-4D97-AF65-F5344CB8AC3E}">
        <p14:creationId xmlns:p14="http://schemas.microsoft.com/office/powerpoint/2010/main" xmlns="" val="225527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41176" y="116632"/>
            <a:ext cx="8075240" cy="4536504"/>
          </a:xfrm>
        </p:spPr>
        <p:txBody>
          <a:bodyPr>
            <a:normAutofit/>
          </a:bodyPr>
          <a:lstStyle/>
          <a:p>
            <a:r>
              <a:rPr lang="ru-RU" dirty="0"/>
              <a:t>В 1932 году жил и работал в городе </a:t>
            </a:r>
            <a:r>
              <a:rPr lang="ru-RU" dirty="0" err="1"/>
              <a:t>Надеждинск</a:t>
            </a:r>
            <a:r>
              <a:rPr lang="ru-RU" dirty="0"/>
              <a:t> (современное название — Серов). В 1934 году вышли два его сборника: «Орденоносные миллионы» на комсомольскую тему и «Стихи и поэмы». Работал с молодежью; по его рекомендациям в татарскую литературу пришли А. </a:t>
            </a:r>
            <a:r>
              <a:rPr lang="ru-RU" dirty="0" err="1"/>
              <a:t>Алиш</a:t>
            </a:r>
            <a:r>
              <a:rPr lang="ru-RU" dirty="0"/>
              <a:t>, Г. </a:t>
            </a:r>
            <a:r>
              <a:rPr lang="ru-RU" dirty="0" err="1"/>
              <a:t>Абсалямов</a:t>
            </a:r>
            <a:r>
              <a:rPr lang="ru-RU" dirty="0"/>
              <a:t>. В 1939—1941 годах был ответственным секретарём Союза писателей Татарской АССР, работал заведующим литературной частью Татарского оперного театра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258591"/>
            <a:ext cx="3293788" cy="231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81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38648"/>
            <a:ext cx="7571184" cy="4735304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В 1941 году был призван в Красную Армию. В звании старшего политрука воевал на Ленинградском и </a:t>
            </a:r>
            <a:r>
              <a:rPr lang="ru-RU" sz="1600" dirty="0" err="1"/>
              <a:t>Волховском</a:t>
            </a:r>
            <a:r>
              <a:rPr lang="ru-RU" sz="1600" dirty="0"/>
              <a:t> фронтах, был корреспондентом газеты «Отвага</a:t>
            </a:r>
            <a:r>
              <a:rPr lang="ru-RU" sz="1600" dirty="0" smtClean="0"/>
              <a:t>».</a:t>
            </a:r>
            <a:endParaRPr lang="ru-RU" sz="1600" dirty="0"/>
          </a:p>
          <a:p>
            <a:pPr algn="just"/>
            <a:r>
              <a:rPr lang="ru-RU" sz="1600" dirty="0"/>
              <a:t>26 июня 1942 года в ходе </a:t>
            </a:r>
            <a:r>
              <a:rPr lang="ru-RU" sz="1600" dirty="0" err="1"/>
              <a:t>Любанской</a:t>
            </a:r>
            <a:r>
              <a:rPr lang="ru-RU" sz="1600" dirty="0"/>
              <a:t> наступательной операции у деревни Мясной Бор Муса </a:t>
            </a:r>
            <a:r>
              <a:rPr lang="ru-RU" sz="1600" dirty="0" err="1"/>
              <a:t>Джалиль</a:t>
            </a:r>
            <a:r>
              <a:rPr lang="ru-RU" sz="1600" dirty="0"/>
              <a:t> был тяжело ранен в грудь и попал в плен.[3][4][5][6] Для того, чтобы иметь возможность продолжать участвовать в борьбе с врагом, </a:t>
            </a:r>
            <a:r>
              <a:rPr lang="ru-RU" sz="1600" dirty="0" err="1"/>
              <a:t>Джалиль</a:t>
            </a:r>
            <a:r>
              <a:rPr lang="ru-RU" sz="1600" dirty="0"/>
              <a:t> вступил в созданный немцами легион «</a:t>
            </a:r>
            <a:r>
              <a:rPr lang="ru-RU" sz="1600" dirty="0" err="1"/>
              <a:t>Идель</a:t>
            </a:r>
            <a:r>
              <a:rPr lang="ru-RU" sz="1600" dirty="0"/>
              <a:t>-Урал»[7]. В </a:t>
            </a:r>
            <a:r>
              <a:rPr lang="ru-RU" sz="1600" dirty="0" err="1"/>
              <a:t>Едлиньске</a:t>
            </a:r>
            <a:r>
              <a:rPr lang="ru-RU" sz="1600" dirty="0"/>
              <a:t> около </a:t>
            </a:r>
            <a:r>
              <a:rPr lang="ru-RU" sz="1600" dirty="0" err="1"/>
              <a:t>Радома</a:t>
            </a:r>
            <a:r>
              <a:rPr lang="ru-RU" sz="1600" dirty="0"/>
              <a:t> (Польша), где формировался легион «</a:t>
            </a:r>
            <a:r>
              <a:rPr lang="ru-RU" sz="1600" dirty="0" err="1"/>
              <a:t>Идель</a:t>
            </a:r>
            <a:r>
              <a:rPr lang="ru-RU" sz="1600" dirty="0"/>
              <a:t>-Урал», Муса организовал среди легионеров подпольную группу и устраивал побеги военнопленных</a:t>
            </a:r>
            <a:r>
              <a:rPr lang="ru-RU" sz="1600" dirty="0" smtClean="0"/>
              <a:t>.</a:t>
            </a:r>
            <a:endParaRPr lang="ru-RU" sz="1600" dirty="0"/>
          </a:p>
          <a:p>
            <a:pPr algn="just"/>
            <a:r>
              <a:rPr lang="ru-RU" sz="1600" dirty="0"/>
              <a:t>Пользуясь тем, что ему поручили вести культурно-просветительскую работу, </a:t>
            </a:r>
            <a:r>
              <a:rPr lang="ru-RU" sz="1600" dirty="0" err="1"/>
              <a:t>Джалиль</a:t>
            </a:r>
            <a:r>
              <a:rPr lang="ru-RU" sz="1600" dirty="0"/>
              <a:t>, разъезжая по лагерям для военнопленных, устанавливал конспиративные связи и под видом отбора самодеятельных артистов для созданной в легионе хоровой капеллы вербовал новых членов подпольной организации. Он был связан с подпольной организацией под названием «Берлинский комитет ВКП(б)», которую возглавлял Н. С. </a:t>
            </a:r>
            <a:r>
              <a:rPr lang="ru-RU" sz="1600" dirty="0" err="1" smtClean="0"/>
              <a:t>Бушманов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1043608" y="-99392"/>
            <a:ext cx="5472608" cy="17555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Годы войны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5799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21330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Сформированный первым 825-й батальон легиона «</a:t>
            </a:r>
            <a:r>
              <a:rPr lang="ru-RU" dirty="0" err="1"/>
              <a:t>Идель</a:t>
            </a:r>
            <a:r>
              <a:rPr lang="ru-RU" dirty="0"/>
              <a:t>-Урал», направленный в Витебск, поднял восстание 21 февраля 1943 г., в ходе которого часть бойцов (</a:t>
            </a:r>
            <a:r>
              <a:rPr lang="ru-RU" dirty="0" err="1"/>
              <a:t>ок</a:t>
            </a:r>
            <a:r>
              <a:rPr lang="ru-RU" dirty="0"/>
              <a:t>. 500—600 чел.) покинула расположение части и с оружием в руках присоединились к белорусским партизанам. Личный состав остальных 6 батальонов легиона, при попытке использовать их в боевых действиях, также часто переходил на сторону РККА и партизан.</a:t>
            </a:r>
          </a:p>
          <a:p>
            <a:endParaRPr lang="ru-RU" dirty="0"/>
          </a:p>
          <a:p>
            <a:r>
              <a:rPr lang="ru-RU" dirty="0"/>
              <a:t>В августе 1943 года гестапо арестовало </a:t>
            </a:r>
            <a:r>
              <a:rPr lang="ru-RU" dirty="0" err="1"/>
              <a:t>Джалиля</a:t>
            </a:r>
            <a:r>
              <a:rPr lang="ru-RU" dirty="0"/>
              <a:t> и большинство членов его подпольной группы за несколько дней до тщательно подготавливаемого восстания военнопленных. За участие в подпольной организации Муса </a:t>
            </a:r>
            <a:r>
              <a:rPr lang="ru-RU" dirty="0" err="1"/>
              <a:t>Джалиль</a:t>
            </a:r>
            <a:r>
              <a:rPr lang="ru-RU" dirty="0"/>
              <a:t> был казнён на гильотине 25 августа 1944 года в тюрьме </a:t>
            </a:r>
            <a:r>
              <a:rPr lang="ru-RU" dirty="0" err="1"/>
              <a:t>Плётцензее</a:t>
            </a:r>
            <a:r>
              <a:rPr lang="ru-RU" dirty="0"/>
              <a:t> в Берлине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4327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1946 году МГБ СССР завело розыскное дело на Мусу </a:t>
            </a:r>
            <a:r>
              <a:rPr lang="ru-RU" dirty="0" err="1"/>
              <a:t>Джалиля</a:t>
            </a:r>
            <a:r>
              <a:rPr lang="ru-RU" dirty="0"/>
              <a:t>. Он обвинялся в измене Родине и пособничестве врагу. В апреле 1947 года имя Мусы </a:t>
            </a:r>
            <a:r>
              <a:rPr lang="ru-RU" dirty="0" err="1"/>
              <a:t>Джалиля</a:t>
            </a:r>
            <a:r>
              <a:rPr lang="ru-RU" dirty="0"/>
              <a:t> было включено в список особо опасных преступников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1946 бывший военнопленный </a:t>
            </a:r>
            <a:r>
              <a:rPr lang="ru-RU" dirty="0" err="1"/>
              <a:t>Нигмат</a:t>
            </a:r>
            <a:r>
              <a:rPr lang="ru-RU" dirty="0"/>
              <a:t> </a:t>
            </a:r>
            <a:r>
              <a:rPr lang="ru-RU" dirty="0" err="1"/>
              <a:t>Терегулов</a:t>
            </a:r>
            <a:r>
              <a:rPr lang="ru-RU" dirty="0"/>
              <a:t> принёс в Союз писателей Татарии блокнот с шестью десятками стихов </a:t>
            </a:r>
            <a:r>
              <a:rPr lang="ru-RU" dirty="0" err="1"/>
              <a:t>Джалиля</a:t>
            </a:r>
            <a:r>
              <a:rPr lang="ru-RU" dirty="0"/>
              <a:t>. Через год из советского консульства в Брюсселе пришла вторая тетрадь. Из </a:t>
            </a:r>
            <a:r>
              <a:rPr lang="ru-RU" dirty="0" err="1"/>
              <a:t>Моабитской</a:t>
            </a:r>
            <a:r>
              <a:rPr lang="ru-RU" dirty="0"/>
              <a:t> тюрьмы её вынес бельгийский участник Сопротивления Андре </a:t>
            </a:r>
            <a:r>
              <a:rPr lang="ru-RU" dirty="0" err="1"/>
              <a:t>Тиммерманс</a:t>
            </a:r>
            <a:r>
              <a:rPr lang="ru-RU" dirty="0"/>
              <a:t>. Он сидел в одной камере с </a:t>
            </a:r>
            <a:r>
              <a:rPr lang="ru-RU" dirty="0" err="1"/>
              <a:t>Джалилем</a:t>
            </a:r>
            <a:r>
              <a:rPr lang="ru-RU" dirty="0"/>
              <a:t> в </a:t>
            </a:r>
            <a:r>
              <a:rPr lang="ru-RU" dirty="0" err="1"/>
              <a:t>Моабитской</a:t>
            </a:r>
            <a:r>
              <a:rPr lang="ru-RU" dirty="0"/>
              <a:t> тюрьме. В их последнюю встречу Муса сказал, что его и группу его товарищей-татар скоро казнят, и отдал тетрадь </a:t>
            </a:r>
            <a:r>
              <a:rPr lang="ru-RU" dirty="0" err="1"/>
              <a:t>Тиммермансу</a:t>
            </a:r>
            <a:r>
              <a:rPr lang="ru-RU" dirty="0"/>
              <a:t>, попросив передать её на родину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Был ещё один сборник стихов из </a:t>
            </a:r>
            <a:r>
              <a:rPr lang="ru-RU" dirty="0" err="1"/>
              <a:t>Моабита</a:t>
            </a:r>
            <a:r>
              <a:rPr lang="ru-RU" dirty="0"/>
              <a:t>, его привёз бывший военнопленный </a:t>
            </a:r>
            <a:r>
              <a:rPr lang="ru-RU" dirty="0" err="1"/>
              <a:t>Габбас</a:t>
            </a:r>
            <a:r>
              <a:rPr lang="ru-RU" dirty="0"/>
              <a:t> </a:t>
            </a:r>
            <a:r>
              <a:rPr lang="ru-RU" dirty="0" err="1"/>
              <a:t>Шарипов</a:t>
            </a:r>
            <a:r>
              <a:rPr lang="ru-RU" dirty="0"/>
              <a:t>. </a:t>
            </a:r>
            <a:r>
              <a:rPr lang="ru-RU" dirty="0" err="1"/>
              <a:t>Терегулов</a:t>
            </a:r>
            <a:r>
              <a:rPr lang="ru-RU" dirty="0"/>
              <a:t> и </a:t>
            </a:r>
            <a:r>
              <a:rPr lang="ru-RU" dirty="0" err="1"/>
              <a:t>Шарипов</a:t>
            </a:r>
            <a:r>
              <a:rPr lang="ru-RU" dirty="0"/>
              <a:t> были арестованы. </a:t>
            </a:r>
            <a:r>
              <a:rPr lang="ru-RU" dirty="0" err="1"/>
              <a:t>Терегулов</a:t>
            </a:r>
            <a:r>
              <a:rPr lang="ru-RU" dirty="0"/>
              <a:t> погиб в лагере. </a:t>
            </a:r>
            <a:r>
              <a:rPr lang="ru-RU" dirty="0" err="1"/>
              <a:t>Габбас</a:t>
            </a:r>
            <a:r>
              <a:rPr lang="ru-RU" dirty="0"/>
              <a:t> </a:t>
            </a:r>
            <a:r>
              <a:rPr lang="ru-RU" dirty="0" err="1"/>
              <a:t>Шарипов</a:t>
            </a:r>
            <a:r>
              <a:rPr lang="ru-RU" dirty="0"/>
              <a:t> отбыл наказание (10 лет), затем жил в Волгоградской области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январе 1946 года в советское посольство в Риме турецкий подданный татарин </a:t>
            </a:r>
            <a:r>
              <a:rPr lang="ru-RU" dirty="0" err="1"/>
              <a:t>Казим</a:t>
            </a:r>
            <a:r>
              <a:rPr lang="ru-RU" dirty="0"/>
              <a:t> </a:t>
            </a:r>
            <a:r>
              <a:rPr lang="ru-RU" dirty="0" err="1"/>
              <a:t>Миршан</a:t>
            </a:r>
            <a:r>
              <a:rPr lang="ru-RU" dirty="0"/>
              <a:t> принёс ещё одну тетрадь. Сборник отправлен в Москву, где след его потерялся. Сборник передали в министерство иностранных дел, затем в MГБ, затем в СМЕРШ. C 1979 поиски этих тетрадей не дали результатов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30960" y="404664"/>
            <a:ext cx="50405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Посмертное  предание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781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50"/>
                            </p:stCondLst>
                            <p:childTnLst>
                              <p:par>
                                <p:cTn id="2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2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178</TotalTime>
  <Words>1726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Муса Джалиль</vt:lpstr>
      <vt:lpstr>Муса Джалиль</vt:lpstr>
      <vt:lpstr>      Жизнь Мусы Джалиля</vt:lpstr>
      <vt:lpstr>Приезд в Казань</vt:lpstr>
      <vt:lpstr>Комсомольская деятельность Мусы    Джалиля </vt:lpstr>
      <vt:lpstr>Слайд 6</vt:lpstr>
      <vt:lpstr>Слайд 7</vt:lpstr>
      <vt:lpstr>Слайд 8</vt:lpstr>
      <vt:lpstr>Слайд 9</vt:lpstr>
      <vt:lpstr>Творчество Мусы Джалиля</vt:lpstr>
      <vt:lpstr>Память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Муса Джалиль</dc:title>
  <dc:creator>Мамыкина</dc:creator>
  <cp:lastModifiedBy>Fanis</cp:lastModifiedBy>
  <cp:revision>16</cp:revision>
  <dcterms:created xsi:type="dcterms:W3CDTF">2016-01-20T13:48:20Z</dcterms:created>
  <dcterms:modified xsi:type="dcterms:W3CDTF">2016-02-02T18:39:29Z</dcterms:modified>
</cp:coreProperties>
</file>