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B051F3-A08B-4B46-835B-A368DC2B6E1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15112C-24B8-443F-A793-34D4722CE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ОГАПОУ «БАМТ»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Тема: Алгоритм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построения комплексного чертежа точки по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координатам.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86124"/>
            <a:ext cx="8072494" cy="292895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6400" b="1" dirty="0">
                <a:solidFill>
                  <a:srgbClr val="C00000"/>
                </a:solidFill>
              </a:rPr>
              <a:t>Инженерная графика </a:t>
            </a:r>
            <a:endParaRPr lang="ru-RU" sz="6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5100" b="1" dirty="0" smtClean="0">
                <a:solidFill>
                  <a:srgbClr val="002060"/>
                </a:solidFill>
              </a:rPr>
              <a:t>Выполнил студент группы № 10 </a:t>
            </a:r>
            <a:r>
              <a:rPr lang="ru-RU" sz="5100" b="1" dirty="0">
                <a:solidFill>
                  <a:srgbClr val="002060"/>
                </a:solidFill>
              </a:rPr>
              <a:t>«Техническое обслуживание и ремонт </a:t>
            </a:r>
            <a:r>
              <a:rPr lang="ru-RU" sz="5100" b="1" dirty="0" smtClean="0">
                <a:solidFill>
                  <a:srgbClr val="002060"/>
                </a:solidFill>
              </a:rPr>
              <a:t>автомобильного транспорта» </a:t>
            </a:r>
            <a:endParaRPr lang="ru-RU" sz="5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100" b="1" dirty="0" err="1" smtClean="0">
                <a:solidFill>
                  <a:srgbClr val="FF0000"/>
                </a:solidFill>
              </a:rPr>
              <a:t>Апанасов</a:t>
            </a:r>
            <a:r>
              <a:rPr lang="ru-RU" sz="5100" b="1" dirty="0" smtClean="0">
                <a:solidFill>
                  <a:srgbClr val="FF0000"/>
                </a:solidFill>
              </a:rPr>
              <a:t> </a:t>
            </a:r>
            <a:r>
              <a:rPr lang="ru-RU" sz="5100" b="1" dirty="0" smtClean="0">
                <a:solidFill>
                  <a:srgbClr val="FF0000"/>
                </a:solidFill>
              </a:rPr>
              <a:t>Александр Андреевич</a:t>
            </a:r>
          </a:p>
          <a:p>
            <a:pPr algn="ctr"/>
            <a:r>
              <a:rPr lang="ru-RU" sz="5100" b="1" dirty="0" smtClean="0">
                <a:solidFill>
                  <a:schemeClr val="bg1"/>
                </a:solidFill>
              </a:rPr>
              <a:t>Руководитель </a:t>
            </a:r>
            <a:r>
              <a:rPr lang="ru-RU" sz="5100" b="1" dirty="0" err="1" smtClean="0">
                <a:solidFill>
                  <a:schemeClr val="bg1"/>
                </a:solidFill>
              </a:rPr>
              <a:t>Понизенский</a:t>
            </a:r>
            <a:r>
              <a:rPr lang="ru-RU" sz="5100" b="1" dirty="0" smtClean="0">
                <a:solidFill>
                  <a:schemeClr val="bg1"/>
                </a:solidFill>
              </a:rPr>
              <a:t> Валерий Васильевич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479026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Точки частного положения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Одна из координат у точки частного положения равна нулю, поэтому проекция точки лежит на соответствующем поле проекций, другие две – на осях проекций. На рис. 3.3 такими точками являются точки А, В,C,D,G.A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,то точка Х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=0; В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,то точка Х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=0; С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,то точкаY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=0;D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,то точкаZ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=0.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Точка может принадлежать сразу двум плоскостям проекций, если она лежит на линии пересечения этих плоскостей – оси проекций. У таких точек не равна нулю только координата на этой оси. На рис. 3.3 такой точкой является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точкаG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G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OZ,то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точка Х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=0,Y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=0).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udfiles.ru/html/2706/290/html_6QjrtZ7Pxb.JwBp/htmlconvd-6tVtIl_html_m31489e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07453" y="-321494"/>
            <a:ext cx="4286282" cy="792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tudfiles.ru/html/2706/290/html_6QjrtZ7Pxb.JwBp/htmlconvd-6tVtIl_html_36c4984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50982" y="-2450840"/>
            <a:ext cx="1214446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234458"/>
            <a:ext cx="814393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Взаимное положение точек в пространстве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Рассмотрим три варианта взаимного расположения точек в зависимости от соотношения координат, определяющих их положение в пространстве.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На рис. 3.4 точки A и B имеют различные координаты.</a:t>
            </a:r>
            <a:r>
              <a:rPr lang="ru-RU" sz="2400" b="1" dirty="0" smtClean="0">
                <a:solidFill>
                  <a:srgbClr val="00B0F0"/>
                </a:solidFill>
              </a:rPr>
              <a:t> Их взаимное расположение можно оценить по удаленности к плоскостям проекций: Y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А</a:t>
            </a:r>
            <a:r>
              <a:rPr lang="ru-RU" sz="2400" b="1" dirty="0" smtClean="0">
                <a:solidFill>
                  <a:srgbClr val="00B0F0"/>
                </a:solidFill>
              </a:rPr>
              <a:t>&gt;Y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В</a:t>
            </a:r>
            <a:r>
              <a:rPr lang="ru-RU" sz="2400" b="1" dirty="0" smtClean="0">
                <a:solidFill>
                  <a:srgbClr val="00B0F0"/>
                </a:solidFill>
              </a:rPr>
              <a:t>, тогда точка A расположена дальше от плоскости П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2</a:t>
            </a:r>
            <a:r>
              <a:rPr lang="ru-RU" sz="2400" b="1" dirty="0" smtClean="0">
                <a:solidFill>
                  <a:srgbClr val="00B0F0"/>
                </a:solidFill>
              </a:rPr>
              <a:t>и ближе к наблюдателю, чем точка B; Z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А</a:t>
            </a:r>
            <a:r>
              <a:rPr lang="ru-RU" sz="2400" b="1" dirty="0" smtClean="0">
                <a:solidFill>
                  <a:srgbClr val="00B0F0"/>
                </a:solidFill>
              </a:rPr>
              <a:t>&gt;Z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В</a:t>
            </a:r>
            <a:r>
              <a:rPr lang="ru-RU" sz="2400" b="1" dirty="0" smtClean="0">
                <a:solidFill>
                  <a:srgbClr val="00B0F0"/>
                </a:solidFill>
              </a:rPr>
              <a:t>, тогда точка A расположена дальше от плоскости П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1</a:t>
            </a:r>
            <a:r>
              <a:rPr lang="ru-RU" sz="2400" b="1" dirty="0" smtClean="0">
                <a:solidFill>
                  <a:srgbClr val="00B0F0"/>
                </a:solidFill>
              </a:rPr>
              <a:t>и ближе к наблюдателю, чем точка B; X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А</a:t>
            </a:r>
            <a:r>
              <a:rPr lang="ru-RU" sz="2400" b="1" dirty="0" smtClean="0">
                <a:solidFill>
                  <a:srgbClr val="00B0F0"/>
                </a:solidFill>
              </a:rPr>
              <a:t>&lt;X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В</a:t>
            </a:r>
            <a:r>
              <a:rPr lang="ru-RU" sz="2400" b="1" dirty="0" smtClean="0">
                <a:solidFill>
                  <a:srgbClr val="00B0F0"/>
                </a:solidFill>
              </a:rPr>
              <a:t>, тогда точка B расположена дальше от плоскости П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3</a:t>
            </a:r>
            <a:r>
              <a:rPr lang="ru-RU" sz="2400" b="1" dirty="0" smtClean="0">
                <a:solidFill>
                  <a:srgbClr val="00B0F0"/>
                </a:solidFill>
              </a:rPr>
              <a:t>и ближе к наблюдателю, чем (при взгляде слева) точка 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2705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Рис. 3.4. Варианты взаимного расположения точек: </a:t>
            </a:r>
            <a:r>
              <a:rPr lang="ru-RU" sz="2400" i="1" dirty="0" smtClean="0">
                <a:solidFill>
                  <a:srgbClr val="7030A0"/>
                </a:solidFill>
              </a:rPr>
              <a:t>а</a:t>
            </a:r>
            <a:r>
              <a:rPr lang="ru-RU" sz="2400" dirty="0" smtClean="0">
                <a:solidFill>
                  <a:srgbClr val="7030A0"/>
                </a:solidFill>
              </a:rPr>
              <a:t>– наглядное изображение; </a:t>
            </a:r>
            <a:r>
              <a:rPr lang="ru-RU" sz="2400" i="1" dirty="0" smtClean="0">
                <a:solidFill>
                  <a:srgbClr val="7030A0"/>
                </a:solidFill>
              </a:rPr>
              <a:t>б</a:t>
            </a:r>
            <a:r>
              <a:rPr lang="ru-RU" sz="2400" dirty="0" smtClean="0">
                <a:solidFill>
                  <a:srgbClr val="7030A0"/>
                </a:solidFill>
              </a:rPr>
              <a:t>– комплексный чертёж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/>
              <a:t>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/>
              <a:t>б</a:t>
            </a:r>
            <a:endParaRPr lang="ru-RU" sz="4800" dirty="0"/>
          </a:p>
        </p:txBody>
      </p:sp>
      <p:pic>
        <p:nvPicPr>
          <p:cNvPr id="7" name="Содержимое 6" descr="http://www.studfiles.ru/html/2706/290/html_6QjrtZ7Pxb.JwBp/htmlconvd-6tVtIl_html_6cae880a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44625"/>
            <a:ext cx="4000528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studfiles.ru/html/2706/290/html_6QjrtZ7Pxb.JwBp/htmlconvd-6tVtIl_html_m4dc2438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44625"/>
            <a:ext cx="3857651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На рис. 3.5 представлены точки A, B, С, D, у которых  одна из координат совпадает, а две другие  отличаются. </a:t>
            </a:r>
            <a:r>
              <a:rPr lang="ru-RU" sz="2000" b="1" dirty="0" smtClean="0">
                <a:solidFill>
                  <a:srgbClr val="00B050"/>
                </a:solidFill>
              </a:rPr>
              <a:t>Их взаимное расположение можно оценить по удалённости к плоскостям проекций следующим образом: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 Y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А</a:t>
            </a:r>
            <a:r>
              <a:rPr lang="ru-RU" sz="2000" b="1" dirty="0" smtClean="0">
                <a:solidFill>
                  <a:srgbClr val="00B050"/>
                </a:solidFill>
              </a:rPr>
              <a:t>=Y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В</a:t>
            </a:r>
            <a:r>
              <a:rPr lang="ru-RU" sz="2000" b="1" dirty="0" smtClean="0">
                <a:solidFill>
                  <a:srgbClr val="00B050"/>
                </a:solidFill>
              </a:rPr>
              <a:t>=Y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D</a:t>
            </a:r>
            <a:r>
              <a:rPr lang="ru-RU" sz="2000" b="1" dirty="0" smtClean="0">
                <a:solidFill>
                  <a:srgbClr val="00B050"/>
                </a:solidFill>
              </a:rPr>
              <a:t>, то точки А, В и D равноудалены от плоскости П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</a:rPr>
              <a:t>, и их горизонтальные и профильные проекции расположены соответственно на прямых [А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1</a:t>
            </a:r>
            <a:r>
              <a:rPr lang="ru-RU" sz="2000" b="1" dirty="0" smtClean="0">
                <a:solidFill>
                  <a:srgbClr val="00B050"/>
                </a:solidFill>
              </a:rPr>
              <a:t>В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1</a:t>
            </a:r>
            <a:r>
              <a:rPr lang="ru-RU" sz="2000" b="1" dirty="0" smtClean="0">
                <a:solidFill>
                  <a:srgbClr val="00B050"/>
                </a:solidFill>
              </a:rPr>
              <a:t>]</a:t>
            </a:r>
            <a:r>
              <a:rPr lang="ru-RU" sz="2000" b="1" dirty="0" err="1" smtClean="0">
                <a:solidFill>
                  <a:srgbClr val="00B050"/>
                </a:solidFill>
              </a:rPr>
              <a:t>llОХ</a:t>
            </a:r>
            <a:r>
              <a:rPr lang="ru-RU" sz="2000" b="1" dirty="0" smtClean="0">
                <a:solidFill>
                  <a:srgbClr val="00B050"/>
                </a:solidFill>
              </a:rPr>
              <a:t> и [А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3</a:t>
            </a:r>
            <a:r>
              <a:rPr lang="ru-RU" sz="2000" b="1" dirty="0" smtClean="0">
                <a:solidFill>
                  <a:srgbClr val="00B050"/>
                </a:solidFill>
              </a:rPr>
              <a:t>В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3</a:t>
            </a:r>
            <a:r>
              <a:rPr lang="ru-RU" sz="2000" b="1" dirty="0" smtClean="0">
                <a:solidFill>
                  <a:srgbClr val="00B050"/>
                </a:solidFill>
              </a:rPr>
              <a:t>]</a:t>
            </a:r>
            <a:r>
              <a:rPr lang="ru-RU" sz="2000" b="1" dirty="0" err="1" smtClean="0">
                <a:solidFill>
                  <a:srgbClr val="00B050"/>
                </a:solidFill>
              </a:rPr>
              <a:t>llOZ</a:t>
            </a:r>
            <a:r>
              <a:rPr lang="ru-RU" sz="2000" b="1" dirty="0" smtClean="0">
                <a:solidFill>
                  <a:srgbClr val="00B050"/>
                </a:solidFill>
              </a:rPr>
              <a:t>. Геометрическим местом таких точек служит плоскость, параллельная П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</a:rPr>
              <a:t>;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Z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А</a:t>
            </a:r>
            <a:r>
              <a:rPr lang="ru-RU" sz="2000" b="1" dirty="0" smtClean="0">
                <a:solidFill>
                  <a:srgbClr val="00B050"/>
                </a:solidFill>
              </a:rPr>
              <a:t>=Z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В</a:t>
            </a:r>
            <a:r>
              <a:rPr lang="ru-RU" sz="2000" b="1" dirty="0" smtClean="0">
                <a:solidFill>
                  <a:srgbClr val="00B050"/>
                </a:solidFill>
              </a:rPr>
              <a:t>=Z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С</a:t>
            </a:r>
            <a:r>
              <a:rPr lang="ru-RU" sz="2000" b="1" dirty="0" smtClean="0">
                <a:solidFill>
                  <a:srgbClr val="00B050"/>
                </a:solidFill>
              </a:rPr>
              <a:t>, то точки А, В и С равноудалены от плоскости П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1</a:t>
            </a:r>
            <a:r>
              <a:rPr lang="ru-RU" sz="2000" b="1" dirty="0" smtClean="0">
                <a:solidFill>
                  <a:srgbClr val="00B050"/>
                </a:solidFill>
              </a:rPr>
              <a:t>, и их фронтальные и профильные проекции расположены соответственно на прямых [А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</a:rPr>
              <a:t>В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</a:rPr>
              <a:t>]</a:t>
            </a:r>
            <a:r>
              <a:rPr lang="ru-RU" sz="2000" b="1" dirty="0" err="1" smtClean="0">
                <a:solidFill>
                  <a:srgbClr val="00B050"/>
                </a:solidFill>
              </a:rPr>
              <a:t>llОХ</a:t>
            </a:r>
            <a:r>
              <a:rPr lang="ru-RU" sz="2000" b="1" dirty="0" smtClean="0">
                <a:solidFill>
                  <a:srgbClr val="00B050"/>
                </a:solidFill>
              </a:rPr>
              <a:t> и [А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3</a:t>
            </a:r>
            <a:r>
              <a:rPr lang="ru-RU" sz="2000" b="1" dirty="0" smtClean="0">
                <a:solidFill>
                  <a:srgbClr val="00B050"/>
                </a:solidFill>
              </a:rPr>
              <a:t>С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3</a:t>
            </a:r>
            <a:r>
              <a:rPr lang="ru-RU" sz="2000" b="1" dirty="0" smtClean="0">
                <a:solidFill>
                  <a:srgbClr val="00B050"/>
                </a:solidFill>
              </a:rPr>
              <a:t>]</a:t>
            </a:r>
            <a:r>
              <a:rPr lang="ru-RU" sz="2000" b="1" dirty="0" err="1" smtClean="0">
                <a:solidFill>
                  <a:srgbClr val="00B050"/>
                </a:solidFill>
              </a:rPr>
              <a:t>llOY</a:t>
            </a:r>
            <a:r>
              <a:rPr lang="ru-RU" sz="2000" b="1" dirty="0" smtClean="0">
                <a:solidFill>
                  <a:srgbClr val="00B050"/>
                </a:solidFill>
              </a:rPr>
              <a:t>. Геометрическим местом таких точек служит плоскость, параллельная П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1</a:t>
            </a:r>
            <a:r>
              <a:rPr lang="ru-RU" sz="2000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X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А</a:t>
            </a:r>
            <a:r>
              <a:rPr lang="ru-RU" sz="2000" b="1" dirty="0" smtClean="0">
                <a:solidFill>
                  <a:srgbClr val="00B050"/>
                </a:solidFill>
              </a:rPr>
              <a:t>=X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C</a:t>
            </a:r>
            <a:r>
              <a:rPr lang="ru-RU" sz="2000" b="1" dirty="0" smtClean="0">
                <a:solidFill>
                  <a:srgbClr val="00B050"/>
                </a:solidFill>
              </a:rPr>
              <a:t>=X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D</a:t>
            </a:r>
            <a:r>
              <a:rPr lang="ru-RU" sz="2000" b="1" dirty="0" smtClean="0">
                <a:solidFill>
                  <a:srgbClr val="00B050"/>
                </a:solidFill>
              </a:rPr>
              <a:t>, то точки А, C и D равноудалены от плоскости П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3</a:t>
            </a:r>
            <a:r>
              <a:rPr lang="ru-RU" sz="2000" b="1" dirty="0" smtClean="0">
                <a:solidFill>
                  <a:srgbClr val="00B050"/>
                </a:solidFill>
              </a:rPr>
              <a:t> и их горизонтальные и фронтальные проекции расположены соответственно на прямых [А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1</a:t>
            </a:r>
            <a:r>
              <a:rPr lang="ru-RU" sz="2000" b="1" dirty="0" smtClean="0">
                <a:solidFill>
                  <a:srgbClr val="00B050"/>
                </a:solidFill>
              </a:rPr>
              <a:t>C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1</a:t>
            </a:r>
            <a:r>
              <a:rPr lang="ru-RU" sz="2000" b="1" dirty="0" smtClean="0">
                <a:solidFill>
                  <a:srgbClr val="00B050"/>
                </a:solidFill>
              </a:rPr>
              <a:t>]</a:t>
            </a:r>
            <a:r>
              <a:rPr lang="ru-RU" sz="2000" b="1" dirty="0" err="1" smtClean="0">
                <a:solidFill>
                  <a:srgbClr val="00B050"/>
                </a:solidFill>
              </a:rPr>
              <a:t>llOY</a:t>
            </a:r>
            <a:r>
              <a:rPr lang="ru-RU" sz="2000" b="1" dirty="0" smtClean="0">
                <a:solidFill>
                  <a:srgbClr val="00B050"/>
                </a:solidFill>
              </a:rPr>
              <a:t> и [А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</a:rPr>
              <a:t>D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</a:rPr>
              <a:t>]</a:t>
            </a:r>
            <a:r>
              <a:rPr lang="ru-RU" sz="2000" b="1" dirty="0" err="1" smtClean="0">
                <a:solidFill>
                  <a:srgbClr val="00B050"/>
                </a:solidFill>
              </a:rPr>
              <a:t>llOZ</a:t>
            </a:r>
            <a:r>
              <a:rPr lang="ru-RU" sz="2000" b="1" dirty="0" smtClean="0">
                <a:solidFill>
                  <a:srgbClr val="00B050"/>
                </a:solidFill>
              </a:rPr>
              <a:t> . Геометрическим местом таких точек служит плоскость, параллельная П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3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4773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Рис. 3.5. Конкурирующие точки: </a:t>
            </a:r>
            <a:r>
              <a:rPr lang="ru-RU" sz="2400" i="1" dirty="0" smtClean="0">
                <a:solidFill>
                  <a:srgbClr val="00B050"/>
                </a:solidFill>
              </a:rPr>
              <a:t>а </a:t>
            </a:r>
            <a:r>
              <a:rPr lang="ru-RU" sz="2400" dirty="0" smtClean="0">
                <a:solidFill>
                  <a:srgbClr val="00B050"/>
                </a:solidFill>
              </a:rPr>
              <a:t>– наглядное изображение;  </a:t>
            </a:r>
            <a:r>
              <a:rPr lang="ru-RU" sz="2400" i="1" dirty="0" smtClean="0">
                <a:solidFill>
                  <a:srgbClr val="00B050"/>
                </a:solidFill>
              </a:rPr>
              <a:t>б </a:t>
            </a:r>
            <a:r>
              <a:rPr lang="ru-RU" sz="2400" dirty="0" smtClean="0">
                <a:solidFill>
                  <a:srgbClr val="00B050"/>
                </a:solidFill>
              </a:rPr>
              <a:t>– комплексный чертёж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/>
              <a:t>а 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б</a:t>
            </a:r>
            <a:endParaRPr lang="ru-RU" sz="4800" dirty="0"/>
          </a:p>
        </p:txBody>
      </p:sp>
      <p:pic>
        <p:nvPicPr>
          <p:cNvPr id="7" name="Содержимое 6" descr="http://www.studfiles.ru/html/2706/290/html_6QjrtZ7Pxb.JwBp/htmlconvd-6tVtIl_html_629b418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071966" cy="43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studfiles.ru/html/2706/290/html_6QjrtZ7Pxb.JwBp/htmlconvd-6tVtIl_html_m6589683e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857652" cy="429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430970"/>
            <a:ext cx="8715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Если у точек равны две одноименные координаты, то они называются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конкурирующими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 Конкурирующие точки расположены на одной проецирующей прямой. На рис. 3.3 даны три пары таких точек, у которых: X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=X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; Y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=Y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; Z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&gt; Z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; X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=X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; Z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=Z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; Y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C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&gt; Y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; Y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=Y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; Z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=Z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; X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B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&gt; X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Различают горизонтально конкурирующие точки А и D, расположенные на горизонтально проецирующей прямой АD, фронтально конкурирующие точки A и C, расположенные на фронтально проецирующей прямой AC,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профильно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конкурирующие точки A и B, расположенные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профильно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проецирующей прямой AB.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2844" y="-125141"/>
            <a:ext cx="878687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Выводы по теме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1. Точка – линейный геометрический образ, одно из основных понятий начертательной геометрии. Положение точки в пространстве можно определить её координатами. Каждая из трёх проекций точки характеризуется двумя координатами, их название соответствует названиям осей, которые образуют соответствующую плоскость проекций: горизонтальная – A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(XA; YA); фронтальная – A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(XA; ZA); профильная – A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(YA; ZA). Трансляция координат между проекциями осуществляется с помощью линий связи. По двум проекциям можно построить проекции точки либо с помощью координат, либо графически.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3. Точка по отношению к плоскостям проекций может занимать в пространстве как общее, так и частное положение.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1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Точка общего положения – точка, не принадлежащая ни одной из плоскостей проекций, т. е. лежащая в пространстве между плоскостями проекций. Координаты точки общего положения не равны нулю (x≠0,y≠0,z≠0).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5. Точка частного положения – это точка, принадлежащая одной или двум плоскостям проекций. Одна из координат у точки частного положения равна нулю, поэтому проекция точки лежит на соответствующем поле плоскости проекций, другие две – на осях проекций.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6. Конкурирующие точки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точки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одноименные координаты которых совпадают. Существуют горизонтально конкурирующие точки, фронтально конкурирующие точки,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профильно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конкурирующие точки.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Спасибо за просмотр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1. Отложить на осях X,Y,</a:t>
            </a:r>
            <a:r>
              <a:rPr lang="ru-RU" sz="2800" dirty="0" err="1" smtClean="0">
                <a:solidFill>
                  <a:srgbClr val="FF0000"/>
                </a:solidFill>
              </a:rPr>
              <a:t>Ζсоответствующие </a:t>
            </a:r>
            <a:r>
              <a:rPr lang="ru-RU" sz="2800" dirty="0" smtClean="0">
                <a:solidFill>
                  <a:srgbClr val="FF0000"/>
                </a:solidFill>
              </a:rPr>
              <a:t>координаты точки А. Получаем точки </a:t>
            </a:r>
            <a:r>
              <a:rPr lang="ru-RU" sz="2800" dirty="0" err="1" smtClean="0">
                <a:solidFill>
                  <a:srgbClr val="FF0000"/>
                </a:solidFill>
              </a:rPr>
              <a:t>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ru-RU" sz="2800" dirty="0" err="1" smtClean="0">
                <a:solidFill>
                  <a:srgbClr val="FF0000"/>
                </a:solidFill>
              </a:rPr>
              <a:t>,A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ru-RU" sz="2800" dirty="0" err="1" smtClean="0">
                <a:solidFill>
                  <a:srgbClr val="FF0000"/>
                </a:solidFill>
              </a:rPr>
              <a:t>,A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z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studfiles.ru/html/2706/290/html_6QjrtZ7Pxb.JwBp/htmlconvd-6tVtIl_html_m2240e4e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74295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2. Горизонтальная проекция А</a:t>
            </a:r>
            <a:r>
              <a:rPr lang="ru-RU" sz="2800" baseline="-25000" dirty="0" smtClean="0">
                <a:solidFill>
                  <a:srgbClr val="FF0000"/>
                </a:solidFill>
              </a:rPr>
              <a:t>1</a:t>
            </a:r>
            <a:r>
              <a:rPr lang="ru-RU" sz="2800" dirty="0" smtClean="0">
                <a:solidFill>
                  <a:srgbClr val="FF0000"/>
                </a:solidFill>
              </a:rPr>
              <a:t>находится на пересечении линий связи из </a:t>
            </a:r>
            <a:r>
              <a:rPr lang="ru-RU" sz="2800" dirty="0" err="1" smtClean="0">
                <a:solidFill>
                  <a:srgbClr val="FF0000"/>
                </a:solidFill>
              </a:rPr>
              <a:t>точекA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ru-RU" sz="2800" dirty="0" err="1" smtClean="0">
                <a:solidFill>
                  <a:srgbClr val="FF0000"/>
                </a:solidFill>
              </a:rPr>
              <a:t>иA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ru-RU" sz="2800" dirty="0" smtClean="0">
                <a:solidFill>
                  <a:srgbClr val="FF0000"/>
                </a:solidFill>
              </a:rPr>
              <a:t>, проведенных параллельно </a:t>
            </a:r>
            <a:r>
              <a:rPr lang="ru-RU" sz="2800" dirty="0" err="1" smtClean="0">
                <a:solidFill>
                  <a:srgbClr val="FF0000"/>
                </a:solidFill>
              </a:rPr>
              <a:t>осямXиY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studfiles.ru/html/2706/290/html_6QjrtZ7Pxb.JwBp/htmlconvd-6tVtIl_html_m36dfb9f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72866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3. Фронтальная проекция А</a:t>
            </a:r>
            <a:r>
              <a:rPr lang="ru-RU" sz="2800" baseline="-250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>
                <a:solidFill>
                  <a:srgbClr val="FF0000"/>
                </a:solidFill>
              </a:rPr>
              <a:t>находится на пересечении линий связи из </a:t>
            </a:r>
            <a:r>
              <a:rPr lang="ru-RU" sz="2800" dirty="0" err="1" smtClean="0">
                <a:solidFill>
                  <a:srgbClr val="FF0000"/>
                </a:solidFill>
              </a:rPr>
              <a:t>точекA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ru-RU" sz="2800" dirty="0" err="1" smtClean="0">
                <a:solidFill>
                  <a:srgbClr val="FF0000"/>
                </a:solidFill>
              </a:rPr>
              <a:t>иA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z</a:t>
            </a:r>
            <a:r>
              <a:rPr lang="ru-RU" sz="2800" dirty="0" smtClean="0">
                <a:solidFill>
                  <a:srgbClr val="FF0000"/>
                </a:solidFill>
              </a:rPr>
              <a:t>, проведенных параллельно </a:t>
            </a:r>
            <a:r>
              <a:rPr lang="ru-RU" sz="2800" dirty="0" err="1" smtClean="0">
                <a:solidFill>
                  <a:srgbClr val="FF0000"/>
                </a:solidFill>
              </a:rPr>
              <a:t>осямXиΖ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studfiles.ru/html/2706/290/html_6QjrtZ7Pxb.JwBp/htmlconvd-6tVtIl_html_m6e670b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7500990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4. Профильная проекция А</a:t>
            </a:r>
            <a:r>
              <a:rPr lang="ru-RU" sz="2800" baseline="-25000" dirty="0" smtClean="0">
                <a:solidFill>
                  <a:srgbClr val="FF0000"/>
                </a:solidFill>
              </a:rPr>
              <a:t>3</a:t>
            </a:r>
            <a:r>
              <a:rPr lang="ru-RU" sz="2800" dirty="0" smtClean="0">
                <a:solidFill>
                  <a:srgbClr val="FF0000"/>
                </a:solidFill>
              </a:rPr>
              <a:t>находится на пересечении линий связи из </a:t>
            </a:r>
            <a:r>
              <a:rPr lang="ru-RU" sz="2800" dirty="0" err="1" smtClean="0">
                <a:solidFill>
                  <a:srgbClr val="FF0000"/>
                </a:solidFill>
              </a:rPr>
              <a:t>точекA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z</a:t>
            </a:r>
            <a:r>
              <a:rPr lang="ru-RU" sz="2800" dirty="0" err="1" smtClean="0">
                <a:solidFill>
                  <a:srgbClr val="FF0000"/>
                </a:solidFill>
              </a:rPr>
              <a:t>иA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ru-RU" sz="2800" dirty="0" smtClean="0">
                <a:solidFill>
                  <a:srgbClr val="FF0000"/>
                </a:solidFill>
              </a:rPr>
              <a:t>, проведенных параллельно </a:t>
            </a:r>
            <a:r>
              <a:rPr lang="ru-RU" sz="2800" dirty="0" err="1" smtClean="0">
                <a:solidFill>
                  <a:srgbClr val="FF0000"/>
                </a:solidFill>
              </a:rPr>
              <a:t>осямΖиY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studfiles.ru/html/2706/290/html_6QjrtZ7Pxb.JwBp/htmlconvd-6tVtIl_html_m7f0f473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858180" cy="43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6835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Положение точки относительно плоскостей проекций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Положение точки в пространстве относительно плоскостей проекций определяется её координатами. Координатой Х определяется удалённость точки от плоскости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(проекция на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или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), координатой У – удалённость от плоскости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(проекция на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или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), координатой Z – удаленность от плоскости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(проекция на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или 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). В зависимости от значения этих координат точка может занимать в пространстве как общее, так и частное положение по отношению к плоскостям проекций (рис.1).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Рис. 1. Классификация точек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www.studfiles.ru/html/2706/290/html_6QjrtZ7Pxb.JwBp/htmlconvd-6tVtIl_html_m7397d5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Точка общего положения. </a:t>
            </a:r>
            <a:endParaRPr lang="ru-RU" sz="2800" b="1" u="sng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Координаты </a:t>
            </a:r>
            <a:r>
              <a:rPr lang="ru-RU" sz="2800" b="1" dirty="0" smtClean="0">
                <a:solidFill>
                  <a:srgbClr val="002060"/>
                </a:solidFill>
              </a:rPr>
              <a:t>точки общего положения не равны нулю (</a:t>
            </a:r>
            <a:r>
              <a:rPr lang="ru-RU" sz="2800" b="1" i="1" dirty="0" smtClean="0">
                <a:solidFill>
                  <a:srgbClr val="002060"/>
                </a:solidFill>
              </a:rPr>
              <a:t>x≠0,y≠0,z≠0</a:t>
            </a:r>
            <a:r>
              <a:rPr lang="ru-RU" sz="2800" b="1" dirty="0" smtClean="0">
                <a:solidFill>
                  <a:srgbClr val="002060"/>
                </a:solidFill>
              </a:rPr>
              <a:t>), и в зависимости от знака координаты точка может располагаться в одном из восьми октантов На рис. 3.2 даны чертежи точек общего положения. Анализ их изображений позволяет сделать вывод, что они располагаются в следующих октантах пространства: А(+X;+Y; +Z(</a:t>
            </a:r>
            <a:r>
              <a:rPr lang="ru-RU" sz="2800" b="1" dirty="0" smtClean="0">
                <a:solidFill>
                  <a:srgbClr val="002060"/>
                </a:solidFill>
                <a:sym typeface="Symbol"/>
              </a:rPr>
              <a:t>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Iоктанту</a:t>
            </a:r>
            <a:r>
              <a:rPr lang="ru-RU" sz="2800" b="1" dirty="0" smtClean="0">
                <a:solidFill>
                  <a:srgbClr val="002060"/>
                </a:solidFill>
              </a:rPr>
              <a:t>; B(+X;+Y;-Z(</a:t>
            </a:r>
            <a:r>
              <a:rPr lang="ru-RU" sz="2800" b="1" dirty="0" smtClean="0">
                <a:solidFill>
                  <a:srgbClr val="002060"/>
                </a:solidFill>
                <a:sym typeface="Symbol"/>
              </a:rPr>
              <a:t>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IVоктанту</a:t>
            </a:r>
            <a:r>
              <a:rPr lang="ru-RU" sz="2800" b="1" dirty="0" smtClean="0">
                <a:solidFill>
                  <a:srgbClr val="002060"/>
                </a:solidFill>
              </a:rPr>
              <a:t>; C(-X;+Y; +Z(</a:t>
            </a:r>
            <a:r>
              <a:rPr lang="ru-RU" sz="2800" b="1" dirty="0" smtClean="0">
                <a:solidFill>
                  <a:srgbClr val="002060"/>
                </a:solidFill>
                <a:sym typeface="Symbol"/>
              </a:rPr>
              <a:t>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Vоктанту</a:t>
            </a:r>
            <a:r>
              <a:rPr lang="ru-RU" sz="2800" b="1" dirty="0" smtClean="0">
                <a:solidFill>
                  <a:srgbClr val="002060"/>
                </a:solidFill>
              </a:rPr>
              <a:t>; D(+X;+Y; +Z(</a:t>
            </a:r>
            <a:r>
              <a:rPr lang="ru-RU" sz="2800" b="1" dirty="0" smtClean="0">
                <a:solidFill>
                  <a:srgbClr val="002060"/>
                </a:solidFill>
                <a:sym typeface="Symbol"/>
              </a:rPr>
              <a:t>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IIоктанту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studfiles.ru/html/2706/290/html_6QjrtZ7Pxb.JwBp/htmlconvd-6tVtIl_html_m147cc39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57423" y="-214339"/>
            <a:ext cx="4643469" cy="82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tudfiles.ru/html/2706/290/html_6QjrtZ7Pxb.JwBp/htmlconvd-6tVtIl_html_m7f1d4fa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71934" y="-3214734"/>
            <a:ext cx="1071570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B4DC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793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ОГАПОУ «БАМТ» Тема: Алгоритм построения комплексного чертежа точки по координатам. </vt:lpstr>
      <vt:lpstr>1. Отложить на осях X,Y,Ζсоответствующие координаты точки А. Получаем точки Ax,Ay,Az</vt:lpstr>
      <vt:lpstr>2. Горизонтальная проекция А1находится на пересечении линий связи из точекAxиAy, проведенных параллельно осямXиY</vt:lpstr>
      <vt:lpstr>3. Фронтальная проекция А2находится на пересечении линий связи из точекAxиAz, проведенных параллельно осямXиΖ</vt:lpstr>
      <vt:lpstr>4. Профильная проекция А3находится на пересечении линий связи из точекAzиAy, проведенных параллельно осямΖиY</vt:lpstr>
      <vt:lpstr>Слайд 6</vt:lpstr>
      <vt:lpstr>  Рис. 1. Классификация точек </vt:lpstr>
      <vt:lpstr>Слайд 8</vt:lpstr>
      <vt:lpstr>Слайд 9</vt:lpstr>
      <vt:lpstr>Слайд 10</vt:lpstr>
      <vt:lpstr>Слайд 11</vt:lpstr>
      <vt:lpstr>Слайд 12</vt:lpstr>
      <vt:lpstr>Рис. 3.4. Варианты взаимного расположения точек: а– наглядное изображение; б– комплексный чертёж</vt:lpstr>
      <vt:lpstr>Слайд 14</vt:lpstr>
      <vt:lpstr>Рис. 3.5. Конкурирующие точки: а – наглядное изображение;  б – комплексный чертёж</vt:lpstr>
      <vt:lpstr>Слайд 16</vt:lpstr>
      <vt:lpstr>Слайд 17</vt:lpstr>
      <vt:lpstr>Слайд 18</vt:lpstr>
      <vt:lpstr>Спасибо за просмотр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ОГАПОУ «БАМТ» Тема: Алгоритм построения комплексного чертежа точки по координатам. </dc:title>
  <dc:creator>Admin</dc:creator>
  <cp:lastModifiedBy>Admin</cp:lastModifiedBy>
  <cp:revision>38</cp:revision>
  <dcterms:created xsi:type="dcterms:W3CDTF">2020-11-06T07:25:10Z</dcterms:created>
  <dcterms:modified xsi:type="dcterms:W3CDTF">2020-11-06T10:00:19Z</dcterms:modified>
</cp:coreProperties>
</file>