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0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43e336a69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43e336a69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43e336a6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43e336a69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3e336a6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43e336a6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43e336a6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43e336a6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43e336a6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43e336a6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43e336a69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43e336a69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43e336a69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43e336a69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43e336a69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43e336a69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43e336a69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43e336a69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119940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71872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815417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8951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859088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391659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810736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891269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3919684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1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74733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893128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180292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631150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52244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109902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726263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36773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1957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477795" y="1044175"/>
            <a:ext cx="8616455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>
                <a:latin typeface="Lato"/>
                <a:ea typeface="Lato"/>
                <a:cs typeface="Lato"/>
                <a:sym typeface="Lato"/>
              </a:rPr>
              <a:t>Углеродистые стали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203325" y="1687700"/>
            <a:ext cx="9304200" cy="3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 b="1" dirty="0"/>
              <a:t>Спасибо </a:t>
            </a:r>
            <a:r>
              <a:rPr lang="ru" sz="5500" b="1" dirty="0" smtClean="0"/>
              <a:t/>
            </a:r>
            <a:br>
              <a:rPr lang="ru" sz="5500" b="1" dirty="0" smtClean="0"/>
            </a:br>
            <a:r>
              <a:rPr lang="ru" sz="5500" b="1" dirty="0" smtClean="0"/>
              <a:t>за </a:t>
            </a:r>
            <a:r>
              <a:rPr lang="ru" sz="5500" b="1" dirty="0"/>
              <a:t>внимание!</a:t>
            </a:r>
            <a:endParaRPr sz="55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2001795" y="354226"/>
            <a:ext cx="7006080" cy="758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Что собой представляют </a:t>
            </a:r>
            <a:r>
              <a:rPr lang="ru" b="1" dirty="0" smtClean="0"/>
              <a:t/>
            </a:r>
            <a:br>
              <a:rPr lang="ru" b="1" dirty="0" smtClean="0"/>
            </a:br>
            <a:r>
              <a:rPr lang="ru" b="1" dirty="0" smtClean="0"/>
              <a:t>углеродистые </a:t>
            </a:r>
            <a:r>
              <a:rPr lang="ru" b="1" dirty="0"/>
              <a:t>стали?</a:t>
            </a:r>
            <a:endParaRPr b="1" dirty="0"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49629" y="960050"/>
            <a:ext cx="8821496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Углеродистая сталь благодаря доступной стоимости и высоким прочностным характеристикам относится к широко распространенным сплавам. Из таких сталей, состоящих из железа и углерода и минимума других примесей, изготавливают различную машиностроительную продукцию, детали колов и трубопроводов, инструменты. Широкое применение эти сплавы находят и в строительной сфере. Углеродистые стали, которые в зависимости от основной сферы применения подразделяются                 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l="-2050" t="-14560" r="2049" b="14559"/>
          <a:stretch/>
        </p:blipFill>
        <p:spPr>
          <a:xfrm>
            <a:off x="149629" y="1569350"/>
            <a:ext cx="4023360" cy="33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4339244" y="1947174"/>
            <a:ext cx="4631881" cy="292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ru" dirty="0">
                <a:solidFill>
                  <a:schemeClr val="tx1"/>
                </a:solidFill>
              </a:rPr>
              <a:t>на конструкционные и инструментальные, практически не содержат в своем составе легирующих добавок. От обычных стальных сплавов эти стали также отличает и то, что в их составе содержится значительно меньшее количество таких базовых примесей, как марганец, магний и кремний.Содержание основного элемента – углерода – в сталях данной категории может варьироваться в достаточно широких пределах. Так, высокоуглеродистая сталь содержит в своем составе 0,6–2% углерода, среднеуглеродистые стали – 0,3–0,6%, низкоуглеродистые – до 0,25%. Данный элемент определяет не только свойства углеродистых сталей, но и их структуру. </a:t>
            </a:r>
            <a:endParaRPr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372313" y="626507"/>
            <a:ext cx="7705185" cy="504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Классификация по степени раскисления</a:t>
            </a:r>
            <a:endParaRPr b="1" dirty="0"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91193" y="973550"/>
            <a:ext cx="8811492" cy="3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На разделение углеродистых сталей на различные типы оказывает влияние в том числе такой параметр, как степень раскисления. В зависимости от данного параметра углеродистые стальные сплавы делятся на спокойные, полуспокойные и кипящие.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1600"/>
              </a:spcAft>
              <a:buNone/>
            </a:pPr>
            <a:endParaRPr sz="1200" dirty="0"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143" y="2103750"/>
            <a:ext cx="7397613" cy="30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307571" y="288278"/>
            <a:ext cx="8836429" cy="4713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71463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Более однородной 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внутренней структурой отличаются </a:t>
            </a:r>
            <a:r>
              <a:rPr lang="ru" sz="1800" b="1" dirty="0">
                <a:latin typeface="Arial"/>
                <a:ea typeface="Arial"/>
                <a:cs typeface="Arial"/>
                <a:sym typeface="Arial"/>
              </a:rPr>
              <a:t>спокойные стали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раскисление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 которых осуществляют, добавляя в расплавленный металл ферросилиций, ферромарганец и алюминий. </a:t>
            </a:r>
            <a:r>
              <a:rPr lang="ru" sz="1800" dirty="0" smtClean="0">
                <a:latin typeface="Arial"/>
                <a:ea typeface="Arial"/>
                <a:cs typeface="Arial"/>
                <a:sym typeface="Arial"/>
              </a:rPr>
              <a:t>Сочетание 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мелкозернистой структуры и практически полное отсутствие растворенных газов позволяет формировать качественный металл, из которого можно изготавливать наиболее ответственные детали и конструкции. Наряду со всеми своими достоинствами углеродистые стальные сплавы спокойной категории имеют и один существенный недостаток – их выплавка обходится достаточно дорого.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271463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Более дешевыми, но и менее качественными являются </a:t>
            </a:r>
            <a:r>
              <a:rPr lang="ru" sz="1800" b="1" dirty="0">
                <a:latin typeface="Arial"/>
                <a:ea typeface="Arial"/>
                <a:cs typeface="Arial"/>
                <a:sym typeface="Arial"/>
              </a:rPr>
              <a:t>кипящие углеродистые сплавы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, при выплавке которых используется минимальное количество специальных добавок. </a:t>
            </a:r>
            <a:r>
              <a:rPr lang="ru" sz="1800" dirty="0" smtClean="0">
                <a:latin typeface="Arial"/>
                <a:ea typeface="Arial"/>
                <a:cs typeface="Arial"/>
                <a:sym typeface="Arial"/>
              </a:rPr>
              <a:t>Развитая неоднородность химическоео состава 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в структуре этих стальных сплавов приводит к тому, что металлический прокат, который из них изготовлен, имеет неоднородность как по своей структуре, так и по механическим характеристикам.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271463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Промежуточное положение и по своим свойствам, и по степени раскисления занимают </a:t>
            </a:r>
            <a:r>
              <a:rPr lang="ru" sz="1800" b="1" dirty="0">
                <a:latin typeface="Arial"/>
                <a:ea typeface="Arial"/>
                <a:cs typeface="Arial"/>
                <a:sym typeface="Arial"/>
              </a:rPr>
              <a:t>полуспокойные стали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1800" dirty="0" smtClean="0">
                <a:latin typeface="Arial"/>
                <a:ea typeface="Arial"/>
                <a:cs typeface="Arial"/>
                <a:sym typeface="Arial"/>
              </a:rPr>
              <a:t>Большая </a:t>
            </a:r>
            <a:r>
              <a:rPr lang="ru" sz="1800" dirty="0">
                <a:latin typeface="Arial"/>
                <a:ea typeface="Arial"/>
                <a:cs typeface="Arial"/>
                <a:sym typeface="Arial"/>
              </a:rPr>
              <a:t>часть полуспокойных углеродистых сталей используется в качестве конструкционных материалов.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2019993" y="167360"/>
            <a:ext cx="6517178" cy="699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Методы </a:t>
            </a:r>
            <a:r>
              <a:rPr lang="ru" b="1" dirty="0" smtClean="0"/>
              <a:t>производства</a:t>
            </a:r>
            <a:br>
              <a:rPr lang="ru" b="1" dirty="0" smtClean="0"/>
            </a:br>
            <a:r>
              <a:rPr lang="ru" b="1" dirty="0" smtClean="0"/>
              <a:t> </a:t>
            </a:r>
            <a:r>
              <a:rPr lang="ru" b="1" dirty="0"/>
              <a:t>и разделение по качеству</a:t>
            </a:r>
            <a:endParaRPr b="1" dirty="0"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141317" y="867276"/>
            <a:ext cx="8928884" cy="13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Для производства углеродистых сталей используются различные технологии, что сказывается на их разделении не только по способу производства, но и по качественным характеристикам. Так, различают: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ru" sz="1400" b="1" dirty="0">
                <a:latin typeface="Arial"/>
                <a:ea typeface="Arial"/>
                <a:cs typeface="Arial"/>
                <a:sym typeface="Arial"/>
              </a:rPr>
              <a:t>высококачественные</a:t>
            </a: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 стальные сплавы;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ru" sz="1400" b="1" dirty="0">
                <a:latin typeface="Arial"/>
                <a:ea typeface="Arial"/>
                <a:cs typeface="Arial"/>
                <a:sym typeface="Arial"/>
              </a:rPr>
              <a:t>качественные</a:t>
            </a: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 углеродистые стали;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ru" sz="1400" b="1" dirty="0">
                <a:latin typeface="Arial"/>
                <a:ea typeface="Arial"/>
                <a:cs typeface="Arial"/>
                <a:sym typeface="Arial"/>
              </a:rPr>
              <a:t>углеродистые</a:t>
            </a: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 стальные сплавы обыкновенного </a:t>
            </a:r>
            <a:r>
              <a:rPr lang="ru" sz="1400" dirty="0" smtClean="0">
                <a:latin typeface="Arial"/>
                <a:ea typeface="Arial"/>
                <a:cs typeface="Arial"/>
                <a:sym typeface="Arial"/>
              </a:rPr>
              <a:t>качества.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0"/>
              </a:spcBef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168" name="Google Shape;168;p18"/>
          <p:cNvSpPr txBox="1"/>
          <p:nvPr/>
        </p:nvSpPr>
        <p:spPr>
          <a:xfrm>
            <a:off x="0" y="2169622"/>
            <a:ext cx="9012086" cy="226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2075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tx1"/>
                </a:solidFill>
              </a:rPr>
              <a:t>Стальные сплавы, обладающие обыкновенным качеством</a:t>
            </a:r>
            <a:r>
              <a:rPr lang="ru" dirty="0" smtClean="0">
                <a:solidFill>
                  <a:schemeClr val="tx1"/>
                </a:solidFill>
              </a:rPr>
              <a:t>, выплавляются в мартеновских печах, после чего из них формируют слитки больших размеров. </a:t>
            </a:r>
            <a:r>
              <a:rPr lang="ru" dirty="0">
                <a:solidFill>
                  <a:schemeClr val="tx1"/>
                </a:solidFill>
              </a:rPr>
              <a:t>К плавильному оборудованию, которое используется для получения таких сталей, относятся также кислородные конвертеры. По сравнению с качественными стальными сплавами, рассматриваемые стали могут иметь большее содержание вредных примесей, что сказывается на стоимости их производства, а также на их характеристиках.</a:t>
            </a:r>
            <a:endParaRPr dirty="0">
              <a:solidFill>
                <a:schemeClr val="tx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141317" y="3535822"/>
            <a:ext cx="8928883" cy="131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tx1"/>
                </a:solidFill>
              </a:rPr>
              <a:t>Сформированные и полностью застывшие слитки металла подвергают дальнейшей прокатке, которая может выполняться в горячем или холодном состоянии. Методом горячей прокатки производят фасонные и сортовые изделия, толстолистовой и тонколистовой металл, металлические полосы большой ширины. При помощи прокатки, выполняемой в холодном состоянии, получают тонколистовой металл.</a:t>
            </a:r>
            <a:endParaRPr dirty="0">
              <a:solidFill>
                <a:schemeClr val="tx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140624" y="903418"/>
            <a:ext cx="8908450" cy="2517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latin typeface="Arial"/>
                <a:ea typeface="Arial"/>
                <a:cs typeface="Arial"/>
                <a:sym typeface="Arial"/>
              </a:rPr>
              <a:t>Для производства углеродистых сталей качественной и высококачественной категорий могут использоваться как конвертеры и мартеновские печи, так и более современное оборудование – плавильные печи, работающие на электричестве. К химическому составу таких сталей, наличию в их структуре вредных и неметаллических примесей соответствующий ГОСТ предъявляет очень жесткие требования. Например, в сталях, которые относятся к категории высококачественных, должно содержаться не более 0,04% серы и не больше 0,035% фосфора. Качественные и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/>
          </a:p>
        </p:txBody>
      </p:sp>
      <p:pic>
        <p:nvPicPr>
          <p:cNvPr id="182" name="Google Shape;182;p20" descr="На современных предприятиях для производства высококачественных сплавов используются электрические дуговые печи " title="На современных предприятиях для производства высококачественных сплавов используются электрические дуговые печи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649" y="2560319"/>
            <a:ext cx="3662427" cy="237250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207127" y="2441295"/>
            <a:ext cx="5113019" cy="232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tx1"/>
                </a:solidFill>
              </a:rPr>
              <a:t>высококачественные стальные сплавы благодаря строгим требованиям к способу их производства и к характеристикам отличаются повышенной чистотой структуры.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4400" y="216400"/>
            <a:ext cx="5215101" cy="21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/>
          <p:nvPr/>
        </p:nvSpPr>
        <p:spPr>
          <a:xfrm>
            <a:off x="808689" y="935950"/>
            <a:ext cx="24279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tx1"/>
                </a:solidFill>
              </a:rPr>
              <a:t>Цветовая маркировка наносится по требованию потребителя несмываемой краской</a:t>
            </a:r>
            <a:endParaRPr sz="12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464" y="2571750"/>
            <a:ext cx="628650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6753250" y="2571750"/>
            <a:ext cx="2016000" cy="19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</a:rPr>
              <a:t>Марки углеродистых сталей по ГОСТу и по международным стандартам ИСО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16</TotalTime>
  <Words>641</Words>
  <Application>Microsoft Office PowerPoint</Application>
  <PresentationFormat>Экран (16:9)</PresentationFormat>
  <Paragraphs>22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Lato</vt:lpstr>
      <vt:lpstr>След самолета</vt:lpstr>
      <vt:lpstr>Углеродистые стали</vt:lpstr>
      <vt:lpstr>Что собой представляют  углеродистые стали?</vt:lpstr>
      <vt:lpstr>Классификация по степени раскисления</vt:lpstr>
      <vt:lpstr>Презентация PowerPoint</vt:lpstr>
      <vt:lpstr>Методы производства  и разделение по качеству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Углеродистые стали</dc:title>
  <dc:creator>Петрович</dc:creator>
  <cp:lastModifiedBy>muhinleha31@mail.ru</cp:lastModifiedBy>
  <cp:revision>3</cp:revision>
  <dcterms:modified xsi:type="dcterms:W3CDTF">2021-03-10T14:46:11Z</dcterms:modified>
</cp:coreProperties>
</file>