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4"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1" d="100"/>
          <a:sy n="81" d="100"/>
        </p:scale>
        <p:origin x="-51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17.03.2021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17.03.2021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17.03.2021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17.03.2021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17.03.2021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17.03.2021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17.03.2021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17.03.2021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17.03.2021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17.03.2021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17.03.2021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17.03.2021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avto-russia.r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2060575"/>
            <a:ext cx="9324975" cy="1431925"/>
          </a:xfrm>
        </p:spPr>
        <p:txBody>
          <a:bodyPr>
            <a:noAutofit/>
          </a:bodyPr>
          <a:lstStyle/>
          <a:p>
            <a:r>
              <a:rPr lang="ru-RU" sz="2400" dirty="0" smtClean="0">
                <a:solidFill>
                  <a:schemeClr val="tx1"/>
                </a:solidFill>
              </a:rPr>
              <a:t>Презентация к занятию </a:t>
            </a:r>
            <a:br>
              <a:rPr lang="ru-RU" sz="2400" dirty="0" smtClean="0">
                <a:solidFill>
                  <a:schemeClr val="tx1"/>
                </a:solidFill>
              </a:rPr>
            </a:br>
            <a:r>
              <a:rPr lang="ru-RU" sz="2400" dirty="0" smtClean="0">
                <a:solidFill>
                  <a:schemeClr val="tx1"/>
                </a:solidFill>
              </a:rPr>
              <a:t>по теме:</a:t>
            </a:r>
            <a:br>
              <a:rPr lang="ru-RU" sz="2400" dirty="0" smtClean="0">
                <a:solidFill>
                  <a:schemeClr val="tx1"/>
                </a:solidFill>
              </a:rPr>
            </a:br>
            <a:r>
              <a:rPr lang="ru-RU" sz="2000" b="1" dirty="0" smtClean="0"/>
              <a:t>«</a:t>
            </a:r>
            <a:r>
              <a:rPr lang="ru-RU" sz="2000" dirty="0" smtClean="0"/>
              <a:t>ОСНОВНЫЕ ПОЛОЖЕНИЯ </a:t>
            </a:r>
            <a:br>
              <a:rPr lang="ru-RU" sz="2000" dirty="0" smtClean="0"/>
            </a:br>
            <a:r>
              <a:rPr lang="ru-RU" sz="2000" dirty="0" smtClean="0"/>
              <a:t>по допуску транспортных средств к эксплуатации</a:t>
            </a:r>
            <a:br>
              <a:rPr lang="ru-RU" sz="2000" dirty="0" smtClean="0"/>
            </a:br>
            <a:r>
              <a:rPr lang="ru-RU" sz="2000" dirty="0" smtClean="0"/>
              <a:t> и обязанности должностных лиц по обеспечению </a:t>
            </a:r>
            <a:br>
              <a:rPr lang="ru-RU" sz="2000" dirty="0" smtClean="0"/>
            </a:br>
            <a:r>
              <a:rPr lang="ru-RU" sz="2000" dirty="0" smtClean="0"/>
              <a:t>безопасности дорожного движения</a:t>
            </a:r>
            <a:r>
              <a:rPr lang="ru-RU" sz="2000" b="1" dirty="0" smtClean="0"/>
              <a:t>»</a:t>
            </a:r>
            <a:r>
              <a:rPr lang="ru-RU" sz="2000" dirty="0" smtClean="0"/>
              <a:t> </a:t>
            </a:r>
            <a:endParaRPr lang="ru-RU" sz="2400" dirty="0" smtClean="0"/>
          </a:p>
        </p:txBody>
      </p:sp>
      <p:sp>
        <p:nvSpPr>
          <p:cNvPr id="2051" name="Rectangle 3"/>
          <p:cNvSpPr>
            <a:spLocks noChangeArrowheads="1"/>
          </p:cNvSpPr>
          <p:nvPr/>
        </p:nvSpPr>
        <p:spPr bwMode="auto">
          <a:xfrm>
            <a:off x="1357313" y="285750"/>
            <a:ext cx="7004098" cy="1015663"/>
          </a:xfrm>
          <a:prstGeom prst="rect">
            <a:avLst/>
          </a:prstGeom>
          <a:noFill/>
          <a:ln w="9525">
            <a:noFill/>
            <a:miter lim="800000"/>
            <a:headEnd/>
            <a:tailEnd/>
          </a:ln>
        </p:spPr>
        <p:txBody>
          <a:bodyPr wrap="none">
            <a:spAutoFit/>
          </a:bodyPr>
          <a:lstStyle/>
          <a:p>
            <a:pPr algn="ctr"/>
            <a:r>
              <a:rPr lang="ru-RU" sz="2000" b="1" dirty="0" smtClean="0"/>
              <a:t>Областное государственное</a:t>
            </a:r>
            <a:r>
              <a:rPr lang="en-US" sz="2000" b="1" dirty="0" smtClean="0"/>
              <a:t> </a:t>
            </a:r>
            <a:r>
              <a:rPr lang="ru-RU" sz="2000" b="1" dirty="0" smtClean="0"/>
              <a:t>автономное профессионального</a:t>
            </a:r>
          </a:p>
          <a:p>
            <a:pPr algn="ctr"/>
            <a:r>
              <a:rPr lang="ru-RU" sz="2000" b="1" dirty="0" smtClean="0"/>
              <a:t>образовательное учреждение </a:t>
            </a:r>
            <a:br>
              <a:rPr lang="ru-RU" sz="2000" b="1" dirty="0" smtClean="0"/>
            </a:br>
            <a:r>
              <a:rPr lang="ru-RU" sz="2000" b="1" dirty="0" smtClean="0"/>
              <a:t>«</a:t>
            </a:r>
            <a:r>
              <a:rPr lang="ru-RU" sz="2000" b="1" dirty="0" err="1" smtClean="0"/>
              <a:t>Борисовский</a:t>
            </a:r>
            <a:r>
              <a:rPr lang="ru-RU" sz="2000" b="1" dirty="0" smtClean="0"/>
              <a:t> </a:t>
            </a:r>
            <a:r>
              <a:rPr lang="ru-RU" sz="2000" b="1" dirty="0" err="1" smtClean="0"/>
              <a:t>агромеханический</a:t>
            </a:r>
            <a:r>
              <a:rPr lang="ru-RU" sz="2000" b="1" smtClean="0"/>
              <a:t> техникум»</a:t>
            </a:r>
            <a:endParaRPr lang="ru-RU" sz="2000" b="1" dirty="0"/>
          </a:p>
        </p:txBody>
      </p:sp>
      <p:sp>
        <p:nvSpPr>
          <p:cNvPr id="2052" name="Rectangle 4"/>
          <p:cNvSpPr>
            <a:spLocks noChangeArrowheads="1"/>
          </p:cNvSpPr>
          <p:nvPr/>
        </p:nvSpPr>
        <p:spPr bwMode="auto">
          <a:xfrm>
            <a:off x="2411413" y="4292600"/>
            <a:ext cx="5903912" cy="915988"/>
          </a:xfrm>
          <a:prstGeom prst="rect">
            <a:avLst/>
          </a:prstGeom>
          <a:noFill/>
          <a:ln w="9525">
            <a:noFill/>
            <a:miter lim="800000"/>
            <a:headEnd/>
            <a:tailEnd/>
          </a:ln>
        </p:spPr>
        <p:txBody>
          <a:bodyPr>
            <a:spAutoFit/>
          </a:bodyPr>
          <a:lstStyle/>
          <a:p>
            <a:pPr algn="r"/>
            <a:r>
              <a:rPr lang="ru-RU" b="1" dirty="0"/>
              <a:t>для профессии 35.01.13 «Тракторист машинист с/</a:t>
            </a:r>
            <a:r>
              <a:rPr lang="ru-RU" b="1" dirty="0" err="1"/>
              <a:t>х</a:t>
            </a:r>
            <a:r>
              <a:rPr lang="ru-RU" b="1" dirty="0"/>
              <a:t> производства»</a:t>
            </a:r>
          </a:p>
          <a:p>
            <a:pPr algn="r"/>
            <a:r>
              <a:rPr lang="ru-RU" b="1" dirty="0"/>
              <a:t> </a:t>
            </a:r>
            <a:r>
              <a:rPr lang="ru-RU" b="1" i="1" dirty="0"/>
              <a:t>3</a:t>
            </a:r>
            <a:r>
              <a:rPr lang="ru-RU" i="1" dirty="0"/>
              <a:t> </a:t>
            </a:r>
            <a:r>
              <a:rPr lang="en-US" b="1" i="1" dirty="0"/>
              <a:t> </a:t>
            </a:r>
            <a:r>
              <a:rPr lang="ru-RU" b="1" i="1" dirty="0"/>
              <a:t>курс</a:t>
            </a:r>
          </a:p>
        </p:txBody>
      </p:sp>
      <p:sp>
        <p:nvSpPr>
          <p:cNvPr id="2053" name="Rectangle 5"/>
          <p:cNvSpPr>
            <a:spLocks noChangeArrowheads="1"/>
          </p:cNvSpPr>
          <p:nvPr/>
        </p:nvSpPr>
        <p:spPr bwMode="auto">
          <a:xfrm>
            <a:off x="4500563" y="5734050"/>
            <a:ext cx="4210050" cy="641350"/>
          </a:xfrm>
          <a:prstGeom prst="rect">
            <a:avLst/>
          </a:prstGeom>
          <a:noFill/>
          <a:ln w="9525">
            <a:noFill/>
            <a:miter lim="800000"/>
            <a:headEnd/>
            <a:tailEnd/>
          </a:ln>
        </p:spPr>
        <p:txBody>
          <a:bodyPr wrap="none">
            <a:spAutoFit/>
          </a:bodyPr>
          <a:lstStyle/>
          <a:p>
            <a:r>
              <a:rPr lang="ru-RU" b="1" i="1"/>
              <a:t>Преподаватель спец. Дисциплин</a:t>
            </a:r>
          </a:p>
          <a:p>
            <a:r>
              <a:rPr lang="ru-RU" b="1" i="1"/>
              <a:t>Паутов Александр Александрович</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0034" y="428604"/>
            <a:ext cx="8229600" cy="5840435"/>
          </a:xfrm>
        </p:spPr>
        <p:txBody>
          <a:bodyPr>
            <a:normAutofit fontScale="92500" lnSpcReduction="20000"/>
          </a:bodyPr>
          <a:lstStyle/>
          <a:p>
            <a:r>
              <a:rPr lang="ru-RU" dirty="0" smtClean="0"/>
              <a:t>"Ограничение скорости" - в виде уменьшенного цветного изображения дорожного знака 3.24 с указанием разрешенной скорости (диаметр знака - не менее 160 мм, ширина каймы - 1/10 диаметра) на задней стороне кузова слева у механических транспортных средств, осуществляющих организованные перевозки групп детей, перевозящих крупногабаритные, тяжеловесные и опасные грузы, а также в случаях, когда максимальная скорость транспортного средства по технической характеристике ниже определенной пунктами 10.3 и 10.4 Правил дорожного движения Российской Федерации;</a:t>
            </a:r>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229600" cy="6286544"/>
          </a:xfrm>
        </p:spPr>
        <p:txBody>
          <a:bodyPr>
            <a:normAutofit fontScale="77500" lnSpcReduction="20000"/>
          </a:bodyPr>
          <a:lstStyle/>
          <a:p>
            <a:r>
              <a:rPr lang="ru-RU" dirty="0" smtClean="0"/>
              <a:t>"Крупногабаритный груз" - в виде щитка размером 400 </a:t>
            </a:r>
            <a:r>
              <a:rPr lang="ru-RU" dirty="0" err="1" smtClean="0"/>
              <a:t>х</a:t>
            </a:r>
            <a:r>
              <a:rPr lang="ru-RU" dirty="0" smtClean="0"/>
              <a:t> 400 мм с нанесенными по диагонали красными и белыми чередующимися полосами шириной 50 мм со </a:t>
            </a:r>
            <a:r>
              <a:rPr lang="ru-RU" dirty="0" err="1" smtClean="0"/>
              <a:t>световозвращающей</a:t>
            </a:r>
            <a:r>
              <a:rPr lang="ru-RU" dirty="0" smtClean="0"/>
              <a:t> поверхностью. Знак устанавливается на задней части транспортных средств;</a:t>
            </a:r>
          </a:p>
          <a:p>
            <a:pPr>
              <a:buNone/>
            </a:pPr>
            <a:r>
              <a:rPr lang="ru-RU" dirty="0" smtClean="0"/>
              <a:t> </a:t>
            </a:r>
          </a:p>
          <a:p>
            <a:pPr>
              <a:buNone/>
            </a:pPr>
            <a:endParaRPr lang="ru-RU" dirty="0" smtClean="0"/>
          </a:p>
          <a:p>
            <a:pPr>
              <a:buNone/>
            </a:pPr>
            <a:endParaRPr lang="ru-RU" dirty="0" smtClean="0"/>
          </a:p>
          <a:p>
            <a:r>
              <a:rPr lang="ru-RU" dirty="0" smtClean="0"/>
              <a:t>"Тихоходное транспортное средство" - в виде равностороннего треугольника с флюоресцирующим покрытием красного цвета и со </a:t>
            </a:r>
            <a:r>
              <a:rPr lang="ru-RU" dirty="0" err="1" smtClean="0"/>
              <a:t>световозвращающей</a:t>
            </a:r>
            <a:r>
              <a:rPr lang="ru-RU" dirty="0" smtClean="0"/>
              <a:t> каймой желтого или красного цвета (длина стороны треугольника от 350 до 365 мм, ширина каймы от 45 до 48 мм) - сзади транспортных средств, для которых предприятием-изготовителем установлена максимальная скорость не более 30 км/ч;</a:t>
            </a:r>
          </a:p>
          <a:p>
            <a:endParaRPr lang="ru-RU" dirty="0"/>
          </a:p>
        </p:txBody>
      </p:sp>
      <p:pic>
        <p:nvPicPr>
          <p:cNvPr id="4" name="Рисунок 3"/>
          <p:cNvPicPr/>
          <p:nvPr/>
        </p:nvPicPr>
        <p:blipFill>
          <a:blip r:embed="rId2" cstate="print"/>
          <a:stretch>
            <a:fillRect/>
          </a:stretch>
        </p:blipFill>
        <p:spPr>
          <a:xfrm>
            <a:off x="6929454" y="1857364"/>
            <a:ext cx="1714512" cy="1285884"/>
          </a:xfrm>
          <a:prstGeom prst="rect">
            <a:avLst/>
          </a:prstGeom>
        </p:spPr>
      </p:pic>
      <p:pic>
        <p:nvPicPr>
          <p:cNvPr id="5" name="Рисунок 4"/>
          <p:cNvPicPr/>
          <p:nvPr/>
        </p:nvPicPr>
        <p:blipFill>
          <a:blip r:embed="rId3" cstate="print"/>
          <a:stretch>
            <a:fillRect/>
          </a:stretch>
        </p:blipFill>
        <p:spPr>
          <a:xfrm>
            <a:off x="7215206" y="4857760"/>
            <a:ext cx="1643074" cy="1714488"/>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5768997"/>
          </a:xfrm>
        </p:spPr>
        <p:txBody>
          <a:bodyPr>
            <a:normAutofit fontScale="77500" lnSpcReduction="20000"/>
          </a:bodyPr>
          <a:lstStyle/>
          <a:p>
            <a:r>
              <a:rPr lang="ru-RU" dirty="0" smtClean="0"/>
              <a:t>"Опасный груз" - при осуществлении международных перевозок опасных грузов - в виде прямоугольника размером 400 </a:t>
            </a:r>
            <a:r>
              <a:rPr lang="ru-RU" dirty="0" err="1" smtClean="0"/>
              <a:t>х</a:t>
            </a:r>
            <a:r>
              <a:rPr lang="ru-RU" dirty="0" smtClean="0"/>
              <a:t> 300 мм, имеющего </a:t>
            </a:r>
            <a:r>
              <a:rPr lang="ru-RU" dirty="0" err="1" smtClean="0"/>
              <a:t>свето-возвращающее</a:t>
            </a:r>
            <a:r>
              <a:rPr lang="ru-RU" dirty="0" smtClean="0"/>
              <a:t> покрытие оранжевого цвета с каймой черного цвета шириной не более 15 мм, - спереди и сзади транспортных средств, на боковых сторонах цистерн, а также в установленных случаях - на боковых сторонах транспортных средств и контейнеров;  </a:t>
            </a:r>
          </a:p>
          <a:p>
            <a:r>
              <a:rPr lang="ru-RU" dirty="0" smtClean="0"/>
              <a:t> - при осуществлении иных перевозок опасных грузов - в виде прямоугольника размером 690 </a:t>
            </a:r>
            <a:r>
              <a:rPr lang="ru-RU" dirty="0" err="1" smtClean="0"/>
              <a:t>х</a:t>
            </a:r>
            <a:r>
              <a:rPr lang="ru-RU" dirty="0" smtClean="0"/>
              <a:t> 300 мм, правая часть которого размером 400 </a:t>
            </a:r>
            <a:r>
              <a:rPr lang="ru-RU" dirty="0" err="1" smtClean="0"/>
              <a:t>х</a:t>
            </a:r>
            <a:r>
              <a:rPr lang="ru-RU" dirty="0" smtClean="0"/>
              <a:t> 300 мм окрашена в оранжевый, а левая - в белый цвет с каймой черного цвета шириной 15 мм, - спереди и сзади транспортных средств.  </a:t>
            </a:r>
          </a:p>
          <a:p>
            <a:r>
              <a:rPr lang="ru-RU" dirty="0" smtClean="0"/>
              <a:t>   На опознавательный знак наносятся обозначения, характеризующие опасные свойства перевозимого груза.</a:t>
            </a:r>
          </a:p>
          <a:p>
            <a:endParaRPr lang="ru-RU" dirty="0"/>
          </a:p>
        </p:txBody>
      </p:sp>
      <p:pic>
        <p:nvPicPr>
          <p:cNvPr id="4" name="Рисунок 3"/>
          <p:cNvPicPr/>
          <p:nvPr/>
        </p:nvPicPr>
        <p:blipFill>
          <a:blip r:embed="rId2" cstate="print"/>
          <a:stretch>
            <a:fillRect/>
          </a:stretch>
        </p:blipFill>
        <p:spPr>
          <a:xfrm>
            <a:off x="6572264" y="5429264"/>
            <a:ext cx="2357454" cy="1428736"/>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5697559"/>
          </a:xfrm>
        </p:spPr>
        <p:txBody>
          <a:bodyPr>
            <a:normAutofit fontScale="92500" lnSpcReduction="20000"/>
          </a:bodyPr>
          <a:lstStyle/>
          <a:p>
            <a:r>
              <a:rPr lang="ru-RU" dirty="0" smtClean="0"/>
              <a:t>"Длинномерное транспортное средство" - в виде прямоугольника размером не менее 1200 </a:t>
            </a:r>
            <a:r>
              <a:rPr lang="ru-RU" dirty="0" err="1" smtClean="0"/>
              <a:t>х</a:t>
            </a:r>
            <a:r>
              <a:rPr lang="ru-RU" dirty="0" smtClean="0"/>
              <a:t> 200 мм желтого цвета с каймой красного цвета (ширина 40 мм), имеющего </a:t>
            </a:r>
            <a:r>
              <a:rPr lang="ru-RU" dirty="0" err="1" smtClean="0"/>
              <a:t>световозвращающую</a:t>
            </a:r>
            <a:r>
              <a:rPr lang="ru-RU" dirty="0" smtClean="0"/>
              <a:t> поверхность сзади транспортных средств, длина которых с грузом или без груза более 20 м, и автопоездов с двумя и более прицепами. При невозможности размещения знака указанного размера допускается установка двух одинаковых знаков размером не менее 600 </a:t>
            </a:r>
            <a:r>
              <a:rPr lang="ru-RU" dirty="0" err="1" smtClean="0"/>
              <a:t>х</a:t>
            </a:r>
            <a:r>
              <a:rPr lang="ru-RU" dirty="0" smtClean="0"/>
              <a:t> 200 мм симметрично оси транспортного средства.</a:t>
            </a:r>
          </a:p>
          <a:p>
            <a:r>
              <a:rPr lang="ru-RU" dirty="0" smtClean="0"/>
              <a:t> </a:t>
            </a:r>
          </a:p>
          <a:p>
            <a:endParaRPr lang="ru-RU" dirty="0"/>
          </a:p>
        </p:txBody>
      </p:sp>
      <p:pic>
        <p:nvPicPr>
          <p:cNvPr id="4" name="Рисунок 3"/>
          <p:cNvPicPr/>
          <p:nvPr/>
        </p:nvPicPr>
        <p:blipFill>
          <a:blip r:embed="rId2" cstate="print"/>
          <a:stretch>
            <a:fillRect/>
          </a:stretch>
        </p:blipFill>
        <p:spPr>
          <a:xfrm>
            <a:off x="4929190" y="5357826"/>
            <a:ext cx="3714776" cy="107157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14290"/>
            <a:ext cx="8229600" cy="6429420"/>
          </a:xfrm>
        </p:spPr>
        <p:txBody>
          <a:bodyPr>
            <a:normAutofit fontScale="62500" lnSpcReduction="20000"/>
          </a:bodyPr>
          <a:lstStyle/>
          <a:p>
            <a:pPr>
              <a:buNone/>
            </a:pPr>
            <a:endParaRPr lang="ru-RU" dirty="0" smtClean="0"/>
          </a:p>
          <a:p>
            <a:r>
              <a:rPr lang="ru-RU" dirty="0" smtClean="0"/>
              <a:t>"Врач" - в виде квадрата синего цвета (сторона 140 мм) с вписанным белым кругом (диаметр 125 мм), на который нанесен красный крест (высота 90 мм, ширина штриха 25 мм) - спереди и сзади автомобилей, управляемых водителями-врачами;</a:t>
            </a:r>
          </a:p>
          <a:p>
            <a:pPr>
              <a:buNone/>
            </a:pPr>
            <a:endParaRPr lang="ru-RU" dirty="0" smtClean="0"/>
          </a:p>
          <a:p>
            <a:pPr>
              <a:buNone/>
            </a:pPr>
            <a:endParaRPr lang="ru-RU" dirty="0" smtClean="0"/>
          </a:p>
          <a:p>
            <a:pPr>
              <a:buNone/>
            </a:pPr>
            <a:endParaRPr lang="ru-RU" dirty="0" smtClean="0"/>
          </a:p>
          <a:p>
            <a:r>
              <a:rPr lang="ru-RU" dirty="0" smtClean="0"/>
              <a:t>"Инвалид" - в виде квадрата желтого цвета со стороной 150 мм и изображением символа дорожного знака 8.17 черного цвета - спереди и сзади механических транспортных средств, управляемых инвалидами I и II групп или перевозящих таких инвалидов;</a:t>
            </a:r>
          </a:p>
          <a:p>
            <a:endParaRPr lang="ru-RU" dirty="0" smtClean="0"/>
          </a:p>
          <a:p>
            <a:endParaRPr lang="ru-RU" dirty="0" smtClean="0"/>
          </a:p>
          <a:p>
            <a:pPr>
              <a:buNone/>
            </a:pPr>
            <a:endParaRPr lang="ru-RU" dirty="0" smtClean="0"/>
          </a:p>
          <a:p>
            <a:r>
              <a:rPr lang="ru-RU" dirty="0" smtClean="0"/>
              <a:t>"Начинающий водитель" - в виде квадрата желтого цвета (сторона 150 мм) с изображением восклицательного знака черного цвета высотой 110 мм — сзади механических транспортных средств (за исключением тракторов, самоходных машин и мотоциклов), управляемых водителями, имеющими право на управление указанными транспортными средствами менее 2 лет.</a:t>
            </a:r>
          </a:p>
          <a:p>
            <a:endParaRPr lang="ru-RU" dirty="0"/>
          </a:p>
        </p:txBody>
      </p:sp>
      <p:pic>
        <p:nvPicPr>
          <p:cNvPr id="4" name="Рисунок 3"/>
          <p:cNvPicPr/>
          <p:nvPr/>
        </p:nvPicPr>
        <p:blipFill>
          <a:blip r:embed="rId2" cstate="print"/>
          <a:stretch>
            <a:fillRect/>
          </a:stretch>
        </p:blipFill>
        <p:spPr>
          <a:xfrm>
            <a:off x="6072198" y="1357298"/>
            <a:ext cx="1143008" cy="1000132"/>
          </a:xfrm>
          <a:prstGeom prst="rect">
            <a:avLst/>
          </a:prstGeom>
        </p:spPr>
      </p:pic>
      <p:pic>
        <p:nvPicPr>
          <p:cNvPr id="5" name="Рисунок 4"/>
          <p:cNvPicPr/>
          <p:nvPr/>
        </p:nvPicPr>
        <p:blipFill>
          <a:blip r:embed="rId3" cstate="print"/>
          <a:stretch>
            <a:fillRect/>
          </a:stretch>
        </p:blipFill>
        <p:spPr>
          <a:xfrm>
            <a:off x="7643834" y="3071810"/>
            <a:ext cx="1143008" cy="1000132"/>
          </a:xfrm>
          <a:prstGeom prst="rect">
            <a:avLst/>
          </a:prstGeom>
        </p:spPr>
      </p:pic>
      <p:pic>
        <p:nvPicPr>
          <p:cNvPr id="6" name="Рисунок 5"/>
          <p:cNvPicPr/>
          <p:nvPr/>
        </p:nvPicPr>
        <p:blipFill>
          <a:blip r:embed="rId4" cstate="print"/>
          <a:stretch>
            <a:fillRect/>
          </a:stretch>
        </p:blipFill>
        <p:spPr>
          <a:xfrm>
            <a:off x="7572396" y="5286388"/>
            <a:ext cx="1357322" cy="1143008"/>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92500" lnSpcReduction="20000"/>
          </a:bodyPr>
          <a:lstStyle/>
          <a:p>
            <a:r>
              <a:rPr lang="ru-RU" dirty="0" smtClean="0"/>
              <a:t>На транспортных средствах может быть установлен опознавательный знак «Федеральная служба охраны Российской Федерации», являющийся условным опознавательным знаком, в виде одного или двух фонарей с огнями синего цвета, работающих в мигающем режиме, расположенных не выше фар ближнего света в передней части транспортного средства, используемого для обеспечения безопасности лиц, подлежащих государственной охране.</a:t>
            </a:r>
          </a:p>
          <a:p>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77500" lnSpcReduction="20000"/>
          </a:bodyPr>
          <a:lstStyle/>
          <a:p>
            <a:r>
              <a:rPr lang="ru-RU" dirty="0" smtClean="0"/>
              <a:t>9. Предупредительные устройства для обозначения гибких связующих звеньев при буксировке механических</a:t>
            </a:r>
          </a:p>
          <a:p>
            <a:r>
              <a:rPr lang="ru-RU" dirty="0" smtClean="0"/>
              <a:t>транспортных средств должны выполняться в виде флажков или щитков размером 200 × 200 мм с нанесенными по диагонали красными и белыми чередующимися полосами шириной 50 мм со </a:t>
            </a:r>
            <a:r>
              <a:rPr lang="ru-RU" dirty="0" err="1" smtClean="0"/>
              <a:t>световозвращающей</a:t>
            </a:r>
            <a:r>
              <a:rPr lang="ru-RU" dirty="0" smtClean="0"/>
              <a:t> поверхностью.</a:t>
            </a:r>
          </a:p>
          <a:p>
            <a:r>
              <a:rPr lang="ru-RU" dirty="0" smtClean="0"/>
              <a:t>На гибкое связующее звено должно устанавливаться не менее двух предупредительных устройств.</a:t>
            </a:r>
          </a:p>
          <a:p>
            <a:r>
              <a:rPr lang="ru-RU" dirty="0" smtClean="0"/>
              <a:t>10. Конструкция жесткого буксирующего устройства должна соответствовать требованиям ГОСТ 25907–89.</a:t>
            </a:r>
          </a:p>
          <a:p>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11. Запрещается эксплуатация:</a:t>
            </a:r>
            <a:br>
              <a:rPr lang="ru-RU" dirty="0" smtClean="0"/>
            </a:br>
            <a:endParaRPr lang="ru-RU" dirty="0"/>
          </a:p>
        </p:txBody>
      </p:sp>
      <p:sp>
        <p:nvSpPr>
          <p:cNvPr id="3" name="Содержимое 2"/>
          <p:cNvSpPr>
            <a:spLocks noGrp="1"/>
          </p:cNvSpPr>
          <p:nvPr>
            <p:ph idx="1"/>
          </p:nvPr>
        </p:nvSpPr>
        <p:spPr>
          <a:xfrm>
            <a:off x="457200" y="928670"/>
            <a:ext cx="8229600" cy="5197493"/>
          </a:xfrm>
        </p:spPr>
        <p:txBody>
          <a:bodyPr>
            <a:normAutofit fontScale="77500" lnSpcReduction="20000"/>
          </a:bodyPr>
          <a:lstStyle/>
          <a:p>
            <a:r>
              <a:rPr lang="ru-RU" dirty="0" smtClean="0"/>
              <a:t> </a:t>
            </a:r>
          </a:p>
          <a:p>
            <a:r>
              <a:rPr lang="ru-RU" dirty="0" smtClean="0"/>
              <a:t>автомобилей, автобусов, автопоездов, прицепов мотоциклов, мопедов, тракторов и других самоходных машин, если их техническое состояние и оборудование не отвечают требованиям Перечня неисправностей и условий, при которых запрещается эксплуатация транспортных средств (согласно приложению);</a:t>
            </a:r>
          </a:p>
          <a:p>
            <a:pPr>
              <a:buNone/>
            </a:pPr>
            <a:r>
              <a:rPr lang="ru-RU" dirty="0" smtClean="0"/>
              <a:t> </a:t>
            </a:r>
          </a:p>
          <a:p>
            <a:r>
              <a:rPr lang="ru-RU" dirty="0" smtClean="0"/>
              <a:t>троллейбусов и трамваев при наличии хотя бы одной неисправности по соответствующим Правилам технической эксплуатации;</a:t>
            </a:r>
          </a:p>
          <a:p>
            <a:endParaRPr lang="ru-RU" dirty="0" smtClean="0"/>
          </a:p>
          <a:p>
            <a:r>
              <a:rPr lang="ru-RU" dirty="0" smtClean="0"/>
              <a:t>транспортных средств, не прошедших в установленном Правительством Российской Федерации порядке государственный технический осмотр;</a:t>
            </a:r>
          </a:p>
          <a:p>
            <a:endParaRPr lang="ru-RU" dirty="0" smtClean="0"/>
          </a:p>
          <a:p>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Примечание</a:t>
            </a:r>
            <a:br>
              <a:rPr lang="ru-RU" dirty="0" smtClean="0"/>
            </a:br>
            <a:endParaRPr lang="ru-RU" dirty="0"/>
          </a:p>
        </p:txBody>
      </p:sp>
      <p:sp>
        <p:nvSpPr>
          <p:cNvPr id="3" name="Содержимое 2"/>
          <p:cNvSpPr>
            <a:spLocks noGrp="1"/>
          </p:cNvSpPr>
          <p:nvPr>
            <p:ph idx="1"/>
          </p:nvPr>
        </p:nvSpPr>
        <p:spPr>
          <a:xfrm>
            <a:off x="457200" y="1214422"/>
            <a:ext cx="8229600" cy="5429288"/>
          </a:xfrm>
        </p:spPr>
        <p:txBody>
          <a:bodyPr>
            <a:normAutofit fontScale="92500" lnSpcReduction="20000"/>
          </a:bodyPr>
          <a:lstStyle/>
          <a:p>
            <a:pPr>
              <a:buNone/>
            </a:pPr>
            <a:endParaRPr lang="ru-RU" dirty="0" smtClean="0"/>
          </a:p>
          <a:p>
            <a:r>
              <a:rPr lang="ru-RU" dirty="0" smtClean="0"/>
              <a:t>Без прохождения государственного технического осмотра эксплуатация транспортного средства после регистрации в Государственной инспекции безопасности дорожного движения Министерства внутренних дел Российской Федерации или иных органах, определяемых Правительством Российской Федерации, допускается в течение 30 суток. В случае возникновения непредвиденных обстоятельств (болезнь, командировка и др.) этот срок продлевается при условии предъявления документов, подтверждающих указанные обстоятельства.</a:t>
            </a:r>
          </a:p>
          <a:p>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42852"/>
            <a:ext cx="8229600" cy="6715148"/>
          </a:xfrm>
        </p:spPr>
        <p:txBody>
          <a:bodyPr>
            <a:normAutofit fontScale="62500" lnSpcReduction="20000"/>
          </a:bodyPr>
          <a:lstStyle/>
          <a:p>
            <a:r>
              <a:rPr lang="ru-RU" dirty="0" smtClean="0"/>
              <a:t>12. Должностным и иным лицам, ответственным за техническое состояние и эксплуатацию транспортных средств, запрещается:</a:t>
            </a:r>
          </a:p>
          <a:p>
            <a:r>
              <a:rPr lang="ru-RU" dirty="0" smtClean="0"/>
              <a:t> </a:t>
            </a:r>
          </a:p>
          <a:p>
            <a:r>
              <a:rPr lang="ru-RU" dirty="0" smtClean="0"/>
              <a:t>выпускать на линию транспортные средства, имеющие неисправности, с которыми запрещается их эксплуатация, или переоборудованные без соответствующего разрешения, или не зарегистрированные в установленном порядке, или не прошедшие государственный технический осмотр;</a:t>
            </a:r>
          </a:p>
          <a:p>
            <a:r>
              <a:rPr lang="ru-RU" dirty="0" smtClean="0"/>
              <a:t> </a:t>
            </a:r>
          </a:p>
          <a:p>
            <a:r>
              <a:rPr lang="ru-RU" dirty="0" smtClean="0"/>
              <a:t>допускать к управлению транспортными средствами водителей, находящихся в состоянии опьянения (алкогольного, наркотического или иного), под воздействием лекарственных препаратов, ухудшающих реакцию и внимание, в болезненном или утомленном состоянии, ставящем под угрозу безопасность движения, не имеющих страхового полиса обязательного страхования гражданской ответственности владельца транспортного средства в случаях, когда обязанность по страхованию своей гражданской ответственности установлена федеральным законом, или лиц, не имеющих права управления транспортным средством данной категории;</a:t>
            </a:r>
          </a:p>
          <a:p>
            <a:r>
              <a:rPr lang="ru-RU" dirty="0" smtClean="0"/>
              <a:t> </a:t>
            </a:r>
          </a:p>
          <a:p>
            <a:r>
              <a:rPr lang="ru-RU" dirty="0" smtClean="0"/>
              <a:t>направлять для движения по дорогам с </a:t>
            </a:r>
            <a:r>
              <a:rPr lang="ru-RU" dirty="0" err="1" smtClean="0"/>
              <a:t>асфальто-и</a:t>
            </a:r>
            <a:r>
              <a:rPr lang="ru-RU" dirty="0" smtClean="0"/>
              <a:t> цементобетонным покрытием тракторы и другие самоходные машины на гусеничном ходу. </a:t>
            </a:r>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229600" cy="5840435"/>
          </a:xfrm>
        </p:spPr>
        <p:txBody>
          <a:bodyPr>
            <a:normAutofit/>
          </a:bodyPr>
          <a:lstStyle/>
          <a:p>
            <a:r>
              <a:rPr lang="ru-RU" dirty="0" smtClean="0"/>
              <a:t>1. Механические транспортные средства и прицепы должны быть зарегистрированы в Государственной инспекции безопасности дорожного движения Министерства внутренних дел Российской Федерации или иных органах, определяемых Правительством Российской Федерации, в течение срока действия регистрационного знака «Транзит» или 5 суток после их приобретения или таможенного оформления.</a:t>
            </a:r>
          </a:p>
          <a:p>
            <a:endParaRPr lang="ru-RU" dirty="0" smtClean="0"/>
          </a:p>
          <a:p>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6072230"/>
          </a:xfrm>
        </p:spPr>
        <p:txBody>
          <a:bodyPr>
            <a:normAutofit fontScale="70000" lnSpcReduction="20000"/>
          </a:bodyPr>
          <a:lstStyle/>
          <a:p>
            <a:r>
              <a:rPr lang="ru-RU" dirty="0" smtClean="0"/>
              <a:t>13. Должностные и иные лица, ответственные за состояние дорог, железнодорожных переездов и других дорожных сооружений, обязаны:</a:t>
            </a:r>
          </a:p>
          <a:p>
            <a:pPr>
              <a:buNone/>
            </a:pPr>
            <a:endParaRPr lang="ru-RU" dirty="0" smtClean="0"/>
          </a:p>
          <a:p>
            <a:r>
              <a:rPr lang="ru-RU" dirty="0" smtClean="0"/>
              <a:t>содержать дороги, железнодорожные переезды „и другие дорожные сооружения в безопасном для движения состоянии в соответствии с требованиями стандартов, норм и правил;</a:t>
            </a:r>
          </a:p>
          <a:p>
            <a:pPr>
              <a:buNone/>
            </a:pPr>
            <a:endParaRPr lang="ru-RU" dirty="0" smtClean="0"/>
          </a:p>
          <a:p>
            <a:r>
              <a:rPr lang="ru-RU" dirty="0" smtClean="0"/>
              <a:t>информировать участников дорожного движения о вводимых ограничениях и об изменениях в организации дорожного движения с помощью соответствующих технических средств, информационных щитов и средств массовой информации;</a:t>
            </a:r>
          </a:p>
          <a:p>
            <a:pPr>
              <a:buNone/>
            </a:pPr>
            <a:r>
              <a:rPr lang="ru-RU" dirty="0" smtClean="0"/>
              <a:t> </a:t>
            </a:r>
          </a:p>
          <a:p>
            <a:r>
              <a:rPr lang="ru-RU" dirty="0" smtClean="0"/>
              <a:t>принимать меры к своевременному устранению „помех для движения, запрещению или ограничению движения на отдельных участках дорог, когда пользование ими угрожает безопасности движения.</a:t>
            </a:r>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5697559"/>
          </a:xfrm>
        </p:spPr>
        <p:txBody>
          <a:bodyPr>
            <a:normAutofit fontScale="85000" lnSpcReduction="20000"/>
          </a:bodyPr>
          <a:lstStyle/>
          <a:p>
            <a:r>
              <a:rPr lang="ru-RU" dirty="0" smtClean="0"/>
              <a:t>14. Должностные и иные лица, ответственные за производство работ на дорогах, обязаны обеспечивать безопасность движения в местах проведения работ. Эти места, а также неработающие дорожные машины, строительные материалы, конструкции и т. п., которые не могут быть убраны за пределы дороги, должны быть обозначены соответствующими дорожными знаками, направляющими и ограждающими устройствами, а в темное время суток и в условиях недостаточной видимости — дополнительно красными или желтыми сигнальными огнями.</a:t>
            </a:r>
          </a:p>
          <a:p>
            <a:r>
              <a:rPr lang="ru-RU" dirty="0" smtClean="0"/>
              <a:t> </a:t>
            </a:r>
          </a:p>
          <a:p>
            <a:r>
              <a:rPr lang="ru-RU" dirty="0" smtClean="0"/>
              <a:t>По окончании работ на дороге должно быть обеспечено безопасное передвижение транспортных средств и пешеходов.</a:t>
            </a:r>
          </a:p>
          <a:p>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5768997"/>
          </a:xfrm>
        </p:spPr>
        <p:txBody>
          <a:bodyPr>
            <a:normAutofit fontScale="55000" lnSpcReduction="20000"/>
          </a:bodyPr>
          <a:lstStyle/>
          <a:p>
            <a:r>
              <a:rPr lang="ru-RU" dirty="0" smtClean="0"/>
              <a:t>15. Соответствующие должностные и иные лица в случаях, предусмотренных действующим законодательством, в установленном порядке согласовывают:</a:t>
            </a:r>
          </a:p>
          <a:p>
            <a:r>
              <a:rPr lang="ru-RU" dirty="0" smtClean="0"/>
              <a:t>проекты организации дорожного движения в городах и на автомобильных дорогах, оборудование дорог техническими средствами организации движения;</a:t>
            </a:r>
          </a:p>
          <a:p>
            <a:r>
              <a:rPr lang="ru-RU" dirty="0" smtClean="0"/>
              <a:t>проекты строительства, реконструкции и ремонта дорог, дорожных сооружений;</a:t>
            </a:r>
          </a:p>
          <a:p>
            <a:r>
              <a:rPr lang="ru-RU" dirty="0" smtClean="0"/>
              <a:t>установку в непосредственной близости от дороги киосков, транспарантов, плакатов, рекламных щитов и т. п., ухудшающих видимость или затрудняющих движение пешеходов;</a:t>
            </a:r>
          </a:p>
          <a:p>
            <a:r>
              <a:rPr lang="ru-RU" dirty="0" smtClean="0"/>
              <a:t>маршруты движения и расположение мест остановки маршрутных транспортных средств;</a:t>
            </a:r>
          </a:p>
          <a:p>
            <a:r>
              <a:rPr lang="ru-RU" dirty="0" smtClean="0"/>
              <a:t>проведение на дорогах массовых, спортивных „и иных мероприятий;</a:t>
            </a:r>
          </a:p>
          <a:p>
            <a:r>
              <a:rPr lang="ru-RU" dirty="0" smtClean="0"/>
              <a:t>внесение изменений в конструкцию зарегистрированных транспортных средств, влияющих на обеспечение безопасности дорожного движения;</a:t>
            </a:r>
          </a:p>
          <a:p>
            <a:r>
              <a:rPr lang="ru-RU" dirty="0" smtClean="0"/>
              <a:t>перевозку тяжеловесных, опасных и крупногабаритных грузов;</a:t>
            </a:r>
          </a:p>
          <a:p>
            <a:r>
              <a:rPr lang="ru-RU" dirty="0" smtClean="0"/>
              <a:t>движение автопоездов общей длиной более 20 м „или автопоездов с двумя и более прицепами;</a:t>
            </a:r>
          </a:p>
          <a:p>
            <a:r>
              <a:rPr lang="ru-RU" dirty="0" smtClean="0"/>
              <a:t>программы подготовки специалистов по безопасности дорожного движения, инструкторов по вождению и водителей;</a:t>
            </a:r>
          </a:p>
          <a:p>
            <a:r>
              <a:rPr lang="ru-RU" dirty="0" smtClean="0"/>
              <a:t>перечень дорог, на которых запрещается учебная езда;</a:t>
            </a:r>
          </a:p>
          <a:p>
            <a:r>
              <a:rPr lang="ru-RU" dirty="0" smtClean="0"/>
              <a:t>производство любых работ на дороге, создающих „помехи движению транспортных средств или пешеходов.</a:t>
            </a:r>
          </a:p>
          <a:p>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42852"/>
            <a:ext cx="8229600" cy="5983311"/>
          </a:xfrm>
        </p:spPr>
        <p:txBody>
          <a:bodyPr>
            <a:normAutofit fontScale="92500" lnSpcReduction="20000"/>
          </a:bodyPr>
          <a:lstStyle/>
          <a:p>
            <a:r>
              <a:rPr lang="ru-RU" dirty="0" smtClean="0"/>
              <a:t>16. Проблесковые маячки желтого или оранжевого цвета устанавливаются на транспортных средствах:</a:t>
            </a:r>
          </a:p>
          <a:p>
            <a:r>
              <a:rPr lang="ru-RU" dirty="0" smtClean="0"/>
              <a:t>выполняющих работы по строительству, ремонту „или содержанию дорог, погрузке поврежденных, неисправных и перемещаемых транспортных средств;</a:t>
            </a:r>
          </a:p>
          <a:p>
            <a:r>
              <a:rPr lang="ru-RU" dirty="0" smtClean="0"/>
              <a:t>осуществляющих перевозку крупногабаритных „грузов, взрывчатых, легковоспламеняющихся, радиоактивных веществ и ядовитых веществ высокой степени опасности;</a:t>
            </a:r>
          </a:p>
          <a:p>
            <a:r>
              <a:rPr lang="ru-RU" dirty="0" smtClean="0"/>
              <a:t>осуществляющих сопровождение транспортных „средств, перевозящих крупногабаритные, тяжеловесные и опасные грузы.</a:t>
            </a:r>
          </a:p>
          <a:p>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5768997"/>
          </a:xfrm>
        </p:spPr>
        <p:txBody>
          <a:bodyPr>
            <a:normAutofit fontScale="92500" lnSpcReduction="10000"/>
          </a:bodyPr>
          <a:lstStyle/>
          <a:p>
            <a:r>
              <a:rPr lang="ru-RU" dirty="0" smtClean="0"/>
              <a:t>17. Проблесковые маячки бело-лунного цвета и специальные звуковые сигналы могут устанавливаться на транспортных средствах организаций федеральной почтовой связи, имеющих на боковой поверхности белую диагональную полосу на синем фоне, и на транспортных средствах, перевозящих денежную выручку и (или) ценные грузы и имеющих специальные </a:t>
            </a:r>
            <a:r>
              <a:rPr lang="ru-RU" dirty="0" err="1" smtClean="0"/>
              <a:t>цветографические</a:t>
            </a:r>
            <a:r>
              <a:rPr lang="ru-RU" dirty="0" smtClean="0"/>
              <a:t> схемы, нанесенные на наружные поверхности в соответствии с государственным стандартом Российской Федерации, за исключением транспортных средств оперативных служб.</a:t>
            </a:r>
          </a:p>
          <a:p>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229600" cy="5840435"/>
          </a:xfrm>
        </p:spPr>
        <p:txBody>
          <a:bodyPr>
            <a:normAutofit fontScale="77500" lnSpcReduction="20000"/>
          </a:bodyPr>
          <a:lstStyle/>
          <a:p>
            <a:r>
              <a:rPr lang="ru-RU" dirty="0" smtClean="0"/>
              <a:t>18. Выдача разрешений на оборудование соответствующих транспортных средств опознавательными знаками «Федеральная служба охраны Российской Федерации», проблесковыми маячками и (или) специальными звуковыми сигналами производится в порядке, установленном Министерством внутренних дел Российской Федерации.</a:t>
            </a:r>
          </a:p>
          <a:p>
            <a:r>
              <a:rPr lang="ru-RU" dirty="0" smtClean="0"/>
              <a:t> </a:t>
            </a:r>
          </a:p>
          <a:p>
            <a:r>
              <a:rPr lang="ru-RU" dirty="0" smtClean="0"/>
              <a:t>19. Транспортные средства, не имеющие специальных </a:t>
            </a:r>
            <a:r>
              <a:rPr lang="ru-RU" dirty="0" err="1" smtClean="0"/>
              <a:t>цветографических</a:t>
            </a:r>
            <a:r>
              <a:rPr lang="ru-RU" dirty="0" smtClean="0"/>
              <a:t> схем, нанесенных на наружные поверхности в соответствии с государственными стандартами Российской Федерации, могут быть в установленных случаях оборудованы специальным звуковым сигналом и одним проблесковым маячком синего цвета высотой не более 230 мм и с диаметром основания корпуса не более 200 мм.</a:t>
            </a:r>
          </a:p>
          <a:p>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6143668"/>
          </a:xfrm>
        </p:spPr>
        <p:txBody>
          <a:bodyPr>
            <a:normAutofit fontScale="62500" lnSpcReduction="20000"/>
          </a:bodyPr>
          <a:lstStyle/>
          <a:p>
            <a:r>
              <a:rPr lang="ru-RU" dirty="0" smtClean="0"/>
              <a:t>20. Проблесковые маячки всех цветов устанавливаются на крышу транспортного средства или над ней. Способы крепления должны обеспечивать надежность установки во всех режимах движения транспортного средства. При этом должна быть обеспечена видимость светового сигнала на угол 360 градусов в горизонтальной плоскости.</a:t>
            </a:r>
          </a:p>
          <a:p>
            <a:endParaRPr lang="ru-RU" dirty="0" smtClean="0"/>
          </a:p>
          <a:p>
            <a:r>
              <a:rPr lang="ru-RU" dirty="0" smtClean="0"/>
              <a:t>Для транспортных средств Государственной инспекции безопасности дорожного движения, Министерства внутренних дел Российской Федерации и Военной автомобильной инспекции, сопровождающих колонны транспортных средств, и грузовых автомобилей допускается уменьшение угла видимости проблескового маячка до 180 градусов при условии видимости его со стороны передней части транспортного средства.</a:t>
            </a:r>
          </a:p>
          <a:p>
            <a:pPr>
              <a:buNone/>
            </a:pPr>
            <a:r>
              <a:rPr lang="ru-RU" dirty="0" smtClean="0"/>
              <a:t> </a:t>
            </a:r>
          </a:p>
          <a:p>
            <a:r>
              <a:rPr lang="ru-RU" dirty="0" smtClean="0"/>
              <a:t>21. Сведения об оборудовании транспортных средств опознавательным знаком «Федеральная служба охраны Российской Федерации», проблесковыми маячками красного и (или) синего цветов и специальными звуковыми сигналами должны быть занесены в регистрационные документы на транспортные средства.</a:t>
            </a:r>
          </a:p>
          <a:p>
            <a:endParaRPr lang="ru-R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normAutofit fontScale="90000"/>
          </a:bodyPr>
          <a:lstStyle/>
          <a:p>
            <a:pPr eaLnBrk="1" hangingPunct="1"/>
            <a:r>
              <a:rPr lang="ru-RU" sz="3700" b="1" smtClean="0"/>
              <a:t>Список используемых материалов, Интернет-ресурсов</a:t>
            </a:r>
            <a:r>
              <a:rPr lang="en-US" sz="3700" b="1" smtClean="0"/>
              <a:t> </a:t>
            </a:r>
            <a:r>
              <a:rPr lang="ru-RU" sz="3700" b="1" smtClean="0"/>
              <a:t> и литературы</a:t>
            </a:r>
          </a:p>
        </p:txBody>
      </p:sp>
      <p:sp>
        <p:nvSpPr>
          <p:cNvPr id="69635" name="Rectangle 3"/>
          <p:cNvSpPr>
            <a:spLocks noChangeArrowheads="1"/>
          </p:cNvSpPr>
          <p:nvPr/>
        </p:nvSpPr>
        <p:spPr bwMode="auto">
          <a:xfrm>
            <a:off x="684213" y="2136775"/>
            <a:ext cx="7848600" cy="1816100"/>
          </a:xfrm>
          <a:prstGeom prst="rect">
            <a:avLst/>
          </a:prstGeom>
          <a:solidFill>
            <a:srgbClr val="FFFFFF"/>
          </a:solidFill>
          <a:ln w="9525">
            <a:noFill/>
            <a:miter lim="800000"/>
            <a:headEnd/>
            <a:tailEnd/>
          </a:ln>
        </p:spPr>
        <p:txBody>
          <a:bodyPr anchor="ctr">
            <a:spAutoFit/>
          </a:bodyPr>
          <a:lstStyle/>
          <a:p>
            <a:pPr marL="514350" indent="-514350">
              <a:buFont typeface="Arial" charset="0"/>
              <a:buAutoNum type="arabicPeriod"/>
            </a:pPr>
            <a:r>
              <a:rPr lang="ru-RU" sz="2800" u="sng">
                <a:hlinkClick r:id="rId2"/>
              </a:rPr>
              <a:t>avto-russia.ru</a:t>
            </a:r>
            <a:r>
              <a:rPr lang="ru-RU" sz="2800"/>
              <a:t> </a:t>
            </a:r>
          </a:p>
          <a:p>
            <a:pPr marL="514350" indent="-514350">
              <a:buFont typeface="Arial" charset="0"/>
              <a:buAutoNum type="arabicPeriod"/>
            </a:pPr>
            <a:r>
              <a:rPr lang="en-US" sz="2800" b="1"/>
              <a:t>www</a:t>
            </a:r>
            <a:r>
              <a:rPr lang="ru-RU" sz="2800" b="1"/>
              <a:t>. pdd</a:t>
            </a:r>
            <a:r>
              <a:rPr lang="en-US" sz="2800" b="1"/>
              <a:t>master</a:t>
            </a:r>
            <a:r>
              <a:rPr lang="ru-RU" sz="2800" b="1"/>
              <a:t>. </a:t>
            </a:r>
            <a:r>
              <a:rPr lang="en-US" sz="2800" b="1"/>
              <a:t>ru</a:t>
            </a:r>
            <a:endParaRPr lang="ru-RU" sz="2800"/>
          </a:p>
          <a:p>
            <a:pPr marL="514350" indent="-514350">
              <a:buFont typeface="Arial" charset="0"/>
              <a:buAutoNum type="arabicPeriod"/>
            </a:pPr>
            <a:r>
              <a:rPr lang="ru-RU" sz="2800"/>
              <a:t>Правила Дорожного Движения Российской Федерации 2018г</a:t>
            </a:r>
            <a:r>
              <a:rPr lang="en-US" sz="2800"/>
              <a:t>.</a:t>
            </a:r>
            <a:endParaRPr lang="ru-RU" sz="28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5697559"/>
          </a:xfrm>
        </p:spPr>
        <p:txBody>
          <a:bodyPr>
            <a:normAutofit fontScale="92500" lnSpcReduction="20000"/>
          </a:bodyPr>
          <a:lstStyle/>
          <a:p>
            <a:r>
              <a:rPr lang="ru-RU" dirty="0" smtClean="0"/>
              <a:t>2. На механических транспортных средствах (кроме трамваев и троллейбусов) и прицепах должны быть установлены на предусмотренных для этого местах регистрационные знаки соответствующего образца, а на автомобилях и автобусах, кроме того, размещаются в правом нижнем углу ветрового стекла талон о прохождении государственного технического осмотра и в установленных случаях лицензионная карточка.</a:t>
            </a:r>
          </a:p>
          <a:p>
            <a:r>
              <a:rPr lang="ru-RU" dirty="0" smtClean="0"/>
              <a:t>На трамваях и троллейбусах наносятся регистрационные номера, присваиваемые соответствующими ведомствами.</a:t>
            </a:r>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229600" cy="5840435"/>
          </a:xfrm>
        </p:spPr>
        <p:txBody>
          <a:bodyPr>
            <a:normAutofit fontScale="85000" lnSpcReduction="20000"/>
          </a:bodyPr>
          <a:lstStyle/>
          <a:p>
            <a:r>
              <a:rPr lang="ru-RU" dirty="0" smtClean="0"/>
              <a:t>3. Техническое состояние и оборудование участвующих в дорожном движении транспортных средств в части, относящейся к безопасности дорожного движения и охране окружающей среды, должно отвечать требованиям соответствующих стандартов, правил и руководств по их технической эксплуатации.</a:t>
            </a:r>
          </a:p>
          <a:p>
            <a:pPr>
              <a:buNone/>
            </a:pPr>
            <a:endParaRPr lang="ru-RU" dirty="0" smtClean="0"/>
          </a:p>
          <a:p>
            <a:r>
              <a:rPr lang="ru-RU" dirty="0" smtClean="0"/>
              <a:t>4. Грузовой автомобиль с бортовой платформой, используемый для перевозки людей, должен быть оборудован сиденьями, закрепленными на высоте 0,3–0,5 м от пола и не менее 0,3 м от верхнего края борта.</a:t>
            </a:r>
          </a:p>
          <a:p>
            <a:pPr>
              <a:buNone/>
            </a:pPr>
            <a:r>
              <a:rPr lang="ru-RU" dirty="0" smtClean="0"/>
              <a:t> </a:t>
            </a:r>
          </a:p>
          <a:p>
            <a:r>
              <a:rPr lang="ru-RU" dirty="0" smtClean="0"/>
              <a:t>Сиденья, расположенные вдоль заднего или бокового борта, должны иметь прочные спинки.</a:t>
            </a: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5768997"/>
          </a:xfrm>
        </p:spPr>
        <p:txBody>
          <a:bodyPr>
            <a:normAutofit fontScale="92500" lnSpcReduction="20000"/>
          </a:bodyPr>
          <a:lstStyle/>
          <a:p>
            <a:r>
              <a:rPr lang="ru-RU" dirty="0" smtClean="0"/>
              <a:t>4.1. В автобусах, используемых для перевозки пассажиров в междугородном сообщении, места для сидения должны быть оборудованы ремнями безопасности.</a:t>
            </a:r>
          </a:p>
          <a:p>
            <a:pPr>
              <a:buNone/>
            </a:pPr>
            <a:r>
              <a:rPr lang="ru-RU" dirty="0" smtClean="0"/>
              <a:t> </a:t>
            </a:r>
          </a:p>
          <a:p>
            <a:r>
              <a:rPr lang="ru-RU" dirty="0" smtClean="0"/>
              <a:t>5. Механическое транспортное средство, используемое для обучения вождению, должно быть оборудовано дополнительными педалями привода сцепления (кроме транспортных средств с автоматической трансмиссией) и тормоза, зеркалом заднего вида для обучающего и опознавательным знаком «Учебное транспортное средство» в соответствии с п. 8 настоящих Основных положений.</a:t>
            </a: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5768997"/>
          </a:xfrm>
        </p:spPr>
        <p:txBody>
          <a:bodyPr>
            <a:normAutofit fontScale="77500" lnSpcReduction="20000"/>
          </a:bodyPr>
          <a:lstStyle/>
          <a:p>
            <a:r>
              <a:rPr lang="ru-RU" dirty="0" smtClean="0"/>
              <a:t>6. Велосипед должен иметь исправные тормоз, руль и звуковой сигнал, быть оборудован спереди </a:t>
            </a:r>
            <a:r>
              <a:rPr lang="ru-RU" dirty="0" err="1" smtClean="0"/>
              <a:t>световозвращателем</a:t>
            </a:r>
            <a:r>
              <a:rPr lang="ru-RU" dirty="0" smtClean="0"/>
              <a:t>.</a:t>
            </a:r>
          </a:p>
          <a:p>
            <a:endParaRPr lang="ru-RU" dirty="0" smtClean="0"/>
          </a:p>
          <a:p>
            <a:r>
              <a:rPr lang="ru-RU" dirty="0" smtClean="0"/>
              <a:t>и фонарем или фарой (для движения в темное время суток и в условиях недостаточной видимости) белого цвета, сзади — </a:t>
            </a:r>
            <a:r>
              <a:rPr lang="ru-RU" dirty="0" err="1" smtClean="0"/>
              <a:t>световозвращателем</a:t>
            </a:r>
            <a:r>
              <a:rPr lang="ru-RU" dirty="0" smtClean="0"/>
              <a:t> или фонарем красного цвета, а с каждой боковой стороны — </a:t>
            </a:r>
            <a:r>
              <a:rPr lang="ru-RU" dirty="0" err="1" smtClean="0"/>
              <a:t>световозвращателем</a:t>
            </a:r>
            <a:r>
              <a:rPr lang="ru-RU" dirty="0" smtClean="0"/>
              <a:t> оранжевого или красного цвета.</a:t>
            </a:r>
          </a:p>
          <a:p>
            <a:endParaRPr lang="ru-RU" dirty="0" smtClean="0"/>
          </a:p>
          <a:p>
            <a:r>
              <a:rPr lang="ru-RU" dirty="0" smtClean="0"/>
              <a:t>7. Гужевая повозка должна иметь предусмотренные конструкцией исправное стояночное тормозное устройство и противооткатные упоры, быть оборудована спереди двумя </a:t>
            </a:r>
            <a:r>
              <a:rPr lang="ru-RU" dirty="0" err="1" smtClean="0"/>
              <a:t>световозвращателями</a:t>
            </a:r>
            <a:r>
              <a:rPr lang="ru-RU" dirty="0" smtClean="0"/>
              <a:t> и фонарем белого цвета (для движения в темное время суток и в условиях недостаточной видимости), сзади — двумя </a:t>
            </a:r>
            <a:r>
              <a:rPr lang="ru-RU" dirty="0" err="1" smtClean="0"/>
              <a:t>световозвращателями</a:t>
            </a:r>
            <a:r>
              <a:rPr lang="ru-RU" dirty="0" smtClean="0"/>
              <a:t> и фонарем красного цвета.</a:t>
            </a:r>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296974"/>
          </a:xfrm>
        </p:spPr>
        <p:txBody>
          <a:bodyPr>
            <a:normAutofit fontScale="90000"/>
          </a:bodyPr>
          <a:lstStyle/>
          <a:p>
            <a:r>
              <a:rPr lang="ru-RU" sz="3600" dirty="0" smtClean="0"/>
              <a:t>8. На транспортных средствах должны быть установлены опознавательные знаки:</a:t>
            </a:r>
            <a:br>
              <a:rPr lang="ru-RU" sz="3600" dirty="0" smtClean="0"/>
            </a:br>
            <a:endParaRPr lang="ru-RU" dirty="0"/>
          </a:p>
        </p:txBody>
      </p:sp>
      <p:sp>
        <p:nvSpPr>
          <p:cNvPr id="3" name="Содержимое 2"/>
          <p:cNvSpPr>
            <a:spLocks noGrp="1"/>
          </p:cNvSpPr>
          <p:nvPr>
            <p:ph idx="1"/>
          </p:nvPr>
        </p:nvSpPr>
        <p:spPr>
          <a:xfrm>
            <a:off x="457200" y="1214422"/>
            <a:ext cx="8229600" cy="4911741"/>
          </a:xfrm>
        </p:spPr>
        <p:txBody>
          <a:bodyPr>
            <a:normAutofit fontScale="70000" lnSpcReduction="20000"/>
          </a:bodyPr>
          <a:lstStyle/>
          <a:p>
            <a:pPr>
              <a:buNone/>
            </a:pPr>
            <a:r>
              <a:rPr lang="ru-RU" dirty="0" smtClean="0"/>
              <a:t> </a:t>
            </a:r>
          </a:p>
          <a:p>
            <a:r>
              <a:rPr lang="ru-RU" dirty="0" smtClean="0"/>
              <a:t>"Автопоезд" - в виде трех фонарей оранжевого цвета, расположенных горизонтально на крыше кабины с промежутками между ними от 150 до 300 мм - на грузовых автомобилях и колесных тракторах (класса 1,4 т и выше) с прицепами, а также на сочлененных автобусах и троллейбусах;</a:t>
            </a:r>
          </a:p>
          <a:p>
            <a:pPr>
              <a:buNone/>
            </a:pPr>
            <a:endParaRPr lang="ru-RU" dirty="0" smtClean="0"/>
          </a:p>
          <a:p>
            <a:pPr>
              <a:buNone/>
            </a:pPr>
            <a:endParaRPr lang="ru-RU" dirty="0" smtClean="0"/>
          </a:p>
          <a:p>
            <a:pPr>
              <a:buNone/>
            </a:pPr>
            <a:r>
              <a:rPr lang="ru-RU" dirty="0" smtClean="0"/>
              <a:t> </a:t>
            </a:r>
          </a:p>
          <a:p>
            <a:r>
              <a:rPr lang="ru-RU" dirty="0" smtClean="0"/>
              <a:t>"Шипы" - в виде равностороннего треугольника белого цвета вершиной вверх с каймой красного цвета, в который вписана буква "Ш" черного цвета (сторона треугольника не менее 200 мм, ширина каймы - 1/10 стороны) - сзади механических транспортных средств, имеющих </a:t>
            </a:r>
            <a:r>
              <a:rPr lang="ru-RU" dirty="0" err="1" smtClean="0"/>
              <a:t>ошипованные</a:t>
            </a:r>
            <a:r>
              <a:rPr lang="ru-RU" dirty="0" smtClean="0"/>
              <a:t> шины;</a:t>
            </a:r>
          </a:p>
          <a:p>
            <a:endParaRPr lang="ru-RU" dirty="0"/>
          </a:p>
        </p:txBody>
      </p:sp>
      <p:pic>
        <p:nvPicPr>
          <p:cNvPr id="4" name="Рисунок 3"/>
          <p:cNvPicPr/>
          <p:nvPr/>
        </p:nvPicPr>
        <p:blipFill>
          <a:blip r:embed="rId2" cstate="print"/>
          <a:stretch>
            <a:fillRect/>
          </a:stretch>
        </p:blipFill>
        <p:spPr>
          <a:xfrm>
            <a:off x="3714744" y="3000372"/>
            <a:ext cx="1500198" cy="714380"/>
          </a:xfrm>
          <a:prstGeom prst="rect">
            <a:avLst/>
          </a:prstGeom>
        </p:spPr>
      </p:pic>
      <p:pic>
        <p:nvPicPr>
          <p:cNvPr id="5" name="Рисунок 4"/>
          <p:cNvPicPr/>
          <p:nvPr/>
        </p:nvPicPr>
        <p:blipFill>
          <a:blip r:embed="rId3" cstate="print"/>
          <a:stretch>
            <a:fillRect/>
          </a:stretch>
        </p:blipFill>
        <p:spPr>
          <a:xfrm>
            <a:off x="4000496" y="5357826"/>
            <a:ext cx="1357322" cy="1285884"/>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6072230"/>
          </a:xfrm>
        </p:spPr>
        <p:txBody>
          <a:bodyPr>
            <a:normAutofit fontScale="85000" lnSpcReduction="20000"/>
          </a:bodyPr>
          <a:lstStyle/>
          <a:p>
            <a:r>
              <a:rPr lang="ru-RU" dirty="0" smtClean="0"/>
              <a:t>"Перевозка детей" - в виде квадрата желтого цвета с каймой красного цвета (сторона не менее 250 мм, ширина каймы - 1/10 стороны), с черным изображением символа дорожного знака 1.23 спереди и сзади транспортных средств при организованной перевозке групп детей.</a:t>
            </a:r>
          </a:p>
          <a:p>
            <a:endParaRPr lang="ru-RU" dirty="0" smtClean="0"/>
          </a:p>
          <a:p>
            <a:pPr>
              <a:buNone/>
            </a:pPr>
            <a:endParaRPr lang="ru-RU" dirty="0" smtClean="0"/>
          </a:p>
          <a:p>
            <a:r>
              <a:rPr lang="ru-RU" dirty="0" smtClean="0"/>
              <a:t>"Глухой водитель" - в виде желтого круга диаметром 160 мм с нанесенными внутри тремя черными кружками диаметром 40 мм, расположенными по углам воображаемого равностороннего треугольника, вершина которого обращена вниз - спереди и сзади механических транспортных средств, управляемых глухонемыми или глухими водителями;</a:t>
            </a:r>
          </a:p>
          <a:p>
            <a:endParaRPr lang="ru-RU" dirty="0"/>
          </a:p>
        </p:txBody>
      </p:sp>
      <p:pic>
        <p:nvPicPr>
          <p:cNvPr id="4" name="Рисунок 3"/>
          <p:cNvPicPr/>
          <p:nvPr/>
        </p:nvPicPr>
        <p:blipFill>
          <a:blip r:embed="rId2" cstate="print"/>
          <a:stretch>
            <a:fillRect/>
          </a:stretch>
        </p:blipFill>
        <p:spPr>
          <a:xfrm>
            <a:off x="7215206" y="2214554"/>
            <a:ext cx="1357322" cy="1071570"/>
          </a:xfrm>
          <a:prstGeom prst="rect">
            <a:avLst/>
          </a:prstGeom>
        </p:spPr>
      </p:pic>
      <p:pic>
        <p:nvPicPr>
          <p:cNvPr id="5" name="Рисунок 4"/>
          <p:cNvPicPr/>
          <p:nvPr/>
        </p:nvPicPr>
        <p:blipFill>
          <a:blip r:embed="rId3" cstate="print"/>
          <a:stretch>
            <a:fillRect/>
          </a:stretch>
        </p:blipFill>
        <p:spPr>
          <a:xfrm>
            <a:off x="6715140" y="5715016"/>
            <a:ext cx="1500198" cy="1142984"/>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214290"/>
            <a:ext cx="8229600" cy="5911873"/>
          </a:xfrm>
        </p:spPr>
        <p:txBody>
          <a:bodyPr>
            <a:normAutofit lnSpcReduction="10000"/>
          </a:bodyPr>
          <a:lstStyle/>
          <a:p>
            <a:r>
              <a:rPr lang="ru-RU" dirty="0" smtClean="0"/>
              <a:t> </a:t>
            </a:r>
          </a:p>
          <a:p>
            <a:r>
              <a:rPr lang="ru-RU" dirty="0" smtClean="0"/>
              <a:t>"Учебное транспортное средство" - в виде равностороннего треугольника белого цвета вершиной вверх с каймой красного цвета, в который вписана буква "У" черного цвета (сторона не менее 200 мм, ширина каймы - 1/10 стороны) - спереди и сзади механических транспортных средств, используемых для обучения вождению (допускается установка двустороннего знака на крыше легкового автомобиля);</a:t>
            </a:r>
          </a:p>
          <a:p>
            <a:r>
              <a:rPr lang="ru-RU" dirty="0" smtClean="0"/>
              <a:t> </a:t>
            </a:r>
          </a:p>
          <a:p>
            <a:endParaRPr lang="ru-RU" dirty="0"/>
          </a:p>
        </p:txBody>
      </p:sp>
      <p:pic>
        <p:nvPicPr>
          <p:cNvPr id="4" name="Рисунок 3"/>
          <p:cNvPicPr/>
          <p:nvPr/>
        </p:nvPicPr>
        <p:blipFill>
          <a:blip r:embed="rId2" cstate="print"/>
          <a:stretch>
            <a:fillRect/>
          </a:stretch>
        </p:blipFill>
        <p:spPr>
          <a:xfrm>
            <a:off x="7286644" y="5143512"/>
            <a:ext cx="1571636" cy="1500174"/>
          </a:xfrm>
          <a:prstGeom prst="rect">
            <a:avLst/>
          </a:prstGeom>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1728</Words>
  <PresentationFormat>Экран (4:3)</PresentationFormat>
  <Paragraphs>119</Paragraphs>
  <Slides>27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27</vt:i4>
      </vt:variant>
    </vt:vector>
  </HeadingPairs>
  <TitlesOfParts>
    <vt:vector size="28" baseType="lpstr">
      <vt:lpstr>Тема Office</vt:lpstr>
      <vt:lpstr>Презентация к занятию  по теме: «ОСНОВНЫЕ ПОЛОЖЕНИЯ  по допуску транспортных средств к эксплуатации  и обязанности должностных лиц по обеспечению  безопасности дорожного движения» </vt:lpstr>
      <vt:lpstr>Слайд 2</vt:lpstr>
      <vt:lpstr>Слайд 3</vt:lpstr>
      <vt:lpstr>Слайд 4</vt:lpstr>
      <vt:lpstr>Слайд 5</vt:lpstr>
      <vt:lpstr>Слайд 6</vt:lpstr>
      <vt:lpstr>8. На транспортных средствах должны быть установлены опознавательные знаки: </vt:lpstr>
      <vt:lpstr>Слайд 8</vt:lpstr>
      <vt:lpstr>Слайд 9</vt:lpstr>
      <vt:lpstr>Слайд 10</vt:lpstr>
      <vt:lpstr>Слайд 11</vt:lpstr>
      <vt:lpstr>Слайд 12</vt:lpstr>
      <vt:lpstr>Слайд 13</vt:lpstr>
      <vt:lpstr>Слайд 14</vt:lpstr>
      <vt:lpstr>Слайд 15</vt:lpstr>
      <vt:lpstr>Слайд 16</vt:lpstr>
      <vt:lpstr>11. Запрещается эксплуатация: </vt:lpstr>
      <vt:lpstr>Примечание </vt:lpstr>
      <vt:lpstr>Слайд 19</vt:lpstr>
      <vt:lpstr>Слайд 20</vt:lpstr>
      <vt:lpstr>Слайд 21</vt:lpstr>
      <vt:lpstr>Слайд 22</vt:lpstr>
      <vt:lpstr>Слайд 23</vt:lpstr>
      <vt:lpstr>Слайд 24</vt:lpstr>
      <vt:lpstr>Слайд 25</vt:lpstr>
      <vt:lpstr>Слайд 26</vt:lpstr>
      <vt:lpstr>Список используемых материалов, Интернет-ресурсов  и литературы</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ОСНОВНЫЕ ПОЛОЖЕНИЯ   по допуску транспортных средств к эксплуатации и обязанности должностных лиц по обеспечению безопасности дорожного движения </dc:title>
  <dc:creator>Паутов Александр</dc:creator>
  <cp:lastModifiedBy>Паутов Александр</cp:lastModifiedBy>
  <cp:revision>5</cp:revision>
  <dcterms:created xsi:type="dcterms:W3CDTF">2018-09-28T04:24:07Z</dcterms:created>
  <dcterms:modified xsi:type="dcterms:W3CDTF">2021-03-17T08:24:58Z</dcterms:modified>
</cp:coreProperties>
</file>