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9" r:id="rId4"/>
    <p:sldId id="258" r:id="rId5"/>
    <p:sldId id="259" r:id="rId6"/>
    <p:sldId id="276" r:id="rId7"/>
    <p:sldId id="260" r:id="rId8"/>
    <p:sldId id="261" r:id="rId9"/>
    <p:sldId id="285" r:id="rId10"/>
    <p:sldId id="262" r:id="rId11"/>
    <p:sldId id="286" r:id="rId12"/>
    <p:sldId id="264" r:id="rId13"/>
    <p:sldId id="283" r:id="rId14"/>
    <p:sldId id="263" r:id="rId15"/>
    <p:sldId id="287" r:id="rId16"/>
    <p:sldId id="265" r:id="rId17"/>
    <p:sldId id="266" r:id="rId18"/>
    <p:sldId id="267" r:id="rId19"/>
    <p:sldId id="288" r:id="rId20"/>
    <p:sldId id="268" r:id="rId21"/>
    <p:sldId id="282" r:id="rId22"/>
    <p:sldId id="277" r:id="rId23"/>
    <p:sldId id="281" r:id="rId24"/>
    <p:sldId id="278" r:id="rId25"/>
    <p:sldId id="269" r:id="rId26"/>
    <p:sldId id="270" r:id="rId27"/>
    <p:sldId id="271" r:id="rId28"/>
    <p:sldId id="272" r:id="rId29"/>
    <p:sldId id="273" r:id="rId30"/>
    <p:sldId id="274" r:id="rId31"/>
    <p:sldId id="280" r:id="rId32"/>
    <p:sldId id="275" r:id="rId3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CE9D8A1-DA78-4F3E-9757-5A451F14AE72}" type="datetimeFigureOut">
              <a:rPr lang="ru-RU" smtClean="0"/>
              <a:t>11.03.2021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DC70D66-FB14-4592-AEDC-FB2EACB65DBB}" type="slidenum">
              <a:rPr lang="ru-RU" smtClean="0"/>
              <a:t>‹#›</a:t>
            </a:fld>
            <a:endParaRPr lang="ru-RU"/>
          </a:p>
        </p:txBody>
      </p:sp>
    </p:spTree>
    <p:extLst>
      <p:ext uri="{BB962C8B-B14F-4D97-AF65-F5344CB8AC3E}">
        <p14:creationId xmlns:p14="http://schemas.microsoft.com/office/powerpoint/2010/main" val="301734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CE9D8A1-DA78-4F3E-9757-5A451F14AE72}" type="datetimeFigureOut">
              <a:rPr lang="ru-RU" smtClean="0"/>
              <a:t>11.03.2021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DC70D66-FB14-4592-AEDC-FB2EACB65DBB}" type="slidenum">
              <a:rPr lang="ru-RU" smtClean="0"/>
              <a:t>‹#›</a:t>
            </a:fld>
            <a:endParaRPr lang="ru-RU"/>
          </a:p>
        </p:txBody>
      </p:sp>
    </p:spTree>
    <p:extLst>
      <p:ext uri="{BB962C8B-B14F-4D97-AF65-F5344CB8AC3E}">
        <p14:creationId xmlns:p14="http://schemas.microsoft.com/office/powerpoint/2010/main" val="2532550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CE9D8A1-DA78-4F3E-9757-5A451F14AE72}" type="datetimeFigureOut">
              <a:rPr lang="ru-RU" smtClean="0"/>
              <a:t>11.03.2021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DC70D66-FB14-4592-AEDC-FB2EACB65DBB}" type="slidenum">
              <a:rPr lang="ru-RU" smtClean="0"/>
              <a:t>‹#›</a:t>
            </a:fld>
            <a:endParaRPr lang="ru-RU"/>
          </a:p>
        </p:txBody>
      </p:sp>
    </p:spTree>
    <p:extLst>
      <p:ext uri="{BB962C8B-B14F-4D97-AF65-F5344CB8AC3E}">
        <p14:creationId xmlns:p14="http://schemas.microsoft.com/office/powerpoint/2010/main" val="1229308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CE9D8A1-DA78-4F3E-9757-5A451F14AE72}" type="datetimeFigureOut">
              <a:rPr lang="ru-RU" smtClean="0"/>
              <a:t>11.03.2021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DC70D66-FB14-4592-AEDC-FB2EACB65DBB}" type="slidenum">
              <a:rPr lang="ru-RU" smtClean="0"/>
              <a:t>‹#›</a:t>
            </a:fld>
            <a:endParaRPr lang="ru-RU"/>
          </a:p>
        </p:txBody>
      </p:sp>
    </p:spTree>
    <p:extLst>
      <p:ext uri="{BB962C8B-B14F-4D97-AF65-F5344CB8AC3E}">
        <p14:creationId xmlns:p14="http://schemas.microsoft.com/office/powerpoint/2010/main" val="1159211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CE9D8A1-DA78-4F3E-9757-5A451F14AE72}" type="datetimeFigureOut">
              <a:rPr lang="ru-RU" smtClean="0"/>
              <a:t>11.03.2021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DC70D66-FB14-4592-AEDC-FB2EACB65DBB}" type="slidenum">
              <a:rPr lang="ru-RU" smtClean="0"/>
              <a:t>‹#›</a:t>
            </a:fld>
            <a:endParaRPr lang="ru-RU"/>
          </a:p>
        </p:txBody>
      </p:sp>
    </p:spTree>
    <p:extLst>
      <p:ext uri="{BB962C8B-B14F-4D97-AF65-F5344CB8AC3E}">
        <p14:creationId xmlns:p14="http://schemas.microsoft.com/office/powerpoint/2010/main" val="2817603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CE9D8A1-DA78-4F3E-9757-5A451F14AE72}" type="datetimeFigureOut">
              <a:rPr lang="ru-RU" smtClean="0"/>
              <a:t>11.03.2021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DC70D66-FB14-4592-AEDC-FB2EACB65DBB}" type="slidenum">
              <a:rPr lang="ru-RU" smtClean="0"/>
              <a:t>‹#›</a:t>
            </a:fld>
            <a:endParaRPr lang="ru-RU"/>
          </a:p>
        </p:txBody>
      </p:sp>
    </p:spTree>
    <p:extLst>
      <p:ext uri="{BB962C8B-B14F-4D97-AF65-F5344CB8AC3E}">
        <p14:creationId xmlns:p14="http://schemas.microsoft.com/office/powerpoint/2010/main" val="94384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CE9D8A1-DA78-4F3E-9757-5A451F14AE72}" type="datetimeFigureOut">
              <a:rPr lang="ru-RU" smtClean="0"/>
              <a:t>11.03.2021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DC70D66-FB14-4592-AEDC-FB2EACB65DBB}" type="slidenum">
              <a:rPr lang="ru-RU" smtClean="0"/>
              <a:t>‹#›</a:t>
            </a:fld>
            <a:endParaRPr lang="ru-RU"/>
          </a:p>
        </p:txBody>
      </p:sp>
    </p:spTree>
    <p:extLst>
      <p:ext uri="{BB962C8B-B14F-4D97-AF65-F5344CB8AC3E}">
        <p14:creationId xmlns:p14="http://schemas.microsoft.com/office/powerpoint/2010/main" val="3548097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CE9D8A1-DA78-4F3E-9757-5A451F14AE72}" type="datetimeFigureOut">
              <a:rPr lang="ru-RU" smtClean="0"/>
              <a:t>11.03.2021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DC70D66-FB14-4592-AEDC-FB2EACB65DBB}" type="slidenum">
              <a:rPr lang="ru-RU" smtClean="0"/>
              <a:t>‹#›</a:t>
            </a:fld>
            <a:endParaRPr lang="ru-RU"/>
          </a:p>
        </p:txBody>
      </p:sp>
    </p:spTree>
    <p:extLst>
      <p:ext uri="{BB962C8B-B14F-4D97-AF65-F5344CB8AC3E}">
        <p14:creationId xmlns:p14="http://schemas.microsoft.com/office/powerpoint/2010/main" val="2654780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CE9D8A1-DA78-4F3E-9757-5A451F14AE72}" type="datetimeFigureOut">
              <a:rPr lang="ru-RU" smtClean="0"/>
              <a:t>11.03.2021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DC70D66-FB14-4592-AEDC-FB2EACB65DBB}" type="slidenum">
              <a:rPr lang="ru-RU" smtClean="0"/>
              <a:t>‹#›</a:t>
            </a:fld>
            <a:endParaRPr lang="ru-RU"/>
          </a:p>
        </p:txBody>
      </p:sp>
    </p:spTree>
    <p:extLst>
      <p:ext uri="{BB962C8B-B14F-4D97-AF65-F5344CB8AC3E}">
        <p14:creationId xmlns:p14="http://schemas.microsoft.com/office/powerpoint/2010/main" val="624712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7CE9D8A1-DA78-4F3E-9757-5A451F14AE72}" type="datetimeFigureOut">
              <a:rPr lang="ru-RU" smtClean="0"/>
              <a:t>11.03.2021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DC70D66-FB14-4592-AEDC-FB2EACB65DBB}" type="slidenum">
              <a:rPr lang="ru-RU" smtClean="0"/>
              <a:t>‹#›</a:t>
            </a:fld>
            <a:endParaRPr lang="ru-RU"/>
          </a:p>
        </p:txBody>
      </p:sp>
    </p:spTree>
    <p:extLst>
      <p:ext uri="{BB962C8B-B14F-4D97-AF65-F5344CB8AC3E}">
        <p14:creationId xmlns:p14="http://schemas.microsoft.com/office/powerpoint/2010/main" val="2814621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7CE9D8A1-DA78-4F3E-9757-5A451F14AE72}" type="datetimeFigureOut">
              <a:rPr lang="ru-RU" smtClean="0"/>
              <a:t>11.03.2021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DC70D66-FB14-4592-AEDC-FB2EACB65DBB}" type="slidenum">
              <a:rPr lang="ru-RU" smtClean="0"/>
              <a:t>‹#›</a:t>
            </a:fld>
            <a:endParaRPr lang="ru-RU"/>
          </a:p>
        </p:txBody>
      </p:sp>
    </p:spTree>
    <p:extLst>
      <p:ext uri="{BB962C8B-B14F-4D97-AF65-F5344CB8AC3E}">
        <p14:creationId xmlns:p14="http://schemas.microsoft.com/office/powerpoint/2010/main" val="2503459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E9D8A1-DA78-4F3E-9757-5A451F14AE72}" type="datetimeFigureOut">
              <a:rPr lang="ru-RU" smtClean="0"/>
              <a:t>11.03.2021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C70D66-FB14-4592-AEDC-FB2EACB65DBB}" type="slidenum">
              <a:rPr lang="ru-RU" smtClean="0"/>
              <a:t>‹#›</a:t>
            </a:fld>
            <a:endParaRPr lang="ru-RU"/>
          </a:p>
        </p:txBody>
      </p:sp>
    </p:spTree>
    <p:extLst>
      <p:ext uri="{BB962C8B-B14F-4D97-AF65-F5344CB8AC3E}">
        <p14:creationId xmlns:p14="http://schemas.microsoft.com/office/powerpoint/2010/main" val="3281242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British_people" TargetMode="External"/><Relationship Id="rId7" Type="http://schemas.openxmlformats.org/officeDocument/2006/relationships/hyperlink" Target="https://en.wikipedia.org/wiki/Somerset_House" TargetMode="External"/><Relationship Id="rId2" Type="http://schemas.openxmlformats.org/officeDocument/2006/relationships/hyperlink" Target="https://en.wikipedia.org/wiki/Art_gallery" TargetMode="External"/><Relationship Id="rId1" Type="http://schemas.openxmlformats.org/officeDocument/2006/relationships/slideLayout" Target="../slideLayouts/slideLayout2.xml"/><Relationship Id="rId6" Type="http://schemas.openxmlformats.org/officeDocument/2006/relationships/hyperlink" Target="https://en.wikipedia.org/wiki/British_artists" TargetMode="External"/><Relationship Id="rId5" Type="http://schemas.openxmlformats.org/officeDocument/2006/relationships/hyperlink" Target="https://en.wikipedia.org/wiki/Joshua_Reynolds" TargetMode="External"/><Relationship Id="rId4" Type="http://schemas.openxmlformats.org/officeDocument/2006/relationships/hyperlink" Target="https://en.wikipedia.org/wiki/William_Hogarth"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304799"/>
            <a:ext cx="9144000" cy="2479819"/>
          </a:xfrm>
        </p:spPr>
        <p:txBody>
          <a:bodyPr>
            <a:normAutofit/>
          </a:bodyPr>
          <a:lstStyle/>
          <a:p>
            <a:r>
              <a:rPr lang="ru-RU" sz="1800" b="1" dirty="0">
                <a:latin typeface="Times New Roman" panose="02020603050405020304" pitchFamily="18" charset="0"/>
                <a:cs typeface="Times New Roman" panose="02020603050405020304" pitchFamily="18" charset="0"/>
              </a:rPr>
              <a:t>МИНИСТЕРСТВО ОБРАЗОВАНИЯ, НАУКИ И МОЛОДЕЖНОЙ ПОЛИТИКИ  НИЖЕГОРОДСКОЙ ОБЛАСТИ</a:t>
            </a: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Государственное бюджетное профессиональное  образовательное учреждение </a:t>
            </a:r>
            <a:br>
              <a:rPr lang="ru-RU" sz="1800" dirty="0">
                <a:latin typeface="Times New Roman" panose="02020603050405020304" pitchFamily="18" charset="0"/>
                <a:cs typeface="Times New Roman" panose="02020603050405020304" pitchFamily="18" charset="0"/>
              </a:rPr>
            </a:br>
            <a:r>
              <a:rPr lang="ru-RU" sz="1800" b="1" dirty="0">
                <a:latin typeface="Times New Roman" panose="02020603050405020304" pitchFamily="18" charset="0"/>
                <a:cs typeface="Times New Roman" panose="02020603050405020304" pitchFamily="18" charset="0"/>
              </a:rPr>
              <a:t>«ДЗЕРЖИНСКИЙ ХИМИЧЕСКИЙ ТЕХНИКУМ ИМЕНИ КРАСНОЙ АРМИИ»</a:t>
            </a:r>
            <a:r>
              <a:rPr lang="ru-RU" dirty="0"/>
              <a:t/>
            </a:r>
            <a:br>
              <a:rPr lang="ru-RU" dirty="0"/>
            </a:br>
            <a:r>
              <a:rPr lang="ru-RU" dirty="0"/>
              <a:t> </a:t>
            </a:r>
            <a:br>
              <a:rPr lang="ru-RU" dirty="0"/>
            </a:br>
            <a:endParaRPr lang="ru-RU" sz="20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84" y="3435928"/>
            <a:ext cx="5877220" cy="3269674"/>
          </a:xfrm>
          <a:prstGeom prst="rect">
            <a:avLst/>
          </a:prstGeom>
        </p:spPr>
      </p:pic>
      <p:sp>
        <p:nvSpPr>
          <p:cNvPr id="3" name="Подзаголовок 2"/>
          <p:cNvSpPr>
            <a:spLocks noGrp="1"/>
          </p:cNvSpPr>
          <p:nvPr>
            <p:ph type="subTitle" idx="1"/>
          </p:nvPr>
        </p:nvSpPr>
        <p:spPr>
          <a:xfrm>
            <a:off x="2798618" y="2438400"/>
            <a:ext cx="8700654" cy="4087091"/>
          </a:xfrm>
        </p:spPr>
        <p:txBody>
          <a:bodyPr>
            <a:normAutofit/>
          </a:bodyPr>
          <a:lstStyle/>
          <a:p>
            <a:r>
              <a:rPr lang="en-US" sz="5400" dirty="0" smtClean="0"/>
              <a:t>Museums and Art </a:t>
            </a:r>
            <a:r>
              <a:rPr lang="en-US" sz="5400" smtClean="0"/>
              <a:t>Galleries of     </a:t>
            </a:r>
            <a:r>
              <a:rPr lang="en-US" sz="5400" dirty="0" smtClean="0"/>
              <a:t>London</a:t>
            </a:r>
            <a:endParaRPr lang="ru-RU" sz="5400" dirty="0" smtClean="0"/>
          </a:p>
          <a:p>
            <a:endParaRPr lang="ru-RU" sz="5400" dirty="0" smtClean="0"/>
          </a:p>
          <a:p>
            <a:pPr algn="r"/>
            <a:r>
              <a:rPr lang="en-US" sz="2000" dirty="0" smtClean="0"/>
              <a:t>  </a:t>
            </a:r>
            <a:r>
              <a:rPr lang="ru-RU" sz="2000" dirty="0" smtClean="0"/>
              <a:t>Подготовил: преподаватель иностранного языка,</a:t>
            </a:r>
          </a:p>
          <a:p>
            <a:pPr algn="r"/>
            <a:r>
              <a:rPr lang="ru-RU" sz="2000" dirty="0" smtClean="0"/>
              <a:t> </a:t>
            </a:r>
            <a:r>
              <a:rPr lang="ru-RU" sz="2000" dirty="0" err="1" smtClean="0"/>
              <a:t>Холодилова</a:t>
            </a:r>
            <a:r>
              <a:rPr lang="ru-RU" sz="2000" dirty="0" smtClean="0"/>
              <a:t> М.А.</a:t>
            </a:r>
            <a:endParaRPr lang="ru-RU" sz="2000" dirty="0"/>
          </a:p>
          <a:p>
            <a:pPr algn="r"/>
            <a:endParaRPr lang="ru-RU" sz="5400" dirty="0"/>
          </a:p>
        </p:txBody>
      </p:sp>
    </p:spTree>
    <p:extLst>
      <p:ext uri="{BB962C8B-B14F-4D97-AF65-F5344CB8AC3E}">
        <p14:creationId xmlns:p14="http://schemas.microsoft.com/office/powerpoint/2010/main" val="19819313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2782" y="122690"/>
            <a:ext cx="10515600" cy="1325563"/>
          </a:xfrm>
        </p:spPr>
        <p:txBody>
          <a:bodyPr>
            <a:normAutofit/>
          </a:bodyPr>
          <a:lstStyle/>
          <a:p>
            <a:pPr algn="ctr"/>
            <a:r>
              <a:rPr lang="en-US" sz="3600" b="1" dirty="0" smtClean="0"/>
              <a:t>The Tate Gallery</a:t>
            </a:r>
            <a:endParaRPr lang="ru-RU" sz="3600" b="1" dirty="0"/>
          </a:p>
        </p:txBody>
      </p:sp>
      <p:pic>
        <p:nvPicPr>
          <p:cNvPr id="2050" name="Picture 2" descr="https://vsemuzei.com/wp-content/uploads/2019/07/galerey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8605" y="1448253"/>
            <a:ext cx="4439611" cy="41043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mg.tourister.ru/files/1/2/2/3/4/2/6/4/clones/900_900_fix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3111" y="1288596"/>
            <a:ext cx="4642585" cy="402363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afisha.nyc/wp-content/uploads/2020/03/tate-britain-tate-modern-london-1200x8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8216" y="4200078"/>
            <a:ext cx="3986883" cy="2657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2809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27364" y="332508"/>
            <a:ext cx="10515600" cy="6968837"/>
          </a:xfrm>
        </p:spPr>
        <p:txBody>
          <a:bodyPr>
            <a:noAutofit/>
          </a:bodyPr>
          <a:lstStyle/>
          <a:p>
            <a:pPr marL="0" indent="0">
              <a:buNone/>
            </a:pPr>
            <a:r>
              <a:rPr lang="en-US" sz="2400" dirty="0"/>
              <a:t>In Westminster we can find </a:t>
            </a:r>
            <a:r>
              <a:rPr lang="en-US" sz="2400" b="1" dirty="0"/>
              <a:t>the Tate Gallery</a:t>
            </a:r>
            <a:r>
              <a:rPr lang="en-US" sz="2400" dirty="0"/>
              <a:t> which contains the unique collection of British painting from the 16</a:t>
            </a:r>
            <a:r>
              <a:rPr lang="en-US" sz="2400" baseline="30000" dirty="0"/>
              <a:t>th</a:t>
            </a:r>
            <a:r>
              <a:rPr lang="en-US" sz="2400" dirty="0"/>
              <a:t> centuries till present days</a:t>
            </a:r>
            <a:r>
              <a:rPr lang="en-US" sz="2400" dirty="0" smtClean="0"/>
              <a:t>.</a:t>
            </a:r>
          </a:p>
          <a:p>
            <a:pPr marL="0" indent="0">
              <a:buNone/>
            </a:pPr>
            <a:r>
              <a:rPr lang="en-US" sz="2400" dirty="0" smtClean="0"/>
              <a:t> </a:t>
            </a:r>
            <a:r>
              <a:rPr lang="en-US" sz="2400" dirty="0"/>
              <a:t>It was founded by a sugar manufacturer Henry Tate in 1897 as a private collection. Later it was presented as a gift to the country. Now there are more than 300 oil and 19000 water </a:t>
            </a:r>
            <a:r>
              <a:rPr lang="en-US" sz="2400" dirty="0" err="1"/>
              <a:t>colours</a:t>
            </a:r>
            <a:r>
              <a:rPr lang="en-US" sz="2400" dirty="0"/>
              <a:t> and drawings</a:t>
            </a:r>
            <a:r>
              <a:rPr lang="en-US" sz="2400" dirty="0" smtClean="0"/>
              <a:t>.</a:t>
            </a:r>
          </a:p>
          <a:p>
            <a:pPr marL="0" lvl="0" indent="0">
              <a:buNone/>
            </a:pPr>
            <a:r>
              <a:rPr lang="en-US" sz="2400" dirty="0"/>
              <a:t>There are a lot of paintings of the 16</a:t>
            </a:r>
            <a:r>
              <a:rPr lang="en-US" sz="2400" baseline="30000" dirty="0"/>
              <a:t>th</a:t>
            </a:r>
            <a:r>
              <a:rPr lang="en-US" sz="2400" dirty="0"/>
              <a:t> century by English painters. Also, you can see many paintings by foreign artists of the 19</a:t>
            </a:r>
            <a:r>
              <a:rPr lang="en-US" sz="2400" baseline="30000" dirty="0"/>
              <a:t>th</a:t>
            </a:r>
            <a:r>
              <a:rPr lang="en-US" sz="2400" dirty="0"/>
              <a:t> century</a:t>
            </a:r>
            <a:r>
              <a:rPr lang="en-US" sz="2400" dirty="0" smtClean="0"/>
              <a:t>.</a:t>
            </a:r>
            <a:r>
              <a:rPr lang="en-US" sz="2400" dirty="0"/>
              <a:t> Here you can see works of William Turner, Pablo Picasso, Henry Moor, Joshua Reynolds, William Hogarth, paintings by impressionists, post-impressionists and others. </a:t>
            </a:r>
            <a:endParaRPr lang="en-US" sz="2400" dirty="0" smtClean="0"/>
          </a:p>
          <a:p>
            <a:pPr marL="0" lvl="0" indent="0">
              <a:buNone/>
            </a:pPr>
            <a:r>
              <a:rPr lang="en-US" sz="2400" dirty="0" smtClean="0"/>
              <a:t>The </a:t>
            </a:r>
            <a:r>
              <a:rPr lang="en-US" sz="2400" dirty="0"/>
              <a:t>Gallery exhibits many outstanding works of famous English and foreign artists. Here you can see the sculptures of Henry </a:t>
            </a:r>
            <a:r>
              <a:rPr lang="en-US" sz="2400" dirty="0" smtClean="0"/>
              <a:t>Moor. </a:t>
            </a:r>
            <a:r>
              <a:rPr lang="en-US" sz="2400" dirty="0"/>
              <a:t>Besides, you can see the works of a famous English painter William  Turner. His pictures are connected with sea. One hall of the Gallery is devoted to the masterpieces of Sir Joshua Reynolds. </a:t>
            </a:r>
            <a:r>
              <a:rPr lang="en-US" sz="2400" dirty="0" smtClean="0"/>
              <a:t>The </a:t>
            </a:r>
            <a:r>
              <a:rPr lang="en-US" sz="2400" dirty="0"/>
              <a:t>most famous of his paintings are: “ Self – portrait “,“ The Portrait of Nelly O’Brien”, “ The Portrait of Samuel Johnson” and others. In the William Hogarth’s hall there are many group portraits. For example: “ The Graham Children”, “ The Marriage – a – la- Mode” and others. The paintings of this Gallery empress everybody who visits it.</a:t>
            </a:r>
            <a:endParaRPr lang="ru-RU" sz="2400" dirty="0"/>
          </a:p>
          <a:p>
            <a:pPr marL="0" indent="0">
              <a:buNone/>
            </a:pPr>
            <a:endParaRPr lang="ru-RU" sz="2400" dirty="0"/>
          </a:p>
          <a:p>
            <a:pPr marL="0" indent="0">
              <a:buNone/>
            </a:pPr>
            <a:endParaRPr lang="ru-RU" sz="2400" dirty="0"/>
          </a:p>
        </p:txBody>
      </p:sp>
    </p:spTree>
    <p:extLst>
      <p:ext uri="{BB962C8B-B14F-4D97-AF65-F5344CB8AC3E}">
        <p14:creationId xmlns:p14="http://schemas.microsoft.com/office/powerpoint/2010/main" val="32644909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3600" b="1" dirty="0"/>
              <a:t>The Tate Gallery</a:t>
            </a:r>
            <a:endParaRPr lang="ru-RU" sz="3600" dirty="0"/>
          </a:p>
        </p:txBody>
      </p:sp>
      <p:pic>
        <p:nvPicPr>
          <p:cNvPr id="3074" name="Picture 2" descr="https://experience-ireland.s3.amazonaws.com/thumbs2/11d1ec50-3f30-11e9-a649-02d82f4896e8.800x60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883681"/>
            <a:ext cx="4820574" cy="456905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shegby.ru/upload/gallery/55950e1bb1586.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6607" y="1883682"/>
            <a:ext cx="5187193" cy="4569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3914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3600" b="1" dirty="0"/>
              <a:t>The Tate Gallery</a:t>
            </a:r>
            <a:endParaRPr lang="ru-RU" sz="3600"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3475" y="1243734"/>
            <a:ext cx="4423981" cy="3369830"/>
          </a:xfrm>
        </p:spPr>
      </p:pic>
      <p:sp>
        <p:nvSpPr>
          <p:cNvPr id="5" name="Прямоугольник 4"/>
          <p:cNvSpPr/>
          <p:nvPr/>
        </p:nvSpPr>
        <p:spPr>
          <a:xfrm>
            <a:off x="838200" y="5122841"/>
            <a:ext cx="3820469" cy="646331"/>
          </a:xfrm>
          <a:prstGeom prst="rect">
            <a:avLst/>
          </a:prstGeom>
        </p:spPr>
        <p:txBody>
          <a:bodyPr wrap="none">
            <a:spAutoFit/>
          </a:bodyPr>
          <a:lstStyle/>
          <a:p>
            <a:pPr algn="ctr"/>
            <a:r>
              <a:rPr lang="en-US" dirty="0" smtClean="0"/>
              <a:t>William </a:t>
            </a:r>
            <a:r>
              <a:rPr lang="en-US" dirty="0"/>
              <a:t>H</a:t>
            </a:r>
            <a:r>
              <a:rPr lang="en-US" dirty="0" smtClean="0"/>
              <a:t>ogarth “Marriage a-la-mode”</a:t>
            </a:r>
          </a:p>
          <a:p>
            <a:pPr algn="ctr"/>
            <a:r>
              <a:rPr lang="ru-RU" dirty="0"/>
              <a:t>1743—1745 </a:t>
            </a: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452" y="1399309"/>
            <a:ext cx="4663167" cy="3214255"/>
          </a:xfrm>
          <a:prstGeom prst="rect">
            <a:avLst/>
          </a:prstGeom>
        </p:spPr>
      </p:pic>
      <p:sp>
        <p:nvSpPr>
          <p:cNvPr id="8" name="Прямоугольник 7"/>
          <p:cNvSpPr/>
          <p:nvPr/>
        </p:nvSpPr>
        <p:spPr>
          <a:xfrm>
            <a:off x="5458132" y="5122841"/>
            <a:ext cx="3349443" cy="646331"/>
          </a:xfrm>
          <a:prstGeom prst="rect">
            <a:avLst/>
          </a:prstGeom>
        </p:spPr>
        <p:txBody>
          <a:bodyPr wrap="none">
            <a:spAutoFit/>
          </a:bodyPr>
          <a:lstStyle/>
          <a:p>
            <a:r>
              <a:rPr lang="en-US" dirty="0" smtClean="0">
                <a:solidFill>
                  <a:srgbClr val="333333"/>
                </a:solidFill>
                <a:latin typeface="Arial" panose="020B0604020202020204" pitchFamily="34" charset="0"/>
              </a:rPr>
              <a:t> </a:t>
            </a:r>
            <a:r>
              <a:rPr lang="en-US" dirty="0"/>
              <a:t>John </a:t>
            </a:r>
            <a:r>
              <a:rPr lang="en-US" dirty="0" smtClean="0"/>
              <a:t>Constable “</a:t>
            </a:r>
            <a:r>
              <a:rPr lang="en-US" dirty="0" smtClean="0">
                <a:solidFill>
                  <a:srgbClr val="333333"/>
                </a:solidFill>
                <a:latin typeface="Arial" panose="020B0604020202020204" pitchFamily="34" charset="0"/>
              </a:rPr>
              <a:t>The</a:t>
            </a:r>
            <a:r>
              <a:rPr lang="en-US" dirty="0">
                <a:solidFill>
                  <a:srgbClr val="333333"/>
                </a:solidFill>
                <a:latin typeface="Arial" panose="020B0604020202020204" pitchFamily="34" charset="0"/>
              </a:rPr>
              <a:t> Hay </a:t>
            </a:r>
            <a:r>
              <a:rPr lang="en-US" dirty="0" smtClean="0">
                <a:solidFill>
                  <a:srgbClr val="333333"/>
                </a:solidFill>
                <a:latin typeface="Arial" panose="020B0604020202020204" pitchFamily="34" charset="0"/>
              </a:rPr>
              <a:t>Wain”</a:t>
            </a:r>
          </a:p>
          <a:p>
            <a:pPr algn="ctr"/>
            <a:r>
              <a:rPr lang="en-US" dirty="0" smtClean="0">
                <a:solidFill>
                  <a:srgbClr val="333333"/>
                </a:solidFill>
                <a:latin typeface="Arial" panose="020B0604020202020204" pitchFamily="34" charset="0"/>
              </a:rPr>
              <a:t>1821 </a:t>
            </a:r>
            <a:endParaRPr lang="ru-RU" dirty="0"/>
          </a:p>
        </p:txBody>
      </p:sp>
    </p:spTree>
    <p:extLst>
      <p:ext uri="{BB962C8B-B14F-4D97-AF65-F5344CB8AC3E}">
        <p14:creationId xmlns:p14="http://schemas.microsoft.com/office/powerpoint/2010/main" val="25651750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1020330"/>
          </a:xfrm>
        </p:spPr>
        <p:txBody>
          <a:bodyPr>
            <a:normAutofit/>
          </a:bodyPr>
          <a:lstStyle/>
          <a:p>
            <a:pPr algn="ctr"/>
            <a:r>
              <a:rPr lang="en-US" sz="3600" b="1" dirty="0" smtClean="0"/>
              <a:t>The Museum of Madame </a:t>
            </a:r>
            <a:r>
              <a:rPr lang="en-US" sz="3600" b="1" dirty="0" err="1" smtClean="0"/>
              <a:t>Tusseaud</a:t>
            </a:r>
            <a:endParaRPr lang="ru-RU" sz="3600" b="1" dirty="0"/>
          </a:p>
        </p:txBody>
      </p:sp>
      <p:pic>
        <p:nvPicPr>
          <p:cNvPr id="4098" name="Picture 2" descr="https://avatars.mds.yandex.net/get-zen_doc/112656/pub_5c0d3cfe71a92900aa02a206_5c0d3d4feb86bc00a9389fe3/scale_120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4804229" cy="453339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avatars.mds.yandex.net/get-zen_doc/59126/pub_5e1456a134808200b16e28b9_5e1457fd1ee34f00b1810672/scale_1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44425"/>
            <a:ext cx="5795282" cy="4579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6471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199" y="346365"/>
            <a:ext cx="10730345" cy="5830598"/>
          </a:xfrm>
        </p:spPr>
        <p:txBody>
          <a:bodyPr>
            <a:normAutofit fontScale="77500" lnSpcReduction="20000"/>
          </a:bodyPr>
          <a:lstStyle/>
          <a:p>
            <a:pPr marL="0" indent="0">
              <a:buNone/>
            </a:pPr>
            <a:r>
              <a:rPr lang="en-US" b="1" dirty="0"/>
              <a:t>T</a:t>
            </a:r>
            <a:r>
              <a:rPr lang="en-US" b="1" dirty="0" smtClean="0"/>
              <a:t>he </a:t>
            </a:r>
            <a:r>
              <a:rPr lang="en-US" b="1" dirty="0"/>
              <a:t>Museum of Madame </a:t>
            </a:r>
            <a:r>
              <a:rPr lang="en-US" b="1" dirty="0" err="1"/>
              <a:t>Tussaud’s</a:t>
            </a:r>
            <a:r>
              <a:rPr lang="en-US" dirty="0"/>
              <a:t>, which is situated in Marylebone. </a:t>
            </a:r>
            <a:endParaRPr lang="en-US" dirty="0" smtClean="0"/>
          </a:p>
          <a:p>
            <a:pPr marL="0" indent="0">
              <a:buNone/>
            </a:pPr>
            <a:r>
              <a:rPr lang="en-US" u="sng" dirty="0" smtClean="0"/>
              <a:t>Who </a:t>
            </a:r>
            <a:r>
              <a:rPr lang="en-US" u="sng" dirty="0"/>
              <a:t>knows what kind of museum is it?</a:t>
            </a:r>
            <a:endParaRPr lang="ru-RU" dirty="0"/>
          </a:p>
          <a:p>
            <a:pPr marL="0" lvl="0" indent="0">
              <a:buNone/>
            </a:pPr>
            <a:r>
              <a:rPr lang="en-US" dirty="0"/>
              <a:t>It’s a wax museum.</a:t>
            </a:r>
            <a:endParaRPr lang="ru-RU" dirty="0"/>
          </a:p>
          <a:p>
            <a:pPr marL="0" lvl="0" indent="0">
              <a:buNone/>
            </a:pPr>
            <a:r>
              <a:rPr lang="en-US" dirty="0" smtClean="0"/>
              <a:t>Situated </a:t>
            </a:r>
            <a:r>
              <a:rPr lang="en-US" dirty="0"/>
              <a:t>near the Baker Street tube station, this attraction is one of the most popular that London has to offer. Madame </a:t>
            </a:r>
            <a:r>
              <a:rPr lang="en-US" dirty="0" err="1"/>
              <a:t>Tussaud</a:t>
            </a:r>
            <a:r>
              <a:rPr lang="en-US" dirty="0"/>
              <a:t> first arrived at the capital in 1802 bearing the sculptured heads of executed French aristocrats and ever since “her” wax models have been pulling in the crowds. The exhibition is split into several sections in which visitors can see replicas of the famous and the infamous from both past and present. Models include politicians like Margaret Thatcher, Roosevelt, pop stars like the Beatles, and royalty like Prince Charles and Lady Di, Elvis Priestly, Marilyn Monroe, Michael Jackson, Bill Clinton and others. </a:t>
            </a:r>
            <a:endParaRPr lang="ru-RU" dirty="0"/>
          </a:p>
          <a:p>
            <a:pPr marL="0" indent="0">
              <a:buNone/>
            </a:pPr>
            <a:r>
              <a:rPr lang="en-US" dirty="0"/>
              <a:t> There is usually a long queue in front of the museum. Many tourists would consider their trip to London worthless if they didn’t visit the famous museum. There are several halls in the museum. Highlights include the Grand Hall, the Chamber of Horrors and “ The Spirit of London” exhibition.</a:t>
            </a:r>
            <a:endParaRPr lang="ru-RU" dirty="0"/>
          </a:p>
          <a:p>
            <a:pPr marL="0" indent="0">
              <a:buNone/>
            </a:pPr>
            <a:r>
              <a:rPr lang="en-US" dirty="0"/>
              <a:t> </a:t>
            </a:r>
            <a:endParaRPr lang="ru-RU" dirty="0"/>
          </a:p>
          <a:p>
            <a:pPr marL="0" indent="0">
              <a:buNone/>
            </a:pPr>
            <a:r>
              <a:rPr lang="en-US" dirty="0"/>
              <a:t>Here you can see the figures of two famous women. We are sure that you know who they </a:t>
            </a:r>
            <a:r>
              <a:rPr lang="en-US" dirty="0" err="1" smtClean="0"/>
              <a:t>are.They</a:t>
            </a:r>
            <a:r>
              <a:rPr lang="en-US" dirty="0" smtClean="0"/>
              <a:t> are </a:t>
            </a:r>
            <a:r>
              <a:rPr lang="en-US" dirty="0"/>
              <a:t>Victoria Beckham and Marilyn Monroe. You can come to them, ask different questions and ask for a sign. These models can move and speak. </a:t>
            </a:r>
            <a:endParaRPr lang="ru-RU" dirty="0"/>
          </a:p>
          <a:p>
            <a:pPr marL="0" indent="0">
              <a:buNone/>
            </a:pPr>
            <a:r>
              <a:rPr lang="en-US" dirty="0"/>
              <a:t> Welcome to our museum every </a:t>
            </a:r>
            <a:r>
              <a:rPr lang="en-US" dirty="0" smtClean="0"/>
              <a:t>day!</a:t>
            </a:r>
            <a:endParaRPr lang="ru-RU" dirty="0"/>
          </a:p>
        </p:txBody>
      </p:sp>
    </p:spTree>
    <p:extLst>
      <p:ext uri="{BB962C8B-B14F-4D97-AF65-F5344CB8AC3E}">
        <p14:creationId xmlns:p14="http://schemas.microsoft.com/office/powerpoint/2010/main" val="12757331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3600" b="1" dirty="0"/>
              <a:t>The Museum of Madame </a:t>
            </a:r>
            <a:r>
              <a:rPr lang="en-US" sz="3600" b="1" dirty="0" err="1"/>
              <a:t>Tusseaud</a:t>
            </a:r>
            <a:endParaRPr lang="ru-RU" sz="3600" dirty="0"/>
          </a:p>
        </p:txBody>
      </p:sp>
      <p:pic>
        <p:nvPicPr>
          <p:cNvPr id="1026" name="Picture 2" descr="Какие восковые фигуры наших известных людей есть в музее Мадам Тюссо"/>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1226" y="1780970"/>
            <a:ext cx="4494229"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Какие восковые фигуры наших известных людей есть в музее Мадам Тюсс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011" y="1791908"/>
            <a:ext cx="4838700" cy="423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2771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1131166"/>
          </a:xfrm>
        </p:spPr>
        <p:txBody>
          <a:bodyPr>
            <a:normAutofit/>
          </a:bodyPr>
          <a:lstStyle/>
          <a:p>
            <a:pPr algn="ctr"/>
            <a:r>
              <a:rPr lang="en-US" sz="3600" b="1" dirty="0" smtClean="0"/>
              <a:t>The Natural History Museum</a:t>
            </a:r>
            <a:endParaRPr lang="ru-RU" sz="3600" b="1" dirty="0"/>
          </a:p>
        </p:txBody>
      </p:sp>
      <p:pic>
        <p:nvPicPr>
          <p:cNvPr id="6146" name="Picture 2" descr="https://images.adsttc.com/media/images/528e/34bc/e8e4/4efc/1f00/01cc/large_jpg/1.jpg?1385051297"/>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07643" y="1937456"/>
            <a:ext cx="5167435" cy="347637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curiocity.com/toronto/wp-content/uploads/2020/04/shutterstock_7078720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2486" y="1937455"/>
            <a:ext cx="4891314" cy="3476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1770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1034184"/>
          </a:xfrm>
        </p:spPr>
        <p:txBody>
          <a:bodyPr>
            <a:normAutofit/>
          </a:bodyPr>
          <a:lstStyle/>
          <a:p>
            <a:pPr algn="ctr"/>
            <a:r>
              <a:rPr lang="en-US" sz="3600" b="1" dirty="0" smtClean="0"/>
              <a:t>The National Portrait Gallery</a:t>
            </a:r>
            <a:endParaRPr lang="ru-RU" sz="3600" b="1" dirty="0"/>
          </a:p>
        </p:txBody>
      </p:sp>
      <p:pic>
        <p:nvPicPr>
          <p:cNvPr id="7170" name="Picture 2" descr="https://i.pinimg.com/originals/cf/3f/7a/cf3f7ab6cf96941855daaffed20751db.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874" y="1690688"/>
            <a:ext cx="5503302" cy="412954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vistapointe.net/images/national-portrait-gallery-london-wallpaper-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1502" y="1690687"/>
            <a:ext cx="4845838" cy="412954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46362" y="5934670"/>
            <a:ext cx="10840977" cy="646331"/>
          </a:xfrm>
          <a:prstGeom prst="rect">
            <a:avLst/>
          </a:prstGeom>
        </p:spPr>
        <p:txBody>
          <a:bodyPr wrap="square">
            <a:spAutoFit/>
          </a:bodyPr>
          <a:lstStyle/>
          <a:p>
            <a:r>
              <a:rPr lang="en-US">
                <a:solidFill>
                  <a:srgbClr val="061135"/>
                </a:solidFill>
                <a:latin typeface="Roboto"/>
              </a:rPr>
              <a:t>The National Gallery is a world-famous art museum. </a:t>
            </a:r>
            <a:r>
              <a:rPr lang="en-US" dirty="0">
                <a:solidFill>
                  <a:srgbClr val="061135"/>
                </a:solidFill>
                <a:latin typeface="Roboto"/>
              </a:rPr>
              <a:t>It is located in London in Trafalgar Square. The National Gallery is situated right behind Nelson’s Column.</a:t>
            </a:r>
            <a:endParaRPr lang="ru-RU" dirty="0"/>
          </a:p>
        </p:txBody>
      </p:sp>
    </p:spTree>
    <p:extLst>
      <p:ext uri="{BB962C8B-B14F-4D97-AF65-F5344CB8AC3E}">
        <p14:creationId xmlns:p14="http://schemas.microsoft.com/office/powerpoint/2010/main" val="4140957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buNone/>
            </a:pPr>
            <a:r>
              <a:rPr lang="en-US" dirty="0"/>
              <a:t>The </a:t>
            </a:r>
            <a:r>
              <a:rPr lang="en-US" b="1" dirty="0"/>
              <a:t>National Portrait Gallery</a:t>
            </a:r>
            <a:r>
              <a:rPr lang="en-US" dirty="0"/>
              <a:t> (</a:t>
            </a:r>
            <a:r>
              <a:rPr lang="en-US" b="1" dirty="0"/>
              <a:t>NPG</a:t>
            </a:r>
            <a:r>
              <a:rPr lang="en-US" dirty="0"/>
              <a:t>) is an </a:t>
            </a:r>
            <a:r>
              <a:rPr lang="en-US" dirty="0">
                <a:hlinkClick r:id="rId2" tooltip="Art gallery"/>
              </a:rPr>
              <a:t>art gallery</a:t>
            </a:r>
            <a:r>
              <a:rPr lang="en-US" dirty="0"/>
              <a:t> in London housing a collection of portraits of historically important and famous </a:t>
            </a:r>
            <a:r>
              <a:rPr lang="en-US" dirty="0">
                <a:hlinkClick r:id="rId3" tooltip="British people"/>
              </a:rPr>
              <a:t>British people</a:t>
            </a:r>
            <a:r>
              <a:rPr lang="en-US" dirty="0"/>
              <a:t>. It was the first portrait gallery in the world when it </a:t>
            </a:r>
            <a:r>
              <a:rPr lang="en-US" dirty="0" smtClean="0"/>
              <a:t> was opened </a:t>
            </a:r>
            <a:r>
              <a:rPr lang="en-US" dirty="0"/>
              <a:t>in 1856</a:t>
            </a:r>
            <a:r>
              <a:rPr lang="en-US" dirty="0" smtClean="0"/>
              <a:t>. </a:t>
            </a:r>
            <a:r>
              <a:rPr lang="en-US" dirty="0"/>
              <a:t>Not all of the portraits are exceptional artistically, although there are self-portraits by </a:t>
            </a:r>
            <a:r>
              <a:rPr lang="en-US" dirty="0">
                <a:hlinkClick r:id="rId4" tooltip="William Hogarth"/>
              </a:rPr>
              <a:t>William Hogarth</a:t>
            </a:r>
            <a:r>
              <a:rPr lang="en-US" dirty="0"/>
              <a:t>, Sir </a:t>
            </a:r>
            <a:r>
              <a:rPr lang="en-US" dirty="0">
                <a:hlinkClick r:id="rId5" tooltip="Joshua Reynolds"/>
              </a:rPr>
              <a:t>Joshua Reynolds</a:t>
            </a:r>
            <a:r>
              <a:rPr lang="en-US" dirty="0"/>
              <a:t> and other </a:t>
            </a:r>
            <a:r>
              <a:rPr lang="en-US" dirty="0">
                <a:hlinkClick r:id="rId6" tooltip="British artists"/>
              </a:rPr>
              <a:t>British artists</a:t>
            </a:r>
            <a:r>
              <a:rPr lang="en-US" dirty="0"/>
              <a:t> of note. Some, such as the group portrait of the participants in the </a:t>
            </a:r>
            <a:r>
              <a:rPr lang="en-US" dirty="0">
                <a:hlinkClick r:id="rId7" tooltip="Somerset House"/>
              </a:rPr>
              <a:t>Somerset House</a:t>
            </a:r>
            <a:r>
              <a:rPr lang="en-US" dirty="0"/>
              <a:t> Conference of 1604, are important historical documents in their own right. </a:t>
            </a:r>
            <a:endParaRPr lang="ru-RU" dirty="0"/>
          </a:p>
        </p:txBody>
      </p:sp>
    </p:spTree>
    <p:extLst>
      <p:ext uri="{BB962C8B-B14F-4D97-AF65-F5344CB8AC3E}">
        <p14:creationId xmlns:p14="http://schemas.microsoft.com/office/powerpoint/2010/main" val="25141327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1947862"/>
          </a:xfrm>
        </p:spPr>
        <p:txBody>
          <a:bodyPr>
            <a:normAutofit/>
          </a:bodyPr>
          <a:lstStyle/>
          <a:p>
            <a:pPr algn="just"/>
            <a:r>
              <a:rPr lang="ru-RU" sz="3200" b="1" dirty="0" smtClean="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When the man is tired of London, he is tired of the life; for there is in London all that life can afford.</a:t>
            </a:r>
            <a:r>
              <a:rPr lang="ru-RU" sz="3200" b="1" dirty="0" smtClean="0">
                <a:latin typeface="Times New Roman" panose="02020603050405020304" pitchFamily="18" charset="0"/>
                <a:cs typeface="Times New Roman" panose="02020603050405020304" pitchFamily="18" charset="0"/>
              </a:rPr>
              <a:t>»</a:t>
            </a:r>
            <a:r>
              <a:rPr lang="en-US" sz="3200" b="1" dirty="0" smtClean="0">
                <a:latin typeface="Times New Roman" panose="02020603050405020304" pitchFamily="18" charset="0"/>
                <a:cs typeface="Times New Roman" panose="02020603050405020304" pitchFamily="18" charset="0"/>
              </a:rPr>
              <a:t/>
            </a:r>
            <a:br>
              <a:rPr lang="en-US" sz="3200" b="1" dirty="0" smtClean="0">
                <a:latin typeface="Times New Roman" panose="02020603050405020304" pitchFamily="18" charset="0"/>
                <a:cs typeface="Times New Roman" panose="02020603050405020304" pitchFamily="18" charset="0"/>
              </a:rPr>
            </a:br>
            <a:endParaRPr lang="ru-RU" sz="3200" b="1" dirty="0">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831850" y="3657600"/>
            <a:ext cx="10515600" cy="1500187"/>
          </a:xfrm>
        </p:spPr>
        <p:txBody>
          <a:bodyPr/>
          <a:lstStyle/>
          <a:p>
            <a:pPr algn="r"/>
            <a:r>
              <a:rPr lang="en-US" b="1" dirty="0" smtClean="0"/>
              <a:t>Dr. Samuel Johnson</a:t>
            </a:r>
            <a:endParaRPr lang="ru-RU" b="1" dirty="0"/>
          </a:p>
        </p:txBody>
      </p:sp>
    </p:spTree>
    <p:extLst>
      <p:ext uri="{BB962C8B-B14F-4D97-AF65-F5344CB8AC3E}">
        <p14:creationId xmlns:p14="http://schemas.microsoft.com/office/powerpoint/2010/main" val="31030169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3600" b="1" dirty="0"/>
              <a:t>The National Portrait Gallery</a:t>
            </a:r>
            <a:endParaRPr lang="ru-RU" sz="3600" dirty="0"/>
          </a:p>
        </p:txBody>
      </p:sp>
      <p:pic>
        <p:nvPicPr>
          <p:cNvPr id="8194" name="Picture 2" descr="https://johnsworldview.files.wordpress.com/2018/01/dulwich-picture-gallery-2.jpg?w=64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1199" y="1690688"/>
            <a:ext cx="4976245" cy="425268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im3.turbina.ru/photos.4/7/7/8/2/8/3082877/big.photo/Britanskaya-natsionalnay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4686" y="1690688"/>
            <a:ext cx="4754507" cy="4252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3248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3600" b="1" dirty="0"/>
              <a:t>The National Portrait Gallery</a:t>
            </a:r>
            <a:endParaRPr lang="ru-RU" sz="3600" dirty="0"/>
          </a:p>
        </p:txBody>
      </p:sp>
      <p:pic>
        <p:nvPicPr>
          <p:cNvPr id="2050" name="Picture 2" descr="https://puzzleit.ru/files/puzzles/61/61361/_original.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651807"/>
            <a:ext cx="3442855" cy="45904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Таблица 5"/>
          <p:cNvGraphicFramePr>
            <a:graphicFrameLocks noGrp="1"/>
          </p:cNvGraphicFramePr>
          <p:nvPr>
            <p:extLst>
              <p:ext uri="{D42A27DB-BD31-4B8C-83A1-F6EECF244321}">
                <p14:modId xmlns:p14="http://schemas.microsoft.com/office/powerpoint/2010/main" val="226314891"/>
              </p:ext>
            </p:extLst>
          </p:nvPr>
        </p:nvGraphicFramePr>
        <p:xfrm>
          <a:off x="1159163" y="6261484"/>
          <a:ext cx="2262909" cy="370840"/>
        </p:xfrm>
        <a:graphic>
          <a:graphicData uri="http://schemas.openxmlformats.org/drawingml/2006/table">
            <a:tbl>
              <a:tblPr firstRow="1" bandRow="1">
                <a:tableStyleId>{5C22544A-7EE6-4342-B048-85BDC9FD1C3A}</a:tableStyleId>
              </a:tblPr>
              <a:tblGrid>
                <a:gridCol w="2262909">
                  <a:extLst>
                    <a:ext uri="{9D8B030D-6E8A-4147-A177-3AD203B41FA5}">
                      <a16:colId xmlns:a16="http://schemas.microsoft.com/office/drawing/2014/main" val="2585677138"/>
                    </a:ext>
                  </a:extLst>
                </a:gridCol>
              </a:tblGrid>
              <a:tr h="370840">
                <a:tc>
                  <a:txBody>
                    <a:bodyPr/>
                    <a:lstStyle/>
                    <a:p>
                      <a:r>
                        <a:rPr lang="en-US" dirty="0" err="1" smtClean="0">
                          <a:solidFill>
                            <a:schemeClr val="tx1"/>
                          </a:solidFill>
                        </a:rPr>
                        <a:t>Adelina</a:t>
                      </a:r>
                      <a:r>
                        <a:rPr lang="en-US" dirty="0" smtClean="0">
                          <a:solidFill>
                            <a:schemeClr val="tx1"/>
                          </a:solidFill>
                        </a:rPr>
                        <a:t> Patti</a:t>
                      </a:r>
                      <a:endParaRPr lang="ru-RU" dirty="0">
                        <a:solidFill>
                          <a:schemeClr val="tx1"/>
                        </a:solidFill>
                      </a:endParaRPr>
                    </a:p>
                  </a:txBody>
                  <a:tcPr>
                    <a:noFill/>
                  </a:tcPr>
                </a:tc>
                <a:extLst>
                  <a:ext uri="{0D108BD9-81ED-4DB2-BD59-A6C34878D82A}">
                    <a16:rowId xmlns:a16="http://schemas.microsoft.com/office/drawing/2014/main" val="2012302310"/>
                  </a:ext>
                </a:extLst>
              </a:tr>
            </a:tbl>
          </a:graphicData>
        </a:graphic>
      </p:graphicFrame>
      <p:pic>
        <p:nvPicPr>
          <p:cNvPr id="2052" name="Picture 4" descr="https://artsdot.com/ADC/Art.nsf/O/ARJFZL/$File/George-Romney-Reverend-Daniel-Wil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51" y="-8728363"/>
            <a:ext cx="3661890" cy="71627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artsdot.com/ADC/Art.nsf/O/ARJFZL/$File/George-Romney-Reverend-Daniel-Wils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4339" y="1632604"/>
            <a:ext cx="3806825" cy="4609677"/>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5890261" y="6262992"/>
            <a:ext cx="2129494" cy="646331"/>
          </a:xfrm>
          <a:prstGeom prst="rect">
            <a:avLst/>
          </a:prstGeom>
        </p:spPr>
        <p:txBody>
          <a:bodyPr wrap="none">
            <a:spAutoFit/>
          </a:bodyPr>
          <a:lstStyle/>
          <a:p>
            <a:r>
              <a:rPr lang="en-US" b="1" dirty="0" smtClean="0"/>
              <a:t>“George</a:t>
            </a:r>
            <a:r>
              <a:rPr lang="ru-RU" b="1" dirty="0" smtClean="0"/>
              <a:t> </a:t>
            </a:r>
            <a:r>
              <a:rPr lang="en-US" b="1" dirty="0" err="1" smtClean="0"/>
              <a:t>Romne</a:t>
            </a:r>
            <a:r>
              <a:rPr lang="en-US" b="1" dirty="0" smtClean="0"/>
              <a:t>”</a:t>
            </a:r>
            <a:r>
              <a:rPr lang="ru-RU" b="1" dirty="0" smtClean="0"/>
              <a:t> </a:t>
            </a:r>
            <a:endParaRPr lang="en-US" b="1" dirty="0" smtClean="0"/>
          </a:p>
          <a:p>
            <a:r>
              <a:rPr lang="en-US" b="1" dirty="0" smtClean="0"/>
              <a:t>Richard </a:t>
            </a:r>
            <a:r>
              <a:rPr lang="en-US" b="1" dirty="0"/>
              <a:t>Cumberland</a:t>
            </a:r>
            <a:endParaRPr lang="ru-RU" b="1" dirty="0"/>
          </a:p>
        </p:txBody>
      </p:sp>
    </p:spTree>
    <p:extLst>
      <p:ext uri="{BB962C8B-B14F-4D97-AF65-F5344CB8AC3E}">
        <p14:creationId xmlns:p14="http://schemas.microsoft.com/office/powerpoint/2010/main" val="36131150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en-US" sz="3600" b="1" dirty="0" smtClean="0"/>
              <a:t>Read and translate the text “The Transport Museum”;</a:t>
            </a:r>
            <a:br>
              <a:rPr lang="en-US" sz="3600" b="1" dirty="0" smtClean="0"/>
            </a:br>
            <a:r>
              <a:rPr lang="en-US" sz="3600" b="1" dirty="0" smtClean="0"/>
              <a:t/>
            </a:r>
            <a:br>
              <a:rPr lang="en-US" sz="3600" b="1" dirty="0" smtClean="0"/>
            </a:br>
            <a:r>
              <a:rPr lang="en-US" sz="3600" b="1" dirty="0" smtClean="0"/>
              <a:t>Answer the following questions:</a:t>
            </a:r>
            <a:endParaRPr lang="ru-RU" sz="3600" b="1" dirty="0"/>
          </a:p>
        </p:txBody>
      </p:sp>
      <p:sp>
        <p:nvSpPr>
          <p:cNvPr id="3" name="Объект 2"/>
          <p:cNvSpPr>
            <a:spLocks noGrp="1"/>
          </p:cNvSpPr>
          <p:nvPr>
            <p:ph idx="1"/>
          </p:nvPr>
        </p:nvSpPr>
        <p:spPr>
          <a:xfrm>
            <a:off x="838200" y="2296680"/>
            <a:ext cx="10515600" cy="4351338"/>
          </a:xfrm>
        </p:spPr>
        <p:txBody>
          <a:bodyPr/>
          <a:lstStyle/>
          <a:p>
            <a:pPr marL="514350" indent="-514350" algn="just">
              <a:buAutoNum type="arabicPeriod"/>
            </a:pPr>
            <a:r>
              <a:rPr lang="en-US" dirty="0" smtClean="0"/>
              <a:t>When was the first double-</a:t>
            </a:r>
            <a:r>
              <a:rPr lang="en-US" dirty="0" err="1"/>
              <a:t>d</a:t>
            </a:r>
            <a:r>
              <a:rPr lang="en-US" dirty="0" err="1" smtClean="0"/>
              <a:t>echer</a:t>
            </a:r>
            <a:r>
              <a:rPr lang="en-US" dirty="0" smtClean="0"/>
              <a:t> bus built?</a:t>
            </a:r>
          </a:p>
          <a:p>
            <a:pPr marL="514350" indent="-514350" algn="just">
              <a:buAutoNum type="arabicPeriod"/>
            </a:pPr>
            <a:r>
              <a:rPr lang="en-US" dirty="0" smtClean="0"/>
              <a:t>What was the speed of the petrol engine bus?</a:t>
            </a:r>
          </a:p>
          <a:p>
            <a:pPr marL="514350" indent="-514350" algn="just">
              <a:buAutoNum type="arabicPeriod"/>
            </a:pPr>
            <a:r>
              <a:rPr lang="en-US" dirty="0" smtClean="0"/>
              <a:t>Where were the first train used?</a:t>
            </a:r>
          </a:p>
          <a:p>
            <a:pPr marL="514350" indent="-514350" algn="just">
              <a:buAutoNum type="arabicPeriod"/>
            </a:pPr>
            <a:r>
              <a:rPr lang="en-US" dirty="0" smtClean="0"/>
              <a:t>What was the name of the first steam train?</a:t>
            </a:r>
          </a:p>
          <a:p>
            <a:pPr marL="514350" indent="-514350" algn="just">
              <a:buAutoNum type="arabicPeriod"/>
            </a:pPr>
            <a:r>
              <a:rPr lang="en-US" dirty="0" smtClean="0"/>
              <a:t>What was world record speed for a steam train?</a:t>
            </a:r>
            <a:endParaRPr lang="ru-RU" dirty="0"/>
          </a:p>
        </p:txBody>
      </p:sp>
    </p:spTree>
    <p:extLst>
      <p:ext uri="{BB962C8B-B14F-4D97-AF65-F5344CB8AC3E}">
        <p14:creationId xmlns:p14="http://schemas.microsoft.com/office/powerpoint/2010/main" val="42159478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600" b="1" dirty="0" smtClean="0"/>
              <a:t>Fill in the gaps:</a:t>
            </a:r>
            <a:endParaRPr lang="ru-RU" sz="3600" b="1" dirty="0"/>
          </a:p>
        </p:txBody>
      </p:sp>
      <p:sp>
        <p:nvSpPr>
          <p:cNvPr id="3" name="Объект 2"/>
          <p:cNvSpPr>
            <a:spLocks noGrp="1"/>
          </p:cNvSpPr>
          <p:nvPr>
            <p:ph idx="1"/>
          </p:nvPr>
        </p:nvSpPr>
        <p:spPr/>
        <p:txBody>
          <a:bodyPr/>
          <a:lstStyle/>
          <a:p>
            <a:r>
              <a:rPr lang="en-US" dirty="0" smtClean="0"/>
              <a:t>1. The Museum of British Transport is in……………………………………</a:t>
            </a:r>
          </a:p>
          <a:p>
            <a:r>
              <a:rPr lang="en-US" dirty="0" smtClean="0"/>
              <a:t>2. In ……………… </a:t>
            </a:r>
            <a:r>
              <a:rPr lang="en-US" dirty="0" err="1" smtClean="0"/>
              <a:t>Shillibeer</a:t>
            </a:r>
            <a:r>
              <a:rPr lang="en-US" dirty="0" smtClean="0"/>
              <a:t> started the first …………………….. in London.</a:t>
            </a:r>
          </a:p>
          <a:p>
            <a:r>
              <a:rPr lang="en-US" dirty="0" smtClean="0"/>
              <a:t>3. The first bus was drawn by … and looked like ….. .</a:t>
            </a:r>
          </a:p>
          <a:p>
            <a:r>
              <a:rPr lang="en-US" dirty="0" smtClean="0"/>
              <a:t>4. The first trains were used in …………………………………………………………</a:t>
            </a:r>
          </a:p>
          <a:p>
            <a:r>
              <a:rPr lang="en-US" dirty="0" smtClean="0"/>
              <a:t>5. The first passenger railway in England (and in the world) was ………………… .</a:t>
            </a:r>
          </a:p>
          <a:p>
            <a:r>
              <a:rPr lang="en-US" dirty="0" smtClean="0"/>
              <a:t>6. Stephenson’s train was called ………………………………… </a:t>
            </a:r>
            <a:endParaRPr lang="ru-RU" dirty="0"/>
          </a:p>
        </p:txBody>
      </p:sp>
    </p:spTree>
    <p:extLst>
      <p:ext uri="{BB962C8B-B14F-4D97-AF65-F5344CB8AC3E}">
        <p14:creationId xmlns:p14="http://schemas.microsoft.com/office/powerpoint/2010/main" val="22036374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b="1" dirty="0" smtClean="0"/>
              <a:t>Listen to the dialogue </a:t>
            </a:r>
            <a:endParaRPr lang="ru-RU" sz="3200" b="1" dirty="0"/>
          </a:p>
        </p:txBody>
      </p:sp>
      <p:sp>
        <p:nvSpPr>
          <p:cNvPr id="3" name="Объект 2"/>
          <p:cNvSpPr>
            <a:spLocks noGrp="1"/>
          </p:cNvSpPr>
          <p:nvPr>
            <p:ph idx="1"/>
          </p:nvPr>
        </p:nvSpPr>
        <p:spPr/>
        <p:txBody>
          <a:bodyPr/>
          <a:lstStyle/>
          <a:p>
            <a:pPr marL="514350" indent="-514350">
              <a:buFont typeface="+mj-lt"/>
              <a:buAutoNum type="arabicPeriod"/>
            </a:pPr>
            <a:r>
              <a:rPr lang="en-US" dirty="0" smtClean="0"/>
              <a:t> </a:t>
            </a:r>
            <a:r>
              <a:rPr lang="en-US" b="1" dirty="0" smtClean="0"/>
              <a:t>Underline the words you have just heard:</a:t>
            </a:r>
          </a:p>
          <a:p>
            <a:pPr marL="0" indent="0">
              <a:buNone/>
            </a:pPr>
            <a:r>
              <a:rPr lang="en-US" dirty="0" smtClean="0"/>
              <a:t>Hours of operation, provide, flash, industrial, significant collection sculpture, construction, industrial prosperity, local people </a:t>
            </a:r>
          </a:p>
          <a:p>
            <a:pPr marL="0" indent="0">
              <a:buNone/>
            </a:pPr>
            <a:r>
              <a:rPr lang="en-US" b="1" dirty="0" smtClean="0"/>
              <a:t> 2. Answer the questions</a:t>
            </a:r>
          </a:p>
          <a:p>
            <a:pPr marL="0" indent="0">
              <a:buNone/>
            </a:pPr>
            <a:r>
              <a:rPr lang="en-US" b="1" dirty="0"/>
              <a:t> </a:t>
            </a:r>
            <a:r>
              <a:rPr lang="en-US" b="1" dirty="0" smtClean="0"/>
              <a:t>  </a:t>
            </a:r>
          </a:p>
          <a:p>
            <a:pPr marL="0" indent="0">
              <a:buNone/>
            </a:pPr>
            <a:endParaRPr lang="ru-RU" b="1" dirty="0"/>
          </a:p>
        </p:txBody>
      </p:sp>
      <p:pic>
        <p:nvPicPr>
          <p:cNvPr id="4" name="Аудирование - Museum Visit_(Inkompmusic.ru)">
            <a:hlinkClick r:id="" action="ppaction://media"/>
          </p:cNvPr>
          <p:cNvPicPr>
            <a:picLocks noChangeAspect="1"/>
          </p:cNvPicPr>
          <p:nvPr>
            <a:audioFile r:link="rId2"/>
            <p:extLst>
              <p:ext uri="{DAA4B4D4-6D71-4841-9C94-3DE7FCFB9230}">
                <p14:media xmlns:p14="http://schemas.microsoft.com/office/powerpoint/2010/main" r:embed="rId1">
                  <p14:bmkLst>
                    <p14:bmk name="Закладка 1" time="0"/>
                  </p14:bmkLst>
                </p14:media>
              </p:ext>
            </p:extLst>
          </p:nvPr>
        </p:nvPicPr>
        <p:blipFill>
          <a:blip r:embed="rId4"/>
          <a:stretch>
            <a:fillRect/>
          </a:stretch>
        </p:blipFill>
        <p:spPr>
          <a:xfrm>
            <a:off x="9615055" y="5091546"/>
            <a:ext cx="609600" cy="609600"/>
          </a:xfrm>
          <a:prstGeom prst="rect">
            <a:avLst/>
          </a:prstGeom>
        </p:spPr>
      </p:pic>
    </p:spTree>
    <p:extLst>
      <p:ext uri="{BB962C8B-B14F-4D97-AF65-F5344CB8AC3E}">
        <p14:creationId xmlns:p14="http://schemas.microsoft.com/office/powerpoint/2010/main" val="24182964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710"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3600" b="1" dirty="0" smtClean="0"/>
              <a:t>The Imperial War Museum</a:t>
            </a:r>
            <a:endParaRPr lang="ru-RU" sz="3600" b="1" dirty="0"/>
          </a:p>
        </p:txBody>
      </p:sp>
      <p:pic>
        <p:nvPicPr>
          <p:cNvPr id="9218" name="Picture 2" descr="https://upload.wikimedia.org/wikipedia/commons/3/3f/The_Imperial_war_museum.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69622" y="1690688"/>
            <a:ext cx="4787749" cy="392634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shegby.ru/upload/gallery/54971cedf3c37.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5028" y="1690688"/>
            <a:ext cx="5228771" cy="392634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69622" y="5657671"/>
            <a:ext cx="10684176" cy="1200329"/>
          </a:xfrm>
          <a:prstGeom prst="rect">
            <a:avLst/>
          </a:prstGeom>
        </p:spPr>
        <p:txBody>
          <a:bodyPr wrap="square">
            <a:spAutoFit/>
          </a:bodyPr>
          <a:lstStyle/>
          <a:p>
            <a:pPr>
              <a:spcAft>
                <a:spcPts val="0"/>
              </a:spcAft>
            </a:pPr>
            <a:r>
              <a:rPr lang="en-US" sz="2400" dirty="0">
                <a:latin typeface="Times New Roman" panose="02020603050405020304" pitchFamily="18" charset="0"/>
                <a:ea typeface="Times New Roman" panose="02020603050405020304" pitchFamily="18" charset="0"/>
              </a:rPr>
              <a:t>The Imperial War Museum – 1917 – in </a:t>
            </a:r>
            <a:r>
              <a:rPr lang="en-US" sz="2400" dirty="0" err="1">
                <a:latin typeface="Times New Roman" panose="02020603050405020304" pitchFamily="18" charset="0"/>
                <a:ea typeface="Times New Roman" panose="02020603050405020304" pitchFamily="18" charset="0"/>
              </a:rPr>
              <a:t>Lamberth</a:t>
            </a:r>
            <a:r>
              <a:rPr lang="en-US" sz="2400" dirty="0">
                <a:latin typeface="Times New Roman" panose="02020603050405020304" pitchFamily="18" charset="0"/>
                <a:ea typeface="Times New Roman" panose="02020603050405020304" pitchFamily="18" charset="0"/>
              </a:rPr>
              <a:t> – a military museum, exhibits that illustrate all aspects of 2 world wars and other military operations of Britain since 1914.</a:t>
            </a:r>
            <a:endParaRPr lang="ru-RU"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668743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3600" b="1" dirty="0" smtClean="0"/>
              <a:t>The Museum of London</a:t>
            </a:r>
            <a:endParaRPr lang="ru-RU" sz="3600" b="1" dirty="0"/>
          </a:p>
        </p:txBody>
      </p:sp>
      <p:pic>
        <p:nvPicPr>
          <p:cNvPr id="10242" name="Picture 2" descr="https://avatars.mds.yandex.net/get-zen_doc/51478/pub_5c90dd0236d4df00b3fd1a77_5c90e51bcc852f00b446d483/scale_120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8650" y="1690688"/>
            <a:ext cx="4352321" cy="389731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musei-smerti.ru/wp-content/uploads/2019/08/ekspoziczii-muzeya-smerti-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8394" y="1690687"/>
            <a:ext cx="4697036" cy="389731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98650" y="5890598"/>
            <a:ext cx="9896780" cy="830997"/>
          </a:xfrm>
          <a:prstGeom prst="rect">
            <a:avLst/>
          </a:prstGeom>
        </p:spPr>
        <p:txBody>
          <a:bodyPr wrap="square">
            <a:spAutoFit/>
          </a:bodyPr>
          <a:lstStyle/>
          <a:p>
            <a:pPr algn="just">
              <a:spcAft>
                <a:spcPts val="0"/>
              </a:spcAft>
            </a:pPr>
            <a:r>
              <a:rPr lang="en-US" sz="2400" dirty="0">
                <a:latin typeface="Times New Roman" panose="02020603050405020304" pitchFamily="18" charset="0"/>
                <a:ea typeface="Times New Roman" panose="02020603050405020304" pitchFamily="18" charset="0"/>
              </a:rPr>
              <a:t>The Museum of London – 1976 – in the City – a museum of  history of London from prehistoric times to the present days.</a:t>
            </a:r>
            <a:endParaRPr lang="ru-RU"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942846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3600" b="1" dirty="0" smtClean="0"/>
              <a:t>The Victoria and Albert Museum</a:t>
            </a:r>
            <a:endParaRPr lang="ru-RU" sz="3600" b="1" dirty="0"/>
          </a:p>
        </p:txBody>
      </p:sp>
      <p:pic>
        <p:nvPicPr>
          <p:cNvPr id="11266" name="Picture 2" descr="https://www.topteny.com/wp-content/uploads/2015/05/Victoria-and-Albert-museum-Londo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2702" y="1690688"/>
            <a:ext cx="5123298" cy="3932113"/>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s://cs6.livemaster.ru/storage/bf/61/d81c344e5c7b7b62da90c8308e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0114" y="1690688"/>
            <a:ext cx="5080000" cy="393211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972702" y="5657671"/>
            <a:ext cx="10827412" cy="1200329"/>
          </a:xfrm>
          <a:prstGeom prst="rect">
            <a:avLst/>
          </a:prstGeom>
        </p:spPr>
        <p:txBody>
          <a:bodyPr wrap="square">
            <a:spAutoFit/>
          </a:bodyPr>
          <a:lstStyle/>
          <a:p>
            <a:pPr algn="just">
              <a:spcAft>
                <a:spcPts val="0"/>
              </a:spcAft>
            </a:pPr>
            <a:r>
              <a:rPr lang="en-US" sz="2400" dirty="0">
                <a:latin typeface="Times New Roman" panose="02020603050405020304" pitchFamily="18" charset="0"/>
                <a:ea typeface="Times New Roman" panose="02020603050405020304" pitchFamily="18" charset="0"/>
              </a:rPr>
              <a:t>The Victoria and Albert Museum – 1857- contains a collection of fine and applied arts, a collection of miniatures, watercolors, sculptures. It was named after Queen Victoria and her husband Prince Albert. </a:t>
            </a:r>
            <a:endParaRPr lang="ru-RU"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166649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3600" b="1" dirty="0" smtClean="0"/>
              <a:t>The Science Museum</a:t>
            </a:r>
            <a:endParaRPr lang="ru-RU" sz="3600" b="1" dirty="0"/>
          </a:p>
        </p:txBody>
      </p:sp>
      <p:pic>
        <p:nvPicPr>
          <p:cNvPr id="12290" name="Picture 2" descr="https://i.pinimg.com/originals/e5/39/b1/e539b163e9073d69ffe8469fbdc067bf.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02544" y="1690688"/>
            <a:ext cx="5261227" cy="347639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travel-dom.ru/wp-content/uploads/2020/03/sight_pic_big2_26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317" y="1768059"/>
            <a:ext cx="4982483" cy="3321655"/>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71054" y="5244457"/>
            <a:ext cx="10882746" cy="830997"/>
          </a:xfrm>
          <a:prstGeom prst="rect">
            <a:avLst/>
          </a:prstGeom>
        </p:spPr>
        <p:txBody>
          <a:bodyPr wrap="square">
            <a:spAutoFit/>
          </a:bodyPr>
          <a:lstStyle/>
          <a:p>
            <a:r>
              <a:rPr lang="en-US" sz="2400" dirty="0">
                <a:latin typeface="Times New Roman" panose="02020603050405020304" pitchFamily="18" charset="0"/>
                <a:ea typeface="Times New Roman" panose="02020603050405020304" pitchFamily="18" charset="0"/>
              </a:rPr>
              <a:t>The Science Museum – 1851- housing collections that illustrate the history and development of science, engineering and industry with many working models</a:t>
            </a:r>
            <a:endParaRPr lang="ru-RU" sz="2400" dirty="0"/>
          </a:p>
        </p:txBody>
      </p:sp>
    </p:spTree>
    <p:extLst>
      <p:ext uri="{BB962C8B-B14F-4D97-AF65-F5344CB8AC3E}">
        <p14:creationId xmlns:p14="http://schemas.microsoft.com/office/powerpoint/2010/main" val="27981265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3600" b="1" dirty="0" smtClean="0"/>
              <a:t>The </a:t>
            </a:r>
            <a:r>
              <a:rPr lang="en-US" sz="3600" b="1" dirty="0"/>
              <a:t>T</a:t>
            </a:r>
            <a:r>
              <a:rPr lang="en-US" sz="3600" b="1" dirty="0" smtClean="0"/>
              <a:t>ransport Museum</a:t>
            </a:r>
            <a:endParaRPr lang="ru-RU" sz="3600" b="1" dirty="0"/>
          </a:p>
        </p:txBody>
      </p:sp>
      <p:pic>
        <p:nvPicPr>
          <p:cNvPr id="13314" name="Picture 2" descr="https://cdn.getyourguide.com/img/tour_img-420595-14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198688"/>
            <a:ext cx="5040086" cy="379571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freedfromtime.files.wordpress.com/2016/06/london-transport-museum-dsc_47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3933" y="2198688"/>
            <a:ext cx="5231038" cy="3795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3364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600" b="1" dirty="0" smtClean="0"/>
              <a:t>Listen and repeat a tongue – twister:</a:t>
            </a:r>
            <a:endParaRPr lang="ru-RU" sz="3600" b="1" dirty="0"/>
          </a:p>
        </p:txBody>
      </p:sp>
      <p:sp>
        <p:nvSpPr>
          <p:cNvPr id="3" name="Объект 2"/>
          <p:cNvSpPr>
            <a:spLocks noGrp="1"/>
          </p:cNvSpPr>
          <p:nvPr>
            <p:ph idx="1"/>
          </p:nvPr>
        </p:nvSpPr>
        <p:spPr/>
        <p:txBody>
          <a:bodyPr>
            <a:normAutofit/>
          </a:bodyPr>
          <a:lstStyle/>
          <a:p>
            <a:pPr marL="514350" indent="-514350">
              <a:buAutoNum type="arabicParenR"/>
            </a:pPr>
            <a:r>
              <a:rPr lang="ru-RU" dirty="0" smtClean="0"/>
              <a:t>     </a:t>
            </a:r>
            <a:r>
              <a:rPr lang="en-US" dirty="0" smtClean="0"/>
              <a:t>Betty </a:t>
            </a:r>
            <a:r>
              <a:rPr lang="en-US" dirty="0" err="1"/>
              <a:t>Botta</a:t>
            </a:r>
            <a:r>
              <a:rPr lang="en-US" dirty="0"/>
              <a:t> bought some butter, </a:t>
            </a:r>
            <a:endParaRPr lang="ru-RU" dirty="0" smtClean="0"/>
          </a:p>
          <a:p>
            <a:pPr marL="0" indent="0">
              <a:buNone/>
            </a:pPr>
            <a:r>
              <a:rPr lang="ru-RU" dirty="0"/>
              <a:t>	</a:t>
            </a:r>
            <a:r>
              <a:rPr lang="ru-RU" dirty="0" smtClean="0"/>
              <a:t>«</a:t>
            </a:r>
            <a:r>
              <a:rPr lang="en-US" dirty="0"/>
              <a:t>But», she said, «this butter’s </a:t>
            </a:r>
            <a:r>
              <a:rPr lang="en-US" dirty="0" smtClean="0"/>
              <a:t>bitter, </a:t>
            </a:r>
            <a:endParaRPr lang="ru-RU" dirty="0" smtClean="0"/>
          </a:p>
          <a:p>
            <a:pPr marL="0" indent="0">
              <a:buNone/>
            </a:pPr>
            <a:r>
              <a:rPr lang="ru-RU" dirty="0" smtClean="0"/>
              <a:t>	</a:t>
            </a:r>
            <a:r>
              <a:rPr lang="en-US" dirty="0" smtClean="0"/>
              <a:t>But a bit of better butter </a:t>
            </a:r>
            <a:endParaRPr lang="ru-RU" dirty="0" smtClean="0"/>
          </a:p>
          <a:p>
            <a:pPr marL="0" indent="0">
              <a:buNone/>
            </a:pPr>
            <a:r>
              <a:rPr lang="ru-RU" dirty="0" smtClean="0"/>
              <a:t>	</a:t>
            </a:r>
            <a:r>
              <a:rPr lang="en-US" dirty="0" smtClean="0"/>
              <a:t>Will </a:t>
            </a:r>
            <a:r>
              <a:rPr lang="en-US" dirty="0"/>
              <a:t>make my batter better». </a:t>
            </a:r>
            <a:endParaRPr lang="ru-RU" dirty="0" smtClean="0"/>
          </a:p>
          <a:p>
            <a:pPr marL="0" indent="0">
              <a:buNone/>
            </a:pPr>
            <a:r>
              <a:rPr lang="ru-RU" dirty="0" smtClean="0"/>
              <a:t>2)</a:t>
            </a:r>
            <a:r>
              <a:rPr lang="en-US" dirty="0"/>
              <a:t> </a:t>
            </a:r>
            <a:r>
              <a:rPr lang="ru-RU" dirty="0" smtClean="0"/>
              <a:t>	</a:t>
            </a:r>
            <a:r>
              <a:rPr lang="en-US" dirty="0" smtClean="0"/>
              <a:t>Elizabeth</a:t>
            </a:r>
            <a:r>
              <a:rPr lang="en-US" dirty="0"/>
              <a:t>, Betty, Betsy and Bess, </a:t>
            </a:r>
            <a:endParaRPr lang="ru-RU" dirty="0" smtClean="0"/>
          </a:p>
          <a:p>
            <a:pPr marL="0" indent="0">
              <a:buNone/>
            </a:pPr>
            <a:r>
              <a:rPr lang="ru-RU" dirty="0" smtClean="0"/>
              <a:t>	</a:t>
            </a:r>
            <a:r>
              <a:rPr lang="en-US" dirty="0" smtClean="0"/>
              <a:t>They </a:t>
            </a:r>
            <a:r>
              <a:rPr lang="en-US" dirty="0"/>
              <a:t>all went together to seek a bird’s nest. </a:t>
            </a:r>
            <a:endParaRPr lang="ru-RU" dirty="0" smtClean="0"/>
          </a:p>
          <a:p>
            <a:pPr marL="0" indent="0">
              <a:buNone/>
            </a:pPr>
            <a:r>
              <a:rPr lang="ru-RU" dirty="0" smtClean="0"/>
              <a:t>	</a:t>
            </a:r>
            <a:r>
              <a:rPr lang="en-US" dirty="0" smtClean="0"/>
              <a:t>They </a:t>
            </a:r>
            <a:r>
              <a:rPr lang="en-US" dirty="0"/>
              <a:t>found a bird’s nest with five eggs in, </a:t>
            </a:r>
            <a:endParaRPr lang="ru-RU" dirty="0" smtClean="0"/>
          </a:p>
          <a:p>
            <a:pPr marL="0" indent="0">
              <a:buNone/>
            </a:pPr>
            <a:r>
              <a:rPr lang="ru-RU" dirty="0" smtClean="0"/>
              <a:t>	</a:t>
            </a:r>
            <a:r>
              <a:rPr lang="en-US" dirty="0" smtClean="0"/>
              <a:t>They </a:t>
            </a:r>
            <a:r>
              <a:rPr lang="en-US" dirty="0"/>
              <a:t>all took one, and left four in. </a:t>
            </a:r>
          </a:p>
          <a:p>
            <a:pPr marL="0" indent="0">
              <a:buNone/>
            </a:pPr>
            <a:endParaRPr lang="en-US" dirty="0"/>
          </a:p>
          <a:p>
            <a:endParaRPr lang="ru-RU" dirty="0"/>
          </a:p>
        </p:txBody>
      </p:sp>
    </p:spTree>
    <p:extLst>
      <p:ext uri="{BB962C8B-B14F-4D97-AF65-F5344CB8AC3E}">
        <p14:creationId xmlns:p14="http://schemas.microsoft.com/office/powerpoint/2010/main" val="19968827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600" b="1" dirty="0" smtClean="0"/>
              <a:t>Describe a picture according to the plan</a:t>
            </a:r>
            <a:endParaRPr lang="ru-RU" sz="3600" b="1" dirty="0"/>
          </a:p>
        </p:txBody>
      </p:sp>
      <p:sp>
        <p:nvSpPr>
          <p:cNvPr id="3" name="Объект 2"/>
          <p:cNvSpPr>
            <a:spLocks noGrp="1"/>
          </p:cNvSpPr>
          <p:nvPr>
            <p:ph idx="1"/>
          </p:nvPr>
        </p:nvSpPr>
        <p:spPr/>
        <p:txBody>
          <a:bodyPr/>
          <a:lstStyle/>
          <a:p>
            <a:pPr marL="514350" indent="-514350">
              <a:buFont typeface="+mj-lt"/>
              <a:buAutoNum type="arabicPeriod"/>
            </a:pPr>
            <a:r>
              <a:rPr lang="en-US" b="1" dirty="0" smtClean="0"/>
              <a:t>The general effect</a:t>
            </a:r>
          </a:p>
          <a:p>
            <a:pPr marL="514350" indent="-514350">
              <a:buFont typeface="+mj-lt"/>
              <a:buAutoNum type="arabicPeriod"/>
            </a:pPr>
            <a:r>
              <a:rPr lang="en-US" b="1" dirty="0" smtClean="0"/>
              <a:t>The contents of the picture</a:t>
            </a:r>
          </a:p>
          <a:p>
            <a:pPr marL="514350" indent="-514350">
              <a:buFont typeface="+mj-lt"/>
              <a:buAutoNum type="arabicPeriod"/>
            </a:pPr>
            <a:r>
              <a:rPr lang="en-US" b="1" dirty="0" smtClean="0"/>
              <a:t>The composition and </a:t>
            </a:r>
            <a:r>
              <a:rPr lang="en-US" b="1" dirty="0" err="1" smtClean="0"/>
              <a:t>colouring</a:t>
            </a:r>
            <a:endParaRPr lang="en-US" b="1" dirty="0" smtClean="0"/>
          </a:p>
          <a:p>
            <a:pPr marL="514350" indent="-514350">
              <a:buFont typeface="+mj-lt"/>
              <a:buAutoNum type="arabicPeriod"/>
            </a:pPr>
            <a:r>
              <a:rPr lang="en-US" b="1" dirty="0" smtClean="0"/>
              <a:t>Interpretation and evaluation</a:t>
            </a:r>
          </a:p>
          <a:p>
            <a:endParaRPr lang="ru-RU" dirty="0"/>
          </a:p>
        </p:txBody>
      </p:sp>
    </p:spTree>
    <p:extLst>
      <p:ext uri="{BB962C8B-B14F-4D97-AF65-F5344CB8AC3E}">
        <p14:creationId xmlns:p14="http://schemas.microsoft.com/office/powerpoint/2010/main" val="2084228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32050" y="495588"/>
            <a:ext cx="5070765" cy="56835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9" y="495588"/>
            <a:ext cx="6408621" cy="56835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Прямоугольник 3"/>
          <p:cNvSpPr/>
          <p:nvPr/>
        </p:nvSpPr>
        <p:spPr>
          <a:xfrm>
            <a:off x="567577" y="6211669"/>
            <a:ext cx="3482941" cy="646331"/>
          </a:xfrm>
          <a:prstGeom prst="rect">
            <a:avLst/>
          </a:prstGeom>
        </p:spPr>
        <p:txBody>
          <a:bodyPr wrap="none">
            <a:spAutoFit/>
          </a:bodyPr>
          <a:lstStyle/>
          <a:p>
            <a:r>
              <a:rPr lang="en-US" b="1" dirty="0">
                <a:solidFill>
                  <a:srgbClr val="333333"/>
                </a:solidFill>
                <a:latin typeface="Arial" panose="020B0604020202020204" pitchFamily="34" charset="0"/>
              </a:rPr>
              <a:t>Thomas</a:t>
            </a:r>
            <a:r>
              <a:rPr lang="en-US" dirty="0">
                <a:solidFill>
                  <a:srgbClr val="333333"/>
                </a:solidFill>
                <a:latin typeface="Arial" panose="020B0604020202020204" pitchFamily="34" charset="0"/>
              </a:rPr>
              <a:t> </a:t>
            </a:r>
            <a:r>
              <a:rPr lang="en-US" b="1" dirty="0" smtClean="0">
                <a:solidFill>
                  <a:srgbClr val="333333"/>
                </a:solidFill>
                <a:latin typeface="Arial" panose="020B0604020202020204" pitchFamily="34" charset="0"/>
              </a:rPr>
              <a:t>Gainsborough </a:t>
            </a:r>
          </a:p>
          <a:p>
            <a:r>
              <a:rPr lang="en-US" b="1" dirty="0" err="1" smtClean="0"/>
              <a:t>Mr</a:t>
            </a:r>
            <a:r>
              <a:rPr lang="en-US" dirty="0"/>
              <a:t> </a:t>
            </a:r>
            <a:r>
              <a:rPr lang="en-US" b="1" dirty="0"/>
              <a:t>and</a:t>
            </a:r>
            <a:r>
              <a:rPr lang="en-US" dirty="0"/>
              <a:t> </a:t>
            </a:r>
            <a:r>
              <a:rPr lang="en-US" b="1" dirty="0" err="1"/>
              <a:t>Mrs</a:t>
            </a:r>
            <a:r>
              <a:rPr lang="en-US" dirty="0"/>
              <a:t> William </a:t>
            </a:r>
            <a:r>
              <a:rPr lang="en-US" b="1" dirty="0"/>
              <a:t>Hallett</a:t>
            </a:r>
            <a:r>
              <a:rPr lang="en-US" dirty="0"/>
              <a:t>  </a:t>
            </a:r>
            <a:r>
              <a:rPr lang="en-US" dirty="0" smtClean="0"/>
              <a:t>(1785)</a:t>
            </a:r>
            <a:endParaRPr lang="ru-RU" dirty="0"/>
          </a:p>
        </p:txBody>
      </p:sp>
      <p:sp>
        <p:nvSpPr>
          <p:cNvPr id="6" name="Прямоугольник 5"/>
          <p:cNvSpPr/>
          <p:nvPr/>
        </p:nvSpPr>
        <p:spPr>
          <a:xfrm>
            <a:off x="6096000" y="6211669"/>
            <a:ext cx="3600509" cy="646331"/>
          </a:xfrm>
          <a:prstGeom prst="rect">
            <a:avLst/>
          </a:prstGeom>
        </p:spPr>
        <p:txBody>
          <a:bodyPr wrap="square">
            <a:spAutoFit/>
          </a:bodyPr>
          <a:lstStyle/>
          <a:p>
            <a:r>
              <a:rPr lang="en-US" dirty="0"/>
              <a:t>John </a:t>
            </a:r>
            <a:r>
              <a:rPr lang="en-US" b="1" dirty="0"/>
              <a:t>Constable</a:t>
            </a:r>
            <a:r>
              <a:rPr lang="en-US" dirty="0"/>
              <a:t> (1776–1837</a:t>
            </a:r>
            <a:r>
              <a:rPr lang="en-US" dirty="0" smtClean="0"/>
              <a:t>)</a:t>
            </a:r>
          </a:p>
          <a:p>
            <a:r>
              <a:rPr lang="en-US" b="1" dirty="0" smtClean="0">
                <a:solidFill>
                  <a:srgbClr val="333333"/>
                </a:solidFill>
                <a:latin typeface="Arial" panose="020B0604020202020204" pitchFamily="34" charset="0"/>
              </a:rPr>
              <a:t> Salisbury</a:t>
            </a:r>
            <a:r>
              <a:rPr lang="en-US" dirty="0">
                <a:solidFill>
                  <a:srgbClr val="333333"/>
                </a:solidFill>
                <a:latin typeface="Arial" panose="020B0604020202020204" pitchFamily="34" charset="0"/>
              </a:rPr>
              <a:t> </a:t>
            </a:r>
            <a:r>
              <a:rPr lang="en-US" b="1" dirty="0">
                <a:solidFill>
                  <a:srgbClr val="333333"/>
                </a:solidFill>
                <a:latin typeface="Arial" panose="020B0604020202020204" pitchFamily="34" charset="0"/>
              </a:rPr>
              <a:t>Cathedral</a:t>
            </a:r>
            <a:endParaRPr lang="ru-RU" dirty="0"/>
          </a:p>
        </p:txBody>
      </p:sp>
    </p:spTree>
    <p:extLst>
      <p:ext uri="{BB962C8B-B14F-4D97-AF65-F5344CB8AC3E}">
        <p14:creationId xmlns:p14="http://schemas.microsoft.com/office/powerpoint/2010/main" val="10766221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3600" b="1" dirty="0" smtClean="0"/>
              <a:t>Do you know the museums of London?</a:t>
            </a:r>
            <a:endParaRPr lang="ru-RU" sz="3600" b="1" dirty="0"/>
          </a:p>
        </p:txBody>
      </p:sp>
      <p:sp>
        <p:nvSpPr>
          <p:cNvPr id="3" name="Объект 2"/>
          <p:cNvSpPr>
            <a:spLocks noGrp="1"/>
          </p:cNvSpPr>
          <p:nvPr>
            <p:ph idx="1"/>
          </p:nvPr>
        </p:nvSpPr>
        <p:spPr/>
        <p:txBody>
          <a:bodyPr>
            <a:normAutofit fontScale="92500" lnSpcReduction="20000"/>
          </a:bodyPr>
          <a:lstStyle/>
          <a:p>
            <a:pPr marL="514350" indent="-514350">
              <a:buFont typeface="+mj-lt"/>
              <a:buAutoNum type="arabicPeriod"/>
            </a:pPr>
            <a:r>
              <a:rPr lang="en-US" dirty="0" smtClean="0"/>
              <a:t>The British Museum</a:t>
            </a:r>
          </a:p>
          <a:p>
            <a:pPr marL="514350" indent="-514350">
              <a:buFont typeface="+mj-lt"/>
              <a:buAutoNum type="arabicPeriod"/>
            </a:pPr>
            <a:r>
              <a:rPr lang="en-US" dirty="0" smtClean="0"/>
              <a:t>The Tate Gallery</a:t>
            </a:r>
          </a:p>
          <a:p>
            <a:pPr marL="514350" indent="-514350">
              <a:buFont typeface="+mj-lt"/>
              <a:buAutoNum type="arabicPeriod"/>
            </a:pPr>
            <a:r>
              <a:rPr lang="en-US" dirty="0" smtClean="0"/>
              <a:t>The M. </a:t>
            </a:r>
            <a:r>
              <a:rPr lang="en-US" dirty="0" err="1" smtClean="0"/>
              <a:t>Tusseau’d</a:t>
            </a:r>
            <a:endParaRPr lang="en-US" dirty="0" smtClean="0"/>
          </a:p>
          <a:p>
            <a:pPr marL="514350" indent="-514350">
              <a:buFont typeface="+mj-lt"/>
              <a:buAutoNum type="arabicPeriod"/>
            </a:pPr>
            <a:r>
              <a:rPr lang="en-US" dirty="0" smtClean="0"/>
              <a:t>The Museum of London</a:t>
            </a:r>
          </a:p>
          <a:p>
            <a:pPr marL="514350" indent="-514350">
              <a:buFont typeface="+mj-lt"/>
              <a:buAutoNum type="arabicPeriod"/>
            </a:pPr>
            <a:r>
              <a:rPr lang="en-US" dirty="0" smtClean="0"/>
              <a:t>The Victoria and Albert Museum</a:t>
            </a:r>
          </a:p>
          <a:p>
            <a:pPr marL="514350" indent="-514350">
              <a:buFont typeface="+mj-lt"/>
              <a:buAutoNum type="arabicPeriod"/>
            </a:pPr>
            <a:r>
              <a:rPr lang="en-US" dirty="0" smtClean="0"/>
              <a:t>The Science Museum</a:t>
            </a:r>
          </a:p>
          <a:p>
            <a:pPr marL="514350" indent="-514350">
              <a:buFont typeface="+mj-lt"/>
              <a:buAutoNum type="arabicPeriod"/>
            </a:pPr>
            <a:r>
              <a:rPr lang="en-US" dirty="0" smtClean="0"/>
              <a:t>The National Portrait Gallery</a:t>
            </a:r>
          </a:p>
          <a:p>
            <a:pPr marL="514350" indent="-514350">
              <a:buFont typeface="+mj-lt"/>
              <a:buAutoNum type="arabicPeriod"/>
            </a:pPr>
            <a:r>
              <a:rPr lang="en-US" dirty="0" smtClean="0"/>
              <a:t>The Imperial War Museum</a:t>
            </a:r>
          </a:p>
          <a:p>
            <a:pPr marL="514350" indent="-514350">
              <a:buFont typeface="+mj-lt"/>
              <a:buAutoNum type="arabicPeriod"/>
            </a:pPr>
            <a:r>
              <a:rPr lang="en-US" dirty="0" smtClean="0"/>
              <a:t>The Transport Museum</a:t>
            </a:r>
          </a:p>
          <a:p>
            <a:pPr marL="514350" indent="-514350">
              <a:buFont typeface="+mj-lt"/>
              <a:buAutoNum type="arabicPeriod"/>
            </a:pPr>
            <a:r>
              <a:rPr lang="en-US" dirty="0" smtClean="0"/>
              <a:t>The Natural History Museum</a:t>
            </a:r>
            <a:endParaRPr lang="ru-RU" dirty="0"/>
          </a:p>
        </p:txBody>
      </p:sp>
    </p:spTree>
    <p:extLst>
      <p:ext uri="{BB962C8B-B14F-4D97-AF65-F5344CB8AC3E}">
        <p14:creationId xmlns:p14="http://schemas.microsoft.com/office/powerpoint/2010/main" val="33385471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3600" b="1" dirty="0" smtClean="0"/>
              <a:t>Translate from Russian into English:</a:t>
            </a:r>
            <a:endParaRPr lang="ru-RU" sz="3600" b="1" dirty="0"/>
          </a:p>
        </p:txBody>
      </p:sp>
      <p:sp>
        <p:nvSpPr>
          <p:cNvPr id="3" name="Объект 2"/>
          <p:cNvSpPr>
            <a:spLocks noGrp="1"/>
          </p:cNvSpPr>
          <p:nvPr>
            <p:ph idx="1"/>
          </p:nvPr>
        </p:nvSpPr>
        <p:spPr/>
        <p:txBody>
          <a:bodyPr>
            <a:normAutofit fontScale="92500" lnSpcReduction="20000"/>
          </a:bodyPr>
          <a:lstStyle/>
          <a:p>
            <a:r>
              <a:rPr lang="ru-RU" sz="3000" b="1" dirty="0" smtClean="0"/>
              <a:t>Осматривать достопримечательности;</a:t>
            </a:r>
          </a:p>
          <a:p>
            <a:r>
              <a:rPr lang="ru-RU" sz="3000" b="1" dirty="0"/>
              <a:t>Х</a:t>
            </a:r>
            <a:r>
              <a:rPr lang="ru-RU" sz="3000" b="1" dirty="0" smtClean="0"/>
              <a:t>удожественная галерея;</a:t>
            </a:r>
          </a:p>
          <a:p>
            <a:r>
              <a:rPr lang="ru-RU" sz="3000" b="1" dirty="0" smtClean="0"/>
              <a:t>Быть известным во всем мире;</a:t>
            </a:r>
          </a:p>
          <a:p>
            <a:r>
              <a:rPr lang="ru-RU" sz="3000" b="1" dirty="0" smtClean="0"/>
              <a:t>Одна из известнейших художественных галерей;</a:t>
            </a:r>
          </a:p>
          <a:p>
            <a:r>
              <a:rPr lang="ru-RU" sz="3000" b="1" dirty="0" smtClean="0"/>
              <a:t>Быть основанным;</a:t>
            </a:r>
          </a:p>
          <a:p>
            <a:r>
              <a:rPr lang="ru-RU" sz="3000" b="1" dirty="0" smtClean="0"/>
              <a:t>Вмещать, содержать что-либо;</a:t>
            </a:r>
          </a:p>
          <a:p>
            <a:r>
              <a:rPr lang="ru-RU" sz="3000" b="1" dirty="0" smtClean="0"/>
              <a:t>Значительная коллекция;</a:t>
            </a:r>
          </a:p>
          <a:p>
            <a:r>
              <a:rPr lang="ru-RU" sz="3000" b="1" dirty="0"/>
              <a:t> </a:t>
            </a:r>
            <a:r>
              <a:rPr lang="ru-RU" sz="3000" b="1" dirty="0" smtClean="0"/>
              <a:t>картина;</a:t>
            </a:r>
          </a:p>
          <a:p>
            <a:r>
              <a:rPr lang="ru-RU" sz="3000" b="1" dirty="0" smtClean="0"/>
              <a:t>Известнейшая галерея Великобритании;</a:t>
            </a:r>
          </a:p>
          <a:p>
            <a:r>
              <a:rPr lang="ru-RU" sz="3000" b="1" dirty="0" smtClean="0"/>
              <a:t>портрет</a:t>
            </a:r>
          </a:p>
          <a:p>
            <a:endParaRPr lang="ru-RU" dirty="0"/>
          </a:p>
        </p:txBody>
      </p:sp>
    </p:spTree>
    <p:extLst>
      <p:ext uri="{BB962C8B-B14F-4D97-AF65-F5344CB8AC3E}">
        <p14:creationId xmlns:p14="http://schemas.microsoft.com/office/powerpoint/2010/main" val="2810956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1187904"/>
          </a:xfrm>
        </p:spPr>
        <p:txBody>
          <a:bodyPr>
            <a:normAutofit/>
          </a:bodyPr>
          <a:lstStyle/>
          <a:p>
            <a:pPr algn="ctr"/>
            <a:r>
              <a:rPr lang="en-US" sz="3200" b="1" dirty="0"/>
              <a:t>Translate from Russian into English:</a:t>
            </a:r>
            <a:endParaRPr lang="ru-RU" sz="3200" b="1" dirty="0"/>
          </a:p>
        </p:txBody>
      </p:sp>
      <p:sp>
        <p:nvSpPr>
          <p:cNvPr id="3" name="Объект 2"/>
          <p:cNvSpPr>
            <a:spLocks noGrp="1"/>
          </p:cNvSpPr>
          <p:nvPr>
            <p:ph idx="1"/>
          </p:nvPr>
        </p:nvSpPr>
        <p:spPr>
          <a:xfrm>
            <a:off x="838200" y="1553029"/>
            <a:ext cx="10515600" cy="4623934"/>
          </a:xfrm>
        </p:spPr>
        <p:txBody>
          <a:bodyPr>
            <a:normAutofit fontScale="85000" lnSpcReduction="20000"/>
          </a:bodyPr>
          <a:lstStyle/>
          <a:p>
            <a:r>
              <a:rPr lang="ru-RU" b="1" dirty="0" smtClean="0"/>
              <a:t>Быть известным чем-либо;</a:t>
            </a:r>
          </a:p>
          <a:p>
            <a:r>
              <a:rPr lang="ru-RU" b="1" dirty="0" smtClean="0"/>
              <a:t>Представлять что-либо;</a:t>
            </a:r>
          </a:p>
          <a:p>
            <a:r>
              <a:rPr lang="ru-RU" b="1" dirty="0" smtClean="0"/>
              <a:t>Различные виды портретов;</a:t>
            </a:r>
          </a:p>
          <a:p>
            <a:r>
              <a:rPr lang="ru-RU" b="1" dirty="0" smtClean="0"/>
              <a:t>Традиционная картина маслом;</a:t>
            </a:r>
          </a:p>
          <a:p>
            <a:r>
              <a:rPr lang="ru-RU" b="1" dirty="0" smtClean="0"/>
              <a:t>Содержать уникальную коллекцию;</a:t>
            </a:r>
          </a:p>
          <a:p>
            <a:r>
              <a:rPr lang="ru-RU" b="1" dirty="0" smtClean="0"/>
              <a:t>Современная скульптура;</a:t>
            </a:r>
          </a:p>
          <a:p>
            <a:r>
              <a:rPr lang="ru-RU" b="1" dirty="0" smtClean="0"/>
              <a:t>Изобразительное и прикладное искусство;</a:t>
            </a:r>
          </a:p>
          <a:p>
            <a:r>
              <a:rPr lang="ru-RU" b="1" dirty="0" smtClean="0"/>
              <a:t>Быть названным в честь кого-либо;</a:t>
            </a:r>
          </a:p>
          <a:p>
            <a:r>
              <a:rPr lang="ru-RU" b="1" dirty="0" smtClean="0"/>
              <a:t>Богатейшая коллекция в мире;</a:t>
            </a:r>
          </a:p>
          <a:p>
            <a:r>
              <a:rPr lang="ru-RU" b="1" dirty="0" smtClean="0"/>
              <a:t>Древность;</a:t>
            </a:r>
          </a:p>
          <a:p>
            <a:r>
              <a:rPr lang="ru-RU" b="1" dirty="0" smtClean="0"/>
              <a:t>Восковая фигура;</a:t>
            </a:r>
          </a:p>
          <a:p>
            <a:r>
              <a:rPr lang="ru-RU" b="1" dirty="0" smtClean="0"/>
              <a:t>скульптурный портрет</a:t>
            </a:r>
            <a:endParaRPr lang="ru-RU" b="1" dirty="0"/>
          </a:p>
        </p:txBody>
      </p:sp>
    </p:spTree>
    <p:extLst>
      <p:ext uri="{BB962C8B-B14F-4D97-AF65-F5344CB8AC3E}">
        <p14:creationId xmlns:p14="http://schemas.microsoft.com/office/powerpoint/2010/main" val="36471607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0"/>
            <a:ext cx="10515600" cy="854075"/>
          </a:xfrm>
        </p:spPr>
        <p:txBody>
          <a:bodyPr>
            <a:normAutofit/>
          </a:bodyPr>
          <a:lstStyle/>
          <a:p>
            <a:pPr algn="ctr"/>
            <a:r>
              <a:rPr lang="en-US" sz="3200" b="1" dirty="0" smtClean="0"/>
              <a:t>Translate from English into Russian:</a:t>
            </a:r>
            <a:endParaRPr lang="ru-RU" sz="3200" dirty="0"/>
          </a:p>
        </p:txBody>
      </p:sp>
      <p:sp>
        <p:nvSpPr>
          <p:cNvPr id="3" name="Объект 2"/>
          <p:cNvSpPr>
            <a:spLocks noGrp="1"/>
          </p:cNvSpPr>
          <p:nvPr>
            <p:ph idx="1"/>
          </p:nvPr>
        </p:nvSpPr>
        <p:spPr>
          <a:xfrm>
            <a:off x="838200" y="609601"/>
            <a:ext cx="10515600" cy="6125028"/>
          </a:xfrm>
        </p:spPr>
        <p:txBody>
          <a:bodyPr>
            <a:noAutofit/>
          </a:bodyPr>
          <a:lstStyle/>
          <a:p>
            <a:r>
              <a:rPr lang="en-US" sz="2400" dirty="0" smtClean="0"/>
              <a:t> </a:t>
            </a:r>
            <a:r>
              <a:rPr lang="en-US" sz="2400" dirty="0"/>
              <a:t>For those people who prefer food for thought there are very many museums, exhibition halls and picture galleries.</a:t>
            </a:r>
          </a:p>
          <a:p>
            <a:r>
              <a:rPr lang="en-US" sz="2400" dirty="0" smtClean="0"/>
              <a:t> </a:t>
            </a:r>
            <a:r>
              <a:rPr lang="en-US" sz="2400" dirty="0"/>
              <a:t>There are different kinds of museums.</a:t>
            </a:r>
          </a:p>
          <a:p>
            <a:r>
              <a:rPr lang="en-US" sz="2400" dirty="0" smtClean="0"/>
              <a:t> </a:t>
            </a:r>
            <a:r>
              <a:rPr lang="en-US" sz="2400" dirty="0"/>
              <a:t>Those who are interested in history can find a lot of useful and unusual information in history museums.</a:t>
            </a:r>
          </a:p>
          <a:p>
            <a:r>
              <a:rPr lang="en-US" sz="2400" dirty="0" smtClean="0"/>
              <a:t> </a:t>
            </a:r>
            <a:r>
              <a:rPr lang="en-US" sz="2400" dirty="0"/>
              <a:t>To understand arts and to enjoy masterpieces of art one should visit </a:t>
            </a:r>
            <a:r>
              <a:rPr lang="en-US" sz="2400" dirty="0" smtClean="0"/>
              <a:t>Art </a:t>
            </a:r>
            <a:r>
              <a:rPr lang="en-US" sz="2400" dirty="0"/>
              <a:t>G</a:t>
            </a:r>
            <a:r>
              <a:rPr lang="en-US" sz="2400" dirty="0" smtClean="0"/>
              <a:t>alleries </a:t>
            </a:r>
            <a:r>
              <a:rPr lang="en-US" sz="2400" dirty="0"/>
              <a:t>and exhibition halls.</a:t>
            </a:r>
          </a:p>
          <a:p>
            <a:r>
              <a:rPr lang="en-US" sz="2400" dirty="0" smtClean="0"/>
              <a:t> </a:t>
            </a:r>
            <a:r>
              <a:rPr lang="en-US" sz="2400" dirty="0"/>
              <a:t>There are a great number of museums all over the world.</a:t>
            </a:r>
          </a:p>
          <a:p>
            <a:r>
              <a:rPr lang="en-US" sz="2400" dirty="0" smtClean="0"/>
              <a:t> </a:t>
            </a:r>
            <a:r>
              <a:rPr lang="en-US" sz="2400" dirty="0"/>
              <a:t>One of the largest museums in Great Britain is the British Museum, which is the best known national museum of antiquities and ethnography</a:t>
            </a:r>
            <a:r>
              <a:rPr lang="en-US" sz="2400" dirty="0" smtClean="0"/>
              <a:t>. </a:t>
            </a:r>
            <a:r>
              <a:rPr lang="en-US" sz="2400" dirty="0"/>
              <a:t>It is situated in London.</a:t>
            </a:r>
          </a:p>
          <a:p>
            <a:r>
              <a:rPr lang="en-US" sz="2400" dirty="0" smtClean="0"/>
              <a:t> </a:t>
            </a:r>
            <a:r>
              <a:rPr lang="en-US" sz="2400" dirty="0"/>
              <a:t>The British Museum is a huge beautiful building with a high round reading hall in it</a:t>
            </a:r>
            <a:r>
              <a:rPr lang="en-US" sz="2400" dirty="0" smtClean="0"/>
              <a:t>. </a:t>
            </a:r>
            <a:r>
              <a:rPr lang="en-US" sz="2400" dirty="0"/>
              <a:t>It is famous for its greatest library.</a:t>
            </a:r>
          </a:p>
          <a:p>
            <a:r>
              <a:rPr lang="en-US" sz="2400" dirty="0" smtClean="0"/>
              <a:t> </a:t>
            </a:r>
            <a:r>
              <a:rPr lang="en-US" sz="2400" dirty="0"/>
              <a:t>Here you can find everything you want: English Chronicles, autographs of great writers, Greek and Latin manuscripts, books and magazines from all parts of the world.</a:t>
            </a:r>
          </a:p>
          <a:p>
            <a:r>
              <a:rPr lang="en-US" sz="2400" dirty="0" smtClean="0"/>
              <a:t> </a:t>
            </a:r>
            <a:r>
              <a:rPr lang="en-US" sz="2400" dirty="0"/>
              <a:t>There are also lots of other memorials in the museum: the Hall of Mummies, the Ethnography Department, the Arts of Par East and so on.</a:t>
            </a:r>
          </a:p>
          <a:p>
            <a:r>
              <a:rPr lang="en-US" sz="2400" dirty="0" smtClean="0"/>
              <a:t>There </a:t>
            </a:r>
            <a:r>
              <a:rPr lang="en-US" sz="2400" dirty="0"/>
              <a:t>are always many visitors from all countries in the British Museum.</a:t>
            </a:r>
          </a:p>
          <a:p>
            <a:endParaRPr lang="ru-RU" sz="2400" dirty="0"/>
          </a:p>
        </p:txBody>
      </p:sp>
    </p:spTree>
    <p:extLst>
      <p:ext uri="{BB962C8B-B14F-4D97-AF65-F5344CB8AC3E}">
        <p14:creationId xmlns:p14="http://schemas.microsoft.com/office/powerpoint/2010/main" val="10959704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3200" b="1" dirty="0" smtClean="0"/>
              <a:t>Museums and Art Galleries</a:t>
            </a:r>
            <a:endParaRPr lang="ru-RU" sz="3200" b="1"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2718125684"/>
              </p:ext>
            </p:extLst>
          </p:nvPr>
        </p:nvGraphicFramePr>
        <p:xfrm>
          <a:off x="838200" y="1825625"/>
          <a:ext cx="10515600" cy="370840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4081475797"/>
                    </a:ext>
                  </a:extLst>
                </a:gridCol>
                <a:gridCol w="3479800">
                  <a:extLst>
                    <a:ext uri="{9D8B030D-6E8A-4147-A177-3AD203B41FA5}">
                      <a16:colId xmlns:a16="http://schemas.microsoft.com/office/drawing/2014/main" val="818437961"/>
                    </a:ext>
                  </a:extLst>
                </a:gridCol>
                <a:gridCol w="3530600">
                  <a:extLst>
                    <a:ext uri="{9D8B030D-6E8A-4147-A177-3AD203B41FA5}">
                      <a16:colId xmlns:a16="http://schemas.microsoft.com/office/drawing/2014/main" val="3904288516"/>
                    </a:ext>
                  </a:extLst>
                </a:gridCol>
              </a:tblGrid>
              <a:tr h="370840">
                <a:tc>
                  <a:txBody>
                    <a:bodyPr/>
                    <a:lstStyle/>
                    <a:p>
                      <a:pPr algn="ctr"/>
                      <a:r>
                        <a:rPr lang="en-US" dirty="0" smtClean="0"/>
                        <a:t>The</a:t>
                      </a:r>
                      <a:r>
                        <a:rPr lang="en-US" baseline="0" dirty="0" smtClean="0"/>
                        <a:t> title</a:t>
                      </a:r>
                      <a:r>
                        <a:rPr lang="ru-RU" baseline="0" dirty="0" smtClean="0"/>
                        <a:t> </a:t>
                      </a:r>
                      <a:r>
                        <a:rPr lang="en-US" baseline="0" dirty="0" smtClean="0"/>
                        <a:t>of museums and galleries</a:t>
                      </a:r>
                      <a:endParaRPr lang="ru-RU" dirty="0"/>
                    </a:p>
                  </a:txBody>
                  <a:tcPr/>
                </a:tc>
                <a:tc>
                  <a:txBody>
                    <a:bodyPr/>
                    <a:lstStyle/>
                    <a:p>
                      <a:pPr algn="ctr"/>
                      <a:r>
                        <a:rPr lang="en-US" dirty="0" smtClean="0"/>
                        <a:t>The</a:t>
                      </a:r>
                      <a:r>
                        <a:rPr lang="en-US" baseline="0" dirty="0" smtClean="0"/>
                        <a:t> d</a:t>
                      </a:r>
                      <a:r>
                        <a:rPr lang="en-US" dirty="0" smtClean="0"/>
                        <a:t>ate</a:t>
                      </a:r>
                      <a:r>
                        <a:rPr lang="en-US" baseline="0" dirty="0" smtClean="0"/>
                        <a:t> of foundation</a:t>
                      </a:r>
                      <a:endParaRPr lang="ru-RU" dirty="0"/>
                    </a:p>
                  </a:txBody>
                  <a:tcPr/>
                </a:tc>
                <a:tc>
                  <a:txBody>
                    <a:bodyPr/>
                    <a:lstStyle/>
                    <a:p>
                      <a:pPr algn="ctr"/>
                      <a:r>
                        <a:rPr lang="en-US" dirty="0" smtClean="0"/>
                        <a:t>The main exhibits</a:t>
                      </a:r>
                      <a:endParaRPr lang="ru-RU" dirty="0"/>
                    </a:p>
                  </a:txBody>
                  <a:tcPr/>
                </a:tc>
                <a:extLst>
                  <a:ext uri="{0D108BD9-81ED-4DB2-BD59-A6C34878D82A}">
                    <a16:rowId xmlns:a16="http://schemas.microsoft.com/office/drawing/2014/main" val="1080820819"/>
                  </a:ext>
                </a:extLst>
              </a:tr>
              <a:tr h="370840">
                <a:tc>
                  <a:txBody>
                    <a:bodyPr/>
                    <a:lstStyle/>
                    <a:p>
                      <a:endParaRPr lang="ru-RU" dirty="0"/>
                    </a:p>
                  </a:txBody>
                  <a:tcPr/>
                </a:tc>
                <a:tc>
                  <a:txBody>
                    <a:bodyPr/>
                    <a:lstStyle/>
                    <a:p>
                      <a:endParaRPr lang="ru-RU"/>
                    </a:p>
                  </a:txBody>
                  <a:tcPr/>
                </a:tc>
                <a:tc>
                  <a:txBody>
                    <a:bodyPr/>
                    <a:lstStyle/>
                    <a:p>
                      <a:endParaRPr lang="ru-RU"/>
                    </a:p>
                  </a:txBody>
                  <a:tcPr/>
                </a:tc>
                <a:extLst>
                  <a:ext uri="{0D108BD9-81ED-4DB2-BD59-A6C34878D82A}">
                    <a16:rowId xmlns:a16="http://schemas.microsoft.com/office/drawing/2014/main" val="1850647431"/>
                  </a:ext>
                </a:extLst>
              </a:tr>
              <a:tr h="370840">
                <a:tc>
                  <a:txBody>
                    <a:bodyPr/>
                    <a:lstStyle/>
                    <a:p>
                      <a:endParaRPr lang="ru-RU"/>
                    </a:p>
                  </a:txBody>
                  <a:tcPr/>
                </a:tc>
                <a:tc>
                  <a:txBody>
                    <a:bodyPr/>
                    <a:lstStyle/>
                    <a:p>
                      <a:endParaRPr lang="ru-RU"/>
                    </a:p>
                  </a:txBody>
                  <a:tcPr/>
                </a:tc>
                <a:tc>
                  <a:txBody>
                    <a:bodyPr/>
                    <a:lstStyle/>
                    <a:p>
                      <a:endParaRPr lang="ru-RU"/>
                    </a:p>
                  </a:txBody>
                  <a:tcPr/>
                </a:tc>
                <a:extLst>
                  <a:ext uri="{0D108BD9-81ED-4DB2-BD59-A6C34878D82A}">
                    <a16:rowId xmlns:a16="http://schemas.microsoft.com/office/drawing/2014/main" val="2750386726"/>
                  </a:ext>
                </a:extLst>
              </a:tr>
              <a:tr h="370840">
                <a:tc>
                  <a:txBody>
                    <a:bodyPr/>
                    <a:lstStyle/>
                    <a:p>
                      <a:endParaRPr lang="ru-RU"/>
                    </a:p>
                  </a:txBody>
                  <a:tcPr/>
                </a:tc>
                <a:tc>
                  <a:txBody>
                    <a:bodyPr/>
                    <a:lstStyle/>
                    <a:p>
                      <a:endParaRPr lang="ru-RU"/>
                    </a:p>
                  </a:txBody>
                  <a:tcPr/>
                </a:tc>
                <a:tc>
                  <a:txBody>
                    <a:bodyPr/>
                    <a:lstStyle/>
                    <a:p>
                      <a:endParaRPr lang="ru-RU"/>
                    </a:p>
                  </a:txBody>
                  <a:tcPr/>
                </a:tc>
                <a:extLst>
                  <a:ext uri="{0D108BD9-81ED-4DB2-BD59-A6C34878D82A}">
                    <a16:rowId xmlns:a16="http://schemas.microsoft.com/office/drawing/2014/main" val="3167246313"/>
                  </a:ext>
                </a:extLst>
              </a:tr>
              <a:tr h="370840">
                <a:tc>
                  <a:txBody>
                    <a:bodyPr/>
                    <a:lstStyle/>
                    <a:p>
                      <a:endParaRPr lang="ru-RU"/>
                    </a:p>
                  </a:txBody>
                  <a:tcPr/>
                </a:tc>
                <a:tc>
                  <a:txBody>
                    <a:bodyPr/>
                    <a:lstStyle/>
                    <a:p>
                      <a:endParaRPr lang="ru-RU"/>
                    </a:p>
                  </a:txBody>
                  <a:tcPr/>
                </a:tc>
                <a:tc>
                  <a:txBody>
                    <a:bodyPr/>
                    <a:lstStyle/>
                    <a:p>
                      <a:endParaRPr lang="ru-RU"/>
                    </a:p>
                  </a:txBody>
                  <a:tcPr/>
                </a:tc>
                <a:extLst>
                  <a:ext uri="{0D108BD9-81ED-4DB2-BD59-A6C34878D82A}">
                    <a16:rowId xmlns:a16="http://schemas.microsoft.com/office/drawing/2014/main" val="656677955"/>
                  </a:ext>
                </a:extLst>
              </a:tr>
              <a:tr h="370840">
                <a:tc>
                  <a:txBody>
                    <a:bodyPr/>
                    <a:lstStyle/>
                    <a:p>
                      <a:endParaRPr lang="ru-RU"/>
                    </a:p>
                  </a:txBody>
                  <a:tcPr/>
                </a:tc>
                <a:tc>
                  <a:txBody>
                    <a:bodyPr/>
                    <a:lstStyle/>
                    <a:p>
                      <a:endParaRPr lang="ru-RU"/>
                    </a:p>
                  </a:txBody>
                  <a:tcPr/>
                </a:tc>
                <a:tc>
                  <a:txBody>
                    <a:bodyPr/>
                    <a:lstStyle/>
                    <a:p>
                      <a:endParaRPr lang="ru-RU"/>
                    </a:p>
                  </a:txBody>
                  <a:tcPr/>
                </a:tc>
                <a:extLst>
                  <a:ext uri="{0D108BD9-81ED-4DB2-BD59-A6C34878D82A}">
                    <a16:rowId xmlns:a16="http://schemas.microsoft.com/office/drawing/2014/main" val="1547373073"/>
                  </a:ext>
                </a:extLst>
              </a:tr>
              <a:tr h="370840">
                <a:tc>
                  <a:txBody>
                    <a:bodyPr/>
                    <a:lstStyle/>
                    <a:p>
                      <a:endParaRPr lang="ru-RU"/>
                    </a:p>
                  </a:txBody>
                  <a:tcPr/>
                </a:tc>
                <a:tc>
                  <a:txBody>
                    <a:bodyPr/>
                    <a:lstStyle/>
                    <a:p>
                      <a:endParaRPr lang="ru-RU"/>
                    </a:p>
                  </a:txBody>
                  <a:tcPr/>
                </a:tc>
                <a:tc>
                  <a:txBody>
                    <a:bodyPr/>
                    <a:lstStyle/>
                    <a:p>
                      <a:endParaRPr lang="ru-RU"/>
                    </a:p>
                  </a:txBody>
                  <a:tcPr/>
                </a:tc>
                <a:extLst>
                  <a:ext uri="{0D108BD9-81ED-4DB2-BD59-A6C34878D82A}">
                    <a16:rowId xmlns:a16="http://schemas.microsoft.com/office/drawing/2014/main" val="525488467"/>
                  </a:ext>
                </a:extLst>
              </a:tr>
              <a:tr h="370840">
                <a:tc>
                  <a:txBody>
                    <a:bodyPr/>
                    <a:lstStyle/>
                    <a:p>
                      <a:endParaRPr lang="ru-RU"/>
                    </a:p>
                  </a:txBody>
                  <a:tcPr/>
                </a:tc>
                <a:tc>
                  <a:txBody>
                    <a:bodyPr/>
                    <a:lstStyle/>
                    <a:p>
                      <a:endParaRPr lang="ru-RU"/>
                    </a:p>
                  </a:txBody>
                  <a:tcPr/>
                </a:tc>
                <a:tc>
                  <a:txBody>
                    <a:bodyPr/>
                    <a:lstStyle/>
                    <a:p>
                      <a:endParaRPr lang="ru-RU"/>
                    </a:p>
                  </a:txBody>
                  <a:tcPr/>
                </a:tc>
                <a:extLst>
                  <a:ext uri="{0D108BD9-81ED-4DB2-BD59-A6C34878D82A}">
                    <a16:rowId xmlns:a16="http://schemas.microsoft.com/office/drawing/2014/main" val="2027530170"/>
                  </a:ext>
                </a:extLst>
              </a:tr>
              <a:tr h="370840">
                <a:tc>
                  <a:txBody>
                    <a:bodyPr/>
                    <a:lstStyle/>
                    <a:p>
                      <a:endParaRPr lang="ru-RU"/>
                    </a:p>
                  </a:txBody>
                  <a:tcPr/>
                </a:tc>
                <a:tc>
                  <a:txBody>
                    <a:bodyPr/>
                    <a:lstStyle/>
                    <a:p>
                      <a:endParaRPr lang="ru-RU"/>
                    </a:p>
                  </a:txBody>
                  <a:tcPr/>
                </a:tc>
                <a:tc>
                  <a:txBody>
                    <a:bodyPr/>
                    <a:lstStyle/>
                    <a:p>
                      <a:endParaRPr lang="ru-RU"/>
                    </a:p>
                  </a:txBody>
                  <a:tcPr/>
                </a:tc>
                <a:extLst>
                  <a:ext uri="{0D108BD9-81ED-4DB2-BD59-A6C34878D82A}">
                    <a16:rowId xmlns:a16="http://schemas.microsoft.com/office/drawing/2014/main" val="2927445520"/>
                  </a:ext>
                </a:extLst>
              </a:tr>
              <a:tr h="370840">
                <a:tc>
                  <a:txBody>
                    <a:bodyPr/>
                    <a:lstStyle/>
                    <a:p>
                      <a:endParaRPr lang="ru-RU" dirty="0"/>
                    </a:p>
                  </a:txBody>
                  <a:tcPr/>
                </a:tc>
                <a:tc>
                  <a:txBody>
                    <a:bodyPr/>
                    <a:lstStyle/>
                    <a:p>
                      <a:endParaRPr lang="ru-RU"/>
                    </a:p>
                  </a:txBody>
                  <a:tcPr/>
                </a:tc>
                <a:tc>
                  <a:txBody>
                    <a:bodyPr/>
                    <a:lstStyle/>
                    <a:p>
                      <a:endParaRPr lang="ru-RU" dirty="0"/>
                    </a:p>
                  </a:txBody>
                  <a:tcPr/>
                </a:tc>
                <a:extLst>
                  <a:ext uri="{0D108BD9-81ED-4DB2-BD59-A6C34878D82A}">
                    <a16:rowId xmlns:a16="http://schemas.microsoft.com/office/drawing/2014/main" val="2913059727"/>
                  </a:ext>
                </a:extLst>
              </a:tr>
            </a:tbl>
          </a:graphicData>
        </a:graphic>
      </p:graphicFrame>
    </p:spTree>
    <p:extLst>
      <p:ext uri="{BB962C8B-B14F-4D97-AF65-F5344CB8AC3E}">
        <p14:creationId xmlns:p14="http://schemas.microsoft.com/office/powerpoint/2010/main" val="36384924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866263"/>
          </a:xfrm>
        </p:spPr>
        <p:txBody>
          <a:bodyPr>
            <a:normAutofit/>
          </a:bodyPr>
          <a:lstStyle/>
          <a:p>
            <a:pPr algn="ctr"/>
            <a:r>
              <a:rPr lang="en-US" sz="3200" b="1" dirty="0" smtClean="0"/>
              <a:t>Museums and Art Galleries</a:t>
            </a:r>
            <a:endParaRPr lang="ru-RU" sz="3200" b="1" dirty="0"/>
          </a:p>
        </p:txBody>
      </p:sp>
      <p:sp>
        <p:nvSpPr>
          <p:cNvPr id="3" name="Объект 2"/>
          <p:cNvSpPr>
            <a:spLocks noGrp="1"/>
          </p:cNvSpPr>
          <p:nvPr>
            <p:ph idx="1"/>
          </p:nvPr>
        </p:nvSpPr>
        <p:spPr/>
        <p:txBody>
          <a:bodyPr/>
          <a:lstStyle/>
          <a:p>
            <a:r>
              <a:rPr lang="en-US" dirty="0" smtClean="0"/>
              <a:t>1. The British Museum </a:t>
            </a: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0275" y="1231388"/>
            <a:ext cx="5273525" cy="3759200"/>
          </a:xfrm>
          <a:prstGeom prst="rect">
            <a:avLst/>
          </a:prstGeom>
        </p:spPr>
      </p:pic>
      <p:pic>
        <p:nvPicPr>
          <p:cNvPr id="1026" name="Picture 2" descr="https://im0-tub-ru.yandex.net/i?id=ff80ba7b9f6b8231e7ffa5eeff30b49d-l&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402" y="3038249"/>
            <a:ext cx="5388301" cy="35784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vatars.mds.yandex.net/get-zen_doc/3373607/pub_5ecaf0ac287cea156284e243_5ecb09cb61213841d4eacc71/scale_12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7187" y="4769217"/>
            <a:ext cx="3454527" cy="2088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6013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3600" b="1" dirty="0" smtClean="0"/>
              <a:t>The British Museum</a:t>
            </a:r>
            <a:endParaRPr lang="ru-RU" sz="3600" b="1" dirty="0"/>
          </a:p>
        </p:txBody>
      </p:sp>
      <p:sp>
        <p:nvSpPr>
          <p:cNvPr id="3" name="Объект 2"/>
          <p:cNvSpPr>
            <a:spLocks noGrp="1"/>
          </p:cNvSpPr>
          <p:nvPr>
            <p:ph idx="1"/>
          </p:nvPr>
        </p:nvSpPr>
        <p:spPr>
          <a:xfrm>
            <a:off x="838200" y="1825625"/>
            <a:ext cx="10515600" cy="4796848"/>
          </a:xfrm>
        </p:spPr>
        <p:txBody>
          <a:bodyPr>
            <a:normAutofit fontScale="70000" lnSpcReduction="20000"/>
          </a:bodyPr>
          <a:lstStyle/>
          <a:p>
            <a:pPr marL="0" lvl="0" indent="0">
              <a:lnSpc>
                <a:spcPct val="120000"/>
              </a:lnSpc>
              <a:buNone/>
            </a:pPr>
            <a:r>
              <a:rPr lang="en-US" sz="3600" dirty="0"/>
              <a:t>It was founded in 1753 on the collection of Sir Hans Sloane. The money to house them was raised by a public lottery. Now it has two departments: the Museum of Mankind and the National History Museum. The Museum of Mankind includes a vast collection of antiquities, marbles from the Parthenon, the Rosetta Stone that provides the key to Egyptian hieroglyphics, ancient works of art in stone, bronze and gold, the collection illustrating Western Asiatic civilizations. The Natural History Museum contains 5 principal collections on the history of plants, minerals, the animal kingdom. New permanent exhibitions have been opened in the museum.</a:t>
            </a:r>
            <a:endParaRPr lang="ru-RU" sz="3600" dirty="0"/>
          </a:p>
          <a:p>
            <a:pPr marL="0" indent="0">
              <a:lnSpc>
                <a:spcPct val="120000"/>
              </a:lnSpc>
              <a:buNone/>
            </a:pPr>
            <a:r>
              <a:rPr lang="en-US" sz="3600" dirty="0"/>
              <a:t> </a:t>
            </a:r>
            <a:endParaRPr lang="ru-RU" sz="3600" dirty="0"/>
          </a:p>
          <a:p>
            <a:pPr marL="0" indent="0">
              <a:lnSpc>
                <a:spcPct val="120000"/>
              </a:lnSpc>
              <a:buNone/>
            </a:pPr>
            <a:r>
              <a:rPr lang="ru-RU" sz="3600" dirty="0"/>
              <a:t> </a:t>
            </a:r>
          </a:p>
          <a:p>
            <a:endParaRPr lang="ru-RU" dirty="0"/>
          </a:p>
        </p:txBody>
      </p:sp>
    </p:spTree>
    <p:extLst>
      <p:ext uri="{BB962C8B-B14F-4D97-AF65-F5344CB8AC3E}">
        <p14:creationId xmlns:p14="http://schemas.microsoft.com/office/powerpoint/2010/main" val="367622856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984</TotalTime>
  <Words>1446</Words>
  <Application>Microsoft Office PowerPoint</Application>
  <PresentationFormat>Широкоэкранный</PresentationFormat>
  <Paragraphs>138</Paragraphs>
  <Slides>32</Slides>
  <Notes>0</Notes>
  <HiddenSlides>0</HiddenSlides>
  <MMClips>1</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32</vt:i4>
      </vt:variant>
    </vt:vector>
  </HeadingPairs>
  <TitlesOfParts>
    <vt:vector size="38" baseType="lpstr">
      <vt:lpstr>Arial</vt:lpstr>
      <vt:lpstr>Calibri</vt:lpstr>
      <vt:lpstr>Calibri Light</vt:lpstr>
      <vt:lpstr>Roboto</vt:lpstr>
      <vt:lpstr>Times New Roman</vt:lpstr>
      <vt:lpstr>Тема Office</vt:lpstr>
      <vt:lpstr>МИНИСТЕРСТВО ОБРАЗОВАНИЯ, НАУКИ И МОЛОДЕЖНОЙ ПОЛИТИКИ  НИЖЕГОРОДСКОЙ ОБЛАСТИ Государственное бюджетное профессиональное  образовательное учреждение  «ДЗЕРЖИНСКИЙ ХИМИЧЕСКИЙ ТЕХНИКУМ ИМЕНИ КРАСНОЙ АРМИИ»   </vt:lpstr>
      <vt:lpstr>« When the man is tired of London, he is tired of the life; for there is in London all that life can afford.» </vt:lpstr>
      <vt:lpstr>Listen and repeat a tongue – twister:</vt:lpstr>
      <vt:lpstr>Translate from Russian into English:</vt:lpstr>
      <vt:lpstr>Translate from Russian into English:</vt:lpstr>
      <vt:lpstr>Translate from English into Russian:</vt:lpstr>
      <vt:lpstr>Museums and Art Galleries</vt:lpstr>
      <vt:lpstr>Museums and Art Galleries</vt:lpstr>
      <vt:lpstr>The British Museum</vt:lpstr>
      <vt:lpstr>The Tate Gallery</vt:lpstr>
      <vt:lpstr>Презентация PowerPoint</vt:lpstr>
      <vt:lpstr>The Tate Gallery</vt:lpstr>
      <vt:lpstr>The Tate Gallery</vt:lpstr>
      <vt:lpstr>The Museum of Madame Tusseaud</vt:lpstr>
      <vt:lpstr>Презентация PowerPoint</vt:lpstr>
      <vt:lpstr>The Museum of Madame Tusseaud</vt:lpstr>
      <vt:lpstr>The Natural History Museum</vt:lpstr>
      <vt:lpstr>The National Portrait Gallery</vt:lpstr>
      <vt:lpstr>Презентация PowerPoint</vt:lpstr>
      <vt:lpstr>The National Portrait Gallery</vt:lpstr>
      <vt:lpstr>The National Portrait Gallery</vt:lpstr>
      <vt:lpstr>Read and translate the text “The Transport Museum”;  Answer the following questions:</vt:lpstr>
      <vt:lpstr>Fill in the gaps:</vt:lpstr>
      <vt:lpstr>Listen to the dialogue </vt:lpstr>
      <vt:lpstr>The Imperial War Museum</vt:lpstr>
      <vt:lpstr>The Museum of London</vt:lpstr>
      <vt:lpstr>The Victoria and Albert Museum</vt:lpstr>
      <vt:lpstr>The Science Museum</vt:lpstr>
      <vt:lpstr>The Transport Museum</vt:lpstr>
      <vt:lpstr>Describe a picture according to the plan</vt:lpstr>
      <vt:lpstr>Презентация PowerPoint</vt:lpstr>
      <vt:lpstr>Do you know the museums of London?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МИНИСТЕРСТВО ОБРАЗОВАНИЯ, НАУКИ И МОЛОДЕЖНОЙ ПОЛИТИКИ  НИЖЕГОРОДСКОЙ ОБЛАСТИ Государственное бюджетное профессиональное  образовательное учреждение  «ДЗЕРЖИНСКИЙ ХИМИЧЕСКИЙ ТЕХНИКУМ ИМЕНИ КРАСНОЙ АРМИИ»   </dc:title>
  <dc:creator>Пользователь Asus</dc:creator>
  <cp:lastModifiedBy>Пользователь Asus</cp:lastModifiedBy>
  <cp:revision>43</cp:revision>
  <cp:lastPrinted>2021-02-11T20:27:36Z</cp:lastPrinted>
  <dcterms:created xsi:type="dcterms:W3CDTF">2021-02-07T09:42:58Z</dcterms:created>
  <dcterms:modified xsi:type="dcterms:W3CDTF">2021-03-11T15:04:21Z</dcterms:modified>
</cp:coreProperties>
</file>