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7" r:id="rId2"/>
    <p:sldId id="258" r:id="rId3"/>
    <p:sldId id="259" r:id="rId4"/>
    <p:sldId id="315" r:id="rId5"/>
    <p:sldId id="260" r:id="rId6"/>
    <p:sldId id="311" r:id="rId7"/>
    <p:sldId id="312" r:id="rId8"/>
    <p:sldId id="314" r:id="rId9"/>
    <p:sldId id="261" r:id="rId10"/>
    <p:sldId id="313" r:id="rId11"/>
    <p:sldId id="273" r:id="rId12"/>
    <p:sldId id="262" r:id="rId13"/>
    <p:sldId id="271" r:id="rId14"/>
    <p:sldId id="269" r:id="rId15"/>
    <p:sldId id="264" r:id="rId16"/>
    <p:sldId id="265" r:id="rId17"/>
    <p:sldId id="263" r:id="rId18"/>
    <p:sldId id="266" r:id="rId19"/>
    <p:sldId id="319" r:id="rId20"/>
    <p:sldId id="270" r:id="rId21"/>
    <p:sldId id="268" r:id="rId22"/>
    <p:sldId id="267" r:id="rId23"/>
    <p:sldId id="272" r:id="rId24"/>
    <p:sldId id="316" r:id="rId25"/>
    <p:sldId id="317" r:id="rId26"/>
    <p:sldId id="318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49" autoAdjust="0"/>
    <p:restoredTop sz="94660"/>
  </p:normalViewPr>
  <p:slideViewPr>
    <p:cSldViewPr>
      <p:cViewPr varScale="1">
        <p:scale>
          <a:sx n="73" d="100"/>
          <a:sy n="73" d="100"/>
        </p:scale>
        <p:origin x="1230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0B2252-6444-420A-9D09-3159B00A83E5}" type="datetimeFigureOut">
              <a:rPr lang="ru-RU" smtClean="0"/>
              <a:pPr/>
              <a:t>25.09.2018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9E8FC0-E3E1-47D4-9CEA-804B7B1DD40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11749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4230D-1D45-4FE6-B378-EFC980B2CE93}" type="datetimeFigureOut">
              <a:rPr lang="ru-RU" smtClean="0"/>
              <a:pPr/>
              <a:t>25.09.2018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B134B-E4B2-4ED7-9357-8AEA093BD5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66120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4230D-1D45-4FE6-B378-EFC980B2CE93}" type="datetimeFigureOut">
              <a:rPr lang="ru-RU" smtClean="0"/>
              <a:pPr/>
              <a:t>25.09.2018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B134B-E4B2-4ED7-9357-8AEA093BD5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9753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4230D-1D45-4FE6-B378-EFC980B2CE93}" type="datetimeFigureOut">
              <a:rPr lang="ru-RU" smtClean="0"/>
              <a:pPr/>
              <a:t>25.09.2018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B134B-E4B2-4ED7-9357-8AEA093BD5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3324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4230D-1D45-4FE6-B378-EFC980B2CE93}" type="datetimeFigureOut">
              <a:rPr lang="ru-RU" smtClean="0"/>
              <a:pPr/>
              <a:t>25.09.2018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B134B-E4B2-4ED7-9357-8AEA093BD5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1012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4230D-1D45-4FE6-B378-EFC980B2CE93}" type="datetimeFigureOut">
              <a:rPr lang="ru-RU" smtClean="0"/>
              <a:pPr/>
              <a:t>25.09.2018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B134B-E4B2-4ED7-9357-8AEA093BD5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35615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4230D-1D45-4FE6-B378-EFC980B2CE93}" type="datetimeFigureOut">
              <a:rPr lang="ru-RU" smtClean="0"/>
              <a:pPr/>
              <a:t>25.09.2018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B134B-E4B2-4ED7-9357-8AEA093BD5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6461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4230D-1D45-4FE6-B378-EFC980B2CE93}" type="datetimeFigureOut">
              <a:rPr lang="ru-RU" smtClean="0"/>
              <a:pPr/>
              <a:t>25.09.2018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B134B-E4B2-4ED7-9357-8AEA093BD5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9533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4230D-1D45-4FE6-B378-EFC980B2CE93}" type="datetimeFigureOut">
              <a:rPr lang="ru-RU" smtClean="0"/>
              <a:pPr/>
              <a:t>25.09.2018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B134B-E4B2-4ED7-9357-8AEA093BD5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60718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4230D-1D45-4FE6-B378-EFC980B2CE93}" type="datetimeFigureOut">
              <a:rPr lang="ru-RU" smtClean="0"/>
              <a:pPr/>
              <a:t>25.09.2018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B134B-E4B2-4ED7-9357-8AEA093BD5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08989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4230D-1D45-4FE6-B378-EFC980B2CE93}" type="datetimeFigureOut">
              <a:rPr lang="ru-RU" smtClean="0"/>
              <a:pPr/>
              <a:t>25.09.2018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B134B-E4B2-4ED7-9357-8AEA093BD5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375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4230D-1D45-4FE6-B378-EFC980B2CE93}" type="datetimeFigureOut">
              <a:rPr lang="ru-RU" smtClean="0"/>
              <a:pPr/>
              <a:t>25.09.2018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B134B-E4B2-4ED7-9357-8AEA093BD5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7248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4230D-1D45-4FE6-B378-EFC980B2CE93}" type="datetimeFigureOut">
              <a:rPr lang="ru-RU" smtClean="0"/>
              <a:pPr/>
              <a:t>25.09.2018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B134B-E4B2-4ED7-9357-8AEA093BD5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889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476672"/>
            <a:ext cx="7772400" cy="1470025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dirty="0" smtClean="0"/>
              <a:t>Остановка. Стоянка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6928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9378" y="0"/>
            <a:ext cx="84388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II</a:t>
            </a:r>
            <a:r>
              <a:rPr lang="ru-RU" sz="3200" dirty="0" smtClean="0"/>
              <a:t>. На левой стороне дороги (только в населенном пункте)</a:t>
            </a:r>
          </a:p>
          <a:p>
            <a:pPr algn="just"/>
            <a:r>
              <a:rPr lang="en-US" sz="3200" dirty="0" smtClean="0"/>
              <a:t>2. </a:t>
            </a:r>
            <a:r>
              <a:rPr lang="ru-RU" sz="3200" dirty="0" smtClean="0"/>
              <a:t>На дороге с односторонним движением</a:t>
            </a:r>
            <a:endParaRPr lang="ru-RU" sz="3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36" y="1752600"/>
            <a:ext cx="874294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415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332656"/>
            <a:ext cx="8208912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400" dirty="0" smtClean="0"/>
              <a:t>На длительный отдых или сон можно </a:t>
            </a:r>
            <a:r>
              <a:rPr lang="ru-RU" sz="2400" dirty="0" smtClean="0"/>
              <a:t>парко</a:t>
            </a:r>
            <a:r>
              <a:rPr lang="ru-RU" sz="2400" dirty="0" smtClean="0"/>
              <a:t>ваться </a:t>
            </a:r>
            <a:r>
              <a:rPr lang="ru-RU" sz="2400" dirty="0" smtClean="0"/>
              <a:t>только на специально отведенных площадках или за пределами дороги</a:t>
            </a:r>
            <a:endParaRPr lang="ru-RU" sz="2400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78" y="1980278"/>
            <a:ext cx="8498060" cy="425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9898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55776" y="188640"/>
            <a:ext cx="4022063" cy="58477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3200" dirty="0" smtClean="0"/>
              <a:t>Остановка запрещена</a:t>
            </a:r>
            <a:endParaRPr lang="ru-RU" sz="32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0" t="15304" r="9239" b="24349"/>
          <a:stretch/>
        </p:blipFill>
        <p:spPr bwMode="auto">
          <a:xfrm>
            <a:off x="1287846" y="891332"/>
            <a:ext cx="6557921" cy="4872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08805" y="5902314"/>
            <a:ext cx="6536961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1. На железнодорожных переездах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538805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332656"/>
            <a:ext cx="2952328" cy="193899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400" dirty="0" smtClean="0"/>
              <a:t>2. На трамвайных путях и вблизи них, если это создает помехи для движения трамваев.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936" y="2781027"/>
            <a:ext cx="2482180" cy="2068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936" y="332656"/>
            <a:ext cx="2646288" cy="1984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25736" y="2781027"/>
            <a:ext cx="2952328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400" dirty="0" smtClean="0"/>
              <a:t>3. В тоннелях</a:t>
            </a:r>
            <a:endParaRPr lang="ru-RU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539552" y="5589240"/>
            <a:ext cx="3089051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dirty="0" smtClean="0"/>
              <a:t>4. На автомагистралях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958121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66738"/>
            <a:ext cx="7626424" cy="3819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7584" y="4941168"/>
            <a:ext cx="7632848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400" dirty="0" smtClean="0"/>
              <a:t>5. На мостах, путепроводах и под ними. Исключение – если на мосту 3 и более полос в нашем направлении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002353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43" t="15652" r="10000" b="23130"/>
          <a:stretch/>
        </p:blipFill>
        <p:spPr bwMode="auto">
          <a:xfrm>
            <a:off x="1547664" y="476672"/>
            <a:ext cx="6029739" cy="4664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71600" y="5383063"/>
            <a:ext cx="7699608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dirty="0" smtClean="0"/>
              <a:t>6. На пешеходном переходе и ближе 5-ти метров до него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804501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6" t="15826" r="9783" b="23826"/>
          <a:stretch/>
        </p:blipFill>
        <p:spPr bwMode="auto">
          <a:xfrm>
            <a:off x="251521" y="188640"/>
            <a:ext cx="4190990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13" t="16167" r="9375" b="24167"/>
          <a:stretch/>
        </p:blipFill>
        <p:spPr bwMode="auto">
          <a:xfrm>
            <a:off x="4644008" y="180008"/>
            <a:ext cx="4286266" cy="3176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3933056"/>
            <a:ext cx="8352928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400" dirty="0" smtClean="0"/>
              <a:t>7. На проезжей части в близи опасных поворотов, спусков, подъемов при видимости дороги менее 100м. хотя бы в одном из направлений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080239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17" t="14956" r="9457" b="24349"/>
          <a:stretch/>
        </p:blipFill>
        <p:spPr bwMode="auto">
          <a:xfrm>
            <a:off x="1547664" y="332656"/>
            <a:ext cx="6135757" cy="4625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3568" y="5167912"/>
            <a:ext cx="8208912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400" dirty="0" smtClean="0"/>
              <a:t>8. </a:t>
            </a:r>
            <a:r>
              <a:rPr lang="ru-RU" sz="2400" dirty="0" smtClean="0"/>
              <a:t>В местах, где </a:t>
            </a:r>
            <a:r>
              <a:rPr lang="ru-RU" sz="2400" dirty="0" smtClean="0"/>
              <a:t>между остановившимся транспортным средством и сплошной линией </a:t>
            </a:r>
            <a:r>
              <a:rPr lang="ru-RU" sz="2400" dirty="0" smtClean="0"/>
              <a:t>разметки(противоположным краем проезжей части) </a:t>
            </a:r>
            <a:r>
              <a:rPr lang="ru-RU" sz="2400" dirty="0" smtClean="0"/>
              <a:t>менее 3-х метров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783188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44" t="14782" r="9456" b="23652"/>
          <a:stretch/>
        </p:blipFill>
        <p:spPr bwMode="auto">
          <a:xfrm>
            <a:off x="1475656" y="116632"/>
            <a:ext cx="6096000" cy="469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5229200"/>
            <a:ext cx="8496944" cy="101566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000" dirty="0" smtClean="0"/>
              <a:t>9. На пересечении проезжих частей и ближе 5 м. от их края.</a:t>
            </a:r>
          </a:p>
          <a:p>
            <a:pPr algn="just"/>
            <a:r>
              <a:rPr lang="ru-RU" sz="2000" dirty="0" smtClean="0"/>
              <a:t>Исключение: Можно остановиться на Т-образном перекрестке при условии, что между остановившимся ТС и сплошной линией разметки </a:t>
            </a:r>
            <a:r>
              <a:rPr lang="ru-RU" sz="2000" dirty="0" smtClean="0"/>
              <a:t>не менее </a:t>
            </a:r>
            <a:r>
              <a:rPr lang="ru-RU" sz="2000" dirty="0" smtClean="0"/>
              <a:t>3 м.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75868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5229200"/>
            <a:ext cx="8496944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000" dirty="0" smtClean="0"/>
              <a:t>Исключение: Можно остановиться на Т-образном перекрестке при условии, что между остановившимся ТС и сплошной линией разметки </a:t>
            </a:r>
            <a:r>
              <a:rPr lang="ru-RU" sz="2000" dirty="0" smtClean="0"/>
              <a:t>не менее </a:t>
            </a:r>
            <a:r>
              <a:rPr lang="ru-RU" sz="2000" dirty="0" smtClean="0"/>
              <a:t>3 м.</a:t>
            </a:r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533400"/>
            <a:ext cx="54102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000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 smtClean="0"/>
              <a:t>Остановка разрешена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</a:t>
            </a:r>
            <a:r>
              <a:rPr lang="ru-RU" dirty="0" smtClean="0"/>
              <a:t>. На правой стороне дороги</a:t>
            </a:r>
          </a:p>
          <a:p>
            <a:r>
              <a:rPr lang="ru-RU" dirty="0" smtClean="0"/>
              <a:t>1. На обочине</a:t>
            </a: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836168"/>
            <a:ext cx="7272808" cy="3642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6041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247" y="764704"/>
            <a:ext cx="7566011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4335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836712"/>
            <a:ext cx="7416824" cy="3714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48048" y="4869160"/>
            <a:ext cx="7412384" cy="15696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400" dirty="0" smtClean="0"/>
              <a:t>10. На остановках маршрутных транспортных средств или стоянки такси и 15м от них. Исключение – для высадки/посадки </a:t>
            </a:r>
            <a:r>
              <a:rPr lang="ru-RU" sz="2400" dirty="0" smtClean="0"/>
              <a:t>пассажиров, </a:t>
            </a:r>
            <a:r>
              <a:rPr lang="ru-RU" sz="2400" dirty="0" smtClean="0"/>
              <a:t>не создавая помех маршруткам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130950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6" t="14782" r="9239" b="23652"/>
          <a:stretch/>
        </p:blipFill>
        <p:spPr bwMode="auto">
          <a:xfrm>
            <a:off x="1691680" y="188640"/>
            <a:ext cx="6149008" cy="469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544" y="5229200"/>
            <a:ext cx="8136904" cy="101566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000" dirty="0" smtClean="0"/>
              <a:t>11. Если остановившееся ТС закроет от других участников движения знаки, разметку, сигналы светофора или сделает невозможным проезд (или затруднит его).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072398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71800" y="332656"/>
            <a:ext cx="3816424" cy="58477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Стоянка запрещена</a:t>
            </a:r>
            <a:endParaRPr lang="ru-RU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1278632" y="1124744"/>
            <a:ext cx="6802760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000" dirty="0" smtClean="0"/>
              <a:t>1. Там же, где запрещена остановка</a:t>
            </a:r>
            <a:endParaRPr lang="ru-RU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1300088" y="2276872"/>
            <a:ext cx="6802760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dirty="0" smtClean="0"/>
              <a:t>2. На проезжей части вне населенного пункта при движении по главной дороге</a:t>
            </a:r>
            <a:endParaRPr lang="ru-RU" sz="2000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632" y="3140968"/>
            <a:ext cx="6802760" cy="3407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1040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71800" y="332656"/>
            <a:ext cx="3816424" cy="58477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Стоянка запрещена</a:t>
            </a:r>
            <a:endParaRPr lang="ru-RU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1447800" y="1143000"/>
            <a:ext cx="5872057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000" dirty="0" smtClean="0"/>
              <a:t>3. На железнодорожных переездах и за 50 м. от них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09800"/>
            <a:ext cx="7311838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747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6200" y="381000"/>
            <a:ext cx="9067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/>
              <a:t>Открывание дверей запрещается в том случае, когда это может создать помехи прочим участникам движения</a:t>
            </a:r>
            <a:r>
              <a:rPr lang="ru-RU" sz="3600" dirty="0"/>
              <a:t>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743200"/>
            <a:ext cx="65024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26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6200" y="381000"/>
            <a:ext cx="90678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/>
              <a:t>Покинуть ТС после остановки можно тогда, когда водитель убедился, что не произойдет самопроизвольного движения транспорта или попытка использовать ТС в отсутствие водителя.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69" y="2590800"/>
            <a:ext cx="4391025" cy="350556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276600"/>
            <a:ext cx="4074309" cy="2438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497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039" y="76200"/>
            <a:ext cx="89126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/>
              <a:t>2. У края проезжей части параллельно в один ряд</a:t>
            </a:r>
            <a:endParaRPr lang="ru-RU" sz="32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60975"/>
            <a:ext cx="5486400" cy="41148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68555" y="5181600"/>
            <a:ext cx="82295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/>
              <a:t>Мотоциклы без бокового прицепа можно ставить в 2 ряда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756473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039" y="76200"/>
            <a:ext cx="84311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  Под углом к краю проезжей части можно ставить при наличии </a:t>
            </a:r>
            <a:r>
              <a:rPr lang="ru-RU" sz="3200" dirty="0" err="1" smtClean="0"/>
              <a:t>соответств</a:t>
            </a:r>
            <a:r>
              <a:rPr lang="ru-RU" sz="3200" dirty="0" smtClean="0"/>
              <a:t>. разметки или знаков</a:t>
            </a:r>
            <a:endParaRPr lang="ru-RU" sz="32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8" y="2842937"/>
            <a:ext cx="5499341" cy="38862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1295400"/>
            <a:ext cx="3348681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408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508150"/>
            <a:ext cx="59393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3. В местах-</a:t>
            </a:r>
            <a:r>
              <a:rPr lang="ru-RU" sz="2800" dirty="0" err="1" smtClean="0"/>
              <a:t>уширениях</a:t>
            </a:r>
            <a:r>
              <a:rPr lang="ru-RU" sz="2800" dirty="0" smtClean="0"/>
              <a:t> (карманчиках)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143000"/>
            <a:ext cx="7427988" cy="557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815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508150"/>
            <a:ext cx="59393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3. В местах-</a:t>
            </a:r>
            <a:r>
              <a:rPr lang="ru-RU" sz="2800" dirty="0" err="1" smtClean="0"/>
              <a:t>уширениях</a:t>
            </a:r>
            <a:r>
              <a:rPr lang="ru-RU" sz="2800" dirty="0" smtClean="0"/>
              <a:t> (карманчиках)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219200"/>
            <a:ext cx="7915722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662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508150"/>
            <a:ext cx="59393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3. В местах-</a:t>
            </a:r>
            <a:r>
              <a:rPr lang="ru-RU" sz="2800" dirty="0" err="1" smtClean="0"/>
              <a:t>уширениях</a:t>
            </a:r>
            <a:r>
              <a:rPr lang="ru-RU" sz="2800" dirty="0" smtClean="0"/>
              <a:t> (карманчиках)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98" y="1295400"/>
            <a:ext cx="8309785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361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508150"/>
            <a:ext cx="6501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4. На тротуаре в соответствии со знаками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05" y="1031370"/>
            <a:ext cx="4003993" cy="25500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636" y="4419600"/>
            <a:ext cx="6689471" cy="1993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081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9378" y="0"/>
            <a:ext cx="843886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II</a:t>
            </a:r>
            <a:r>
              <a:rPr lang="ru-RU" sz="3200" dirty="0" smtClean="0"/>
              <a:t>. На левой стороне дороги (только в населенном пункте)</a:t>
            </a:r>
          </a:p>
          <a:p>
            <a:pPr marL="514350" indent="-514350" algn="just">
              <a:buAutoNum type="arabicPeriod"/>
            </a:pPr>
            <a:r>
              <a:rPr lang="ru-RU" sz="3200" dirty="0" smtClean="0"/>
              <a:t>На </a:t>
            </a:r>
            <a:r>
              <a:rPr lang="ru-RU" sz="3200" dirty="0" err="1" smtClean="0"/>
              <a:t>двухполосных</a:t>
            </a:r>
            <a:r>
              <a:rPr lang="ru-RU" sz="3200" dirty="0" smtClean="0"/>
              <a:t> дорогах с прерывистой линией разметки без трамвайных путей посередине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87" y="2636912"/>
            <a:ext cx="4132223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12" t="15500" r="9063" b="24001"/>
          <a:stretch/>
        </p:blipFill>
        <p:spPr bwMode="auto">
          <a:xfrm>
            <a:off x="4689084" y="2659841"/>
            <a:ext cx="4307636" cy="3217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7496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332</TotalTime>
  <Words>437</Words>
  <Application>Microsoft Office PowerPoint</Application>
  <PresentationFormat>Экран (4:3)</PresentationFormat>
  <Paragraphs>37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9" baseType="lpstr">
      <vt:lpstr>Arial</vt:lpstr>
      <vt:lpstr>Calibri</vt:lpstr>
      <vt:lpstr>Тема Office</vt:lpstr>
      <vt:lpstr>Остановка. Стоянка</vt:lpstr>
      <vt:lpstr>Остановка разрешена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 11: Остановка. Стоянка</dc:title>
  <dc:creator>Ирина</dc:creator>
  <cp:lastModifiedBy>Кирилл</cp:lastModifiedBy>
  <cp:revision>22</cp:revision>
  <dcterms:created xsi:type="dcterms:W3CDTF">2012-10-23T19:56:01Z</dcterms:created>
  <dcterms:modified xsi:type="dcterms:W3CDTF">2018-09-25T15:12:12Z</dcterms:modified>
</cp:coreProperties>
</file>