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1" r:id="rId1"/>
    <p:sldMasterId id="2147483662" r:id="rId2"/>
    <p:sldMasterId id="2147483674" r:id="rId3"/>
  </p:sldMasterIdLst>
  <p:notesMasterIdLst>
    <p:notesMasterId r:id="rId19"/>
  </p:notesMasterIdLst>
  <p:sldIdLst>
    <p:sldId id="273"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4" r:id="rId18"/>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1416"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00" name="Google Shape;100;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57" name="Google Shape;157;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64" name="Google Shape;164;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71" name="Google Shape;171;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77" name="Google Shape;177;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06" name="Google Shape;106;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13" name="Google Shape;113;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20" name="Google Shape;120;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27" name="Google Shape;127;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32" name="Google Shape;132;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39" name="Google Shape;139;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46" name="Google Shape;146;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52" name="Google Shape;152;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Заголовок и объект" type="obj">
  <p:cSld name="OBJECT">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19" name="Google Shape;19;p3"/>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0" name="Google Shape;20;p3"/>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1" name="Google Shape;21;p3"/>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2" name="Google Shape;22;p3"/>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Заголовок и вертикальный текст" type="vertTx">
  <p:cSld name="VERTICAL_TEXT">
    <p:spTree>
      <p:nvGrpSpPr>
        <p:cNvPr id="1" name="Shape 80"/>
        <p:cNvGrpSpPr/>
        <p:nvPr/>
      </p:nvGrpSpPr>
      <p:grpSpPr>
        <a:xfrm>
          <a:off x="0" y="0"/>
          <a:ext cx="0" cy="0"/>
          <a:chOff x="0" y="0"/>
          <a:chExt cx="0" cy="0"/>
        </a:xfrm>
      </p:grpSpPr>
      <p:sp>
        <p:nvSpPr>
          <p:cNvPr id="81" name="Google Shape;81;p13"/>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82" name="Google Shape;82;p13"/>
          <p:cNvSpPr txBox="1">
            <a:spLocks noGrp="1"/>
          </p:cNvSpPr>
          <p:nvPr>
            <p:ph type="body" idx="1"/>
          </p:nvPr>
        </p:nvSpPr>
        <p:spPr>
          <a:xfrm rot="5400000">
            <a:off x="2309019" y="-251619"/>
            <a:ext cx="4525962" cy="8229600"/>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3" name="Google Shape;83;p13"/>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4" name="Google Shape;84;p13"/>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5" name="Google Shape;85;p13"/>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Вертикальный заголовок и текст" type="vertTitleAndTx">
  <p:cSld name="VERTICAL_TITLE_AND_VERTICAL_TEXT">
    <p:spTree>
      <p:nvGrpSpPr>
        <p:cNvPr id="1" name="Shape 86"/>
        <p:cNvGrpSpPr/>
        <p:nvPr/>
      </p:nvGrpSpPr>
      <p:grpSpPr>
        <a:xfrm>
          <a:off x="0" y="0"/>
          <a:ext cx="0" cy="0"/>
          <a:chOff x="0" y="0"/>
          <a:chExt cx="0" cy="0"/>
        </a:xfrm>
      </p:grpSpPr>
      <p:sp>
        <p:nvSpPr>
          <p:cNvPr id="87" name="Google Shape;87;p14"/>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88" name="Google Shape;88;p14"/>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9" name="Google Shape;89;p14"/>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90" name="Google Shape;90;p14"/>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91" name="Google Shape;91;p14"/>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56B7A0F-5B99-4F35-9BDD-321CD3C098FF}" type="datetimeFigureOut">
              <a:rPr lang="en-US" smtClean="0">
                <a:solidFill>
                  <a:prstClr val="black">
                    <a:tint val="75000"/>
                  </a:prstClr>
                </a:solidFill>
              </a:rPr>
              <a:pPr/>
              <a:t>2/26/2021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AB3369-7666-44EB-AEA9-5FA9440DB4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76048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6B7A0F-5B99-4F35-9BDD-321CD3C098FF}" type="datetimeFigureOut">
              <a:rPr lang="en-US" smtClean="0">
                <a:solidFill>
                  <a:prstClr val="black">
                    <a:tint val="75000"/>
                  </a:prstClr>
                </a:solidFill>
              </a:rPr>
              <a:pPr/>
              <a:t>2/26/2021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AB3369-7666-44EB-AEA9-5FA9440DB4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553179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56B7A0F-5B99-4F35-9BDD-321CD3C098FF}" type="datetimeFigureOut">
              <a:rPr lang="en-US" smtClean="0">
                <a:solidFill>
                  <a:prstClr val="black">
                    <a:tint val="75000"/>
                  </a:prstClr>
                </a:solidFill>
              </a:rPr>
              <a:pPr/>
              <a:t>2/26/2021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AB3369-7666-44EB-AEA9-5FA9440DB4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0057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56B7A0F-5B99-4F35-9BDD-321CD3C098FF}" type="datetimeFigureOut">
              <a:rPr lang="en-US" smtClean="0">
                <a:solidFill>
                  <a:prstClr val="black">
                    <a:tint val="75000"/>
                  </a:prstClr>
                </a:solidFill>
              </a:rPr>
              <a:pPr/>
              <a:t>2/26/2021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DAB3369-7666-44EB-AEA9-5FA9440DB4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44810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56B7A0F-5B99-4F35-9BDD-321CD3C098FF}" type="datetimeFigureOut">
              <a:rPr lang="en-US" smtClean="0">
                <a:solidFill>
                  <a:prstClr val="black">
                    <a:tint val="75000"/>
                  </a:prstClr>
                </a:solidFill>
              </a:rPr>
              <a:pPr/>
              <a:t>2/26/2021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DAB3369-7666-44EB-AEA9-5FA9440DB4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5915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56B7A0F-5B99-4F35-9BDD-321CD3C098FF}" type="datetimeFigureOut">
              <a:rPr lang="en-US" smtClean="0">
                <a:solidFill>
                  <a:prstClr val="black">
                    <a:tint val="75000"/>
                  </a:prstClr>
                </a:solidFill>
              </a:rPr>
              <a:pPr/>
              <a:t>2/26/2021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DAB3369-7666-44EB-AEA9-5FA9440DB4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1533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6B7A0F-5B99-4F35-9BDD-321CD3C098FF}" type="datetimeFigureOut">
              <a:rPr lang="en-US" smtClean="0">
                <a:solidFill>
                  <a:prstClr val="black">
                    <a:tint val="75000"/>
                  </a:prstClr>
                </a:solidFill>
              </a:rPr>
              <a:pPr/>
              <a:t>2/26/2021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DAB3369-7666-44EB-AEA9-5FA9440DB4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92574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6B7A0F-5B99-4F35-9BDD-321CD3C098FF}" type="datetimeFigureOut">
              <a:rPr lang="en-US" smtClean="0">
                <a:solidFill>
                  <a:prstClr val="black">
                    <a:tint val="75000"/>
                  </a:prstClr>
                </a:solidFill>
              </a:rPr>
              <a:pPr/>
              <a:t>2/26/2021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DAB3369-7666-44EB-AEA9-5FA9440DB4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3638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Заголовок, текст и объект" type="txAndObj">
  <p:cSld name="TEXT_AND_OBJECT">
    <p:spTree>
      <p:nvGrpSpPr>
        <p:cNvPr id="1" name="Shape 23"/>
        <p:cNvGrpSpPr/>
        <p:nvPr/>
      </p:nvGrpSpPr>
      <p:grpSpPr>
        <a:xfrm>
          <a:off x="0" y="0"/>
          <a:ext cx="0" cy="0"/>
          <a:chOff x="0" y="0"/>
          <a:chExt cx="0" cy="0"/>
        </a:xfrm>
      </p:grpSpPr>
      <p:sp>
        <p:nvSpPr>
          <p:cNvPr id="24" name="Google Shape;24;p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25" name="Google Shape;25;p4"/>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6" name="Google Shape;26;p4"/>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7" name="Google Shape;27;p4"/>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8" name="Google Shape;28;p4"/>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9" name="Google Shape;29;p4"/>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6B7A0F-5B99-4F35-9BDD-321CD3C098FF}" type="datetimeFigureOut">
              <a:rPr lang="en-US" smtClean="0">
                <a:solidFill>
                  <a:prstClr val="black">
                    <a:tint val="75000"/>
                  </a:prstClr>
                </a:solidFill>
              </a:rPr>
              <a:pPr/>
              <a:t>2/26/2021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DAB3369-7666-44EB-AEA9-5FA9440DB4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26285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6B7A0F-5B99-4F35-9BDD-321CD3C098FF}" type="datetimeFigureOut">
              <a:rPr lang="en-US" smtClean="0">
                <a:solidFill>
                  <a:prstClr val="black">
                    <a:tint val="75000"/>
                  </a:prstClr>
                </a:solidFill>
              </a:rPr>
              <a:pPr/>
              <a:t>2/26/2021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AB3369-7666-44EB-AEA9-5FA9440DB4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83774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6B7A0F-5B99-4F35-9BDD-321CD3C098FF}" type="datetimeFigureOut">
              <a:rPr lang="en-US" smtClean="0">
                <a:solidFill>
                  <a:prstClr val="black">
                    <a:tint val="75000"/>
                  </a:prstClr>
                </a:solidFill>
              </a:rPr>
              <a:pPr/>
              <a:t>2/26/2021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AB3369-7666-44EB-AEA9-5FA9440DB4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56135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56B7A0F-5B99-4F35-9BDD-321CD3C098FF}" type="datetimeFigureOut">
              <a:rPr lang="en-US" smtClean="0">
                <a:solidFill>
                  <a:prstClr val="black">
                    <a:tint val="75000"/>
                  </a:prstClr>
                </a:solidFill>
              </a:rPr>
              <a:pPr/>
              <a:t>2/26/2021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AB3369-7666-44EB-AEA9-5FA9440DB4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76048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6B7A0F-5B99-4F35-9BDD-321CD3C098FF}" type="datetimeFigureOut">
              <a:rPr lang="en-US" smtClean="0">
                <a:solidFill>
                  <a:prstClr val="black">
                    <a:tint val="75000"/>
                  </a:prstClr>
                </a:solidFill>
              </a:rPr>
              <a:pPr/>
              <a:t>2/26/2021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AB3369-7666-44EB-AEA9-5FA9440DB4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5531794"/>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56B7A0F-5B99-4F35-9BDD-321CD3C098FF}" type="datetimeFigureOut">
              <a:rPr lang="en-US" smtClean="0">
                <a:solidFill>
                  <a:prstClr val="black">
                    <a:tint val="75000"/>
                  </a:prstClr>
                </a:solidFill>
              </a:rPr>
              <a:pPr/>
              <a:t>2/26/2021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AB3369-7666-44EB-AEA9-5FA9440DB4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0057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56B7A0F-5B99-4F35-9BDD-321CD3C098FF}" type="datetimeFigureOut">
              <a:rPr lang="en-US" smtClean="0">
                <a:solidFill>
                  <a:prstClr val="black">
                    <a:tint val="75000"/>
                  </a:prstClr>
                </a:solidFill>
              </a:rPr>
              <a:pPr/>
              <a:t>2/26/2021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DAB3369-7666-44EB-AEA9-5FA9440DB4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44810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56B7A0F-5B99-4F35-9BDD-321CD3C098FF}" type="datetimeFigureOut">
              <a:rPr lang="en-US" smtClean="0">
                <a:solidFill>
                  <a:prstClr val="black">
                    <a:tint val="75000"/>
                  </a:prstClr>
                </a:solidFill>
              </a:rPr>
              <a:pPr/>
              <a:t>2/26/2021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DAB3369-7666-44EB-AEA9-5FA9440DB4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5915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56B7A0F-5B99-4F35-9BDD-321CD3C098FF}" type="datetimeFigureOut">
              <a:rPr lang="en-US" smtClean="0">
                <a:solidFill>
                  <a:prstClr val="black">
                    <a:tint val="75000"/>
                  </a:prstClr>
                </a:solidFill>
              </a:rPr>
              <a:pPr/>
              <a:t>2/26/2021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DAB3369-7666-44EB-AEA9-5FA9440DB4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15333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6B7A0F-5B99-4F35-9BDD-321CD3C098FF}" type="datetimeFigureOut">
              <a:rPr lang="en-US" smtClean="0">
                <a:solidFill>
                  <a:prstClr val="black">
                    <a:tint val="75000"/>
                  </a:prstClr>
                </a:solidFill>
              </a:rPr>
              <a:pPr/>
              <a:t>2/26/2021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DAB3369-7666-44EB-AEA9-5FA9440DB4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92574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Объект" type="objOnly">
  <p:cSld name="OBJECT_ONLY">
    <p:spTree>
      <p:nvGrpSpPr>
        <p:cNvPr id="1" name="Shape 30"/>
        <p:cNvGrpSpPr/>
        <p:nvPr/>
      </p:nvGrpSpPr>
      <p:grpSpPr>
        <a:xfrm>
          <a:off x="0" y="0"/>
          <a:ext cx="0" cy="0"/>
          <a:chOff x="0" y="0"/>
          <a:chExt cx="0" cy="0"/>
        </a:xfrm>
      </p:grpSpPr>
      <p:sp>
        <p:nvSpPr>
          <p:cNvPr id="31" name="Google Shape;31;p5"/>
          <p:cNvSpPr txBox="1">
            <a:spLocks noGrp="1"/>
          </p:cNvSpPr>
          <p:nvPr>
            <p:ph type="body" idx="1"/>
          </p:nvPr>
        </p:nvSpPr>
        <p:spPr>
          <a:xfrm>
            <a:off x="457200" y="274638"/>
            <a:ext cx="8229600" cy="5851525"/>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2" name="Google Shape;32;p5"/>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33" name="Google Shape;33;p5"/>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34" name="Google Shape;34;p5"/>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6B7A0F-5B99-4F35-9BDD-321CD3C098FF}" type="datetimeFigureOut">
              <a:rPr lang="en-US" smtClean="0">
                <a:solidFill>
                  <a:prstClr val="black">
                    <a:tint val="75000"/>
                  </a:prstClr>
                </a:solidFill>
              </a:rPr>
              <a:pPr/>
              <a:t>2/26/2021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DAB3369-7666-44EB-AEA9-5FA9440DB4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363821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6B7A0F-5B99-4F35-9BDD-321CD3C098FF}" type="datetimeFigureOut">
              <a:rPr lang="en-US" smtClean="0">
                <a:solidFill>
                  <a:prstClr val="black">
                    <a:tint val="75000"/>
                  </a:prstClr>
                </a:solidFill>
              </a:rPr>
              <a:pPr/>
              <a:t>2/26/2021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DAB3369-7666-44EB-AEA9-5FA9440DB4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262853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6B7A0F-5B99-4F35-9BDD-321CD3C098FF}" type="datetimeFigureOut">
              <a:rPr lang="en-US" smtClean="0">
                <a:solidFill>
                  <a:prstClr val="black">
                    <a:tint val="75000"/>
                  </a:prstClr>
                </a:solidFill>
              </a:rPr>
              <a:pPr/>
              <a:t>2/26/2021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AB3369-7666-44EB-AEA9-5FA9440DB4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837747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6B7A0F-5B99-4F35-9BDD-321CD3C098FF}" type="datetimeFigureOut">
              <a:rPr lang="en-US" smtClean="0">
                <a:solidFill>
                  <a:prstClr val="black">
                    <a:tint val="75000"/>
                  </a:prstClr>
                </a:solidFill>
              </a:rPr>
              <a:pPr/>
              <a:t>2/26/2021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AB3369-7666-44EB-AEA9-5FA9440DB4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56135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Заголовок раздела" type="secHead">
  <p:cSld name="SECTION_HEADER">
    <p:spTree>
      <p:nvGrpSpPr>
        <p:cNvPr id="1" name="Shape 40"/>
        <p:cNvGrpSpPr/>
        <p:nvPr/>
      </p:nvGrpSpPr>
      <p:grpSpPr>
        <a:xfrm>
          <a:off x="0" y="0"/>
          <a:ext cx="0" cy="0"/>
          <a:chOff x="0" y="0"/>
          <a:chExt cx="0" cy="0"/>
        </a:xfrm>
      </p:grpSpPr>
      <p:sp>
        <p:nvSpPr>
          <p:cNvPr id="41" name="Google Shape;41;p7"/>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4000" b="1"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42" name="Google Shape;42;p7"/>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lstStyle>
            <a:lvl1pPr marL="457200" marR="0" lvl="0" indent="-228600"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1pPr>
            <a:lvl2pPr marL="914400" marR="0" lvl="1"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3pPr>
            <a:lvl4pPr marL="1828800" marR="0" lvl="3" indent="-228600" algn="l"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228600" algn="l"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3200400" marR="0" lvl="6" indent="-228600" algn="l"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3657600" marR="0" lvl="7" indent="-228600" algn="l"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4114800" marR="0" lvl="8" indent="-228600" algn="l"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endParaRPr/>
          </a:p>
        </p:txBody>
      </p:sp>
      <p:sp>
        <p:nvSpPr>
          <p:cNvPr id="43" name="Google Shape;43;p7"/>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4" name="Google Shape;44;p7"/>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5" name="Google Shape;45;p7"/>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Два объекта" type="twoObj">
  <p:cSld name="TWO_OBJECTS">
    <p:spTree>
      <p:nvGrpSpPr>
        <p:cNvPr id="1" name="Shape 46"/>
        <p:cNvGrpSpPr/>
        <p:nvPr/>
      </p:nvGrpSpPr>
      <p:grpSpPr>
        <a:xfrm>
          <a:off x="0" y="0"/>
          <a:ext cx="0" cy="0"/>
          <a:chOff x="0" y="0"/>
          <a:chExt cx="0" cy="0"/>
        </a:xfrm>
      </p:grpSpPr>
      <p:sp>
        <p:nvSpPr>
          <p:cNvPr id="47" name="Google Shape;47;p8"/>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48" name="Google Shape;48;p8"/>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49" name="Google Shape;49;p8"/>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50" name="Google Shape;50;p8"/>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1" name="Google Shape;51;p8"/>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2" name="Google Shape;52;p8"/>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Сравнение" type="twoTxTwoObj">
  <p:cSld name="TWO_OBJECTS_WITH_TEXT">
    <p:spTree>
      <p:nvGrpSpPr>
        <p:cNvPr id="1" name="Shape 53"/>
        <p:cNvGrpSpPr/>
        <p:nvPr/>
      </p:nvGrpSpPr>
      <p:grpSpPr>
        <a:xfrm>
          <a:off x="0" y="0"/>
          <a:ext cx="0" cy="0"/>
          <a:chOff x="0" y="0"/>
          <a:chExt cx="0" cy="0"/>
        </a:xfrm>
      </p:grpSpPr>
      <p:sp>
        <p:nvSpPr>
          <p:cNvPr id="54" name="Google Shape;54;p9"/>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55" name="Google Shape;55;p9"/>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lstStyle>
            <a:lvl1pPr marL="457200" marR="0" lvl="0" indent="-228600" algn="l" rtl="0">
              <a:spcBef>
                <a:spcPts val="480"/>
              </a:spcBef>
              <a:spcAft>
                <a:spcPts val="0"/>
              </a:spcAft>
              <a:buClr>
                <a:schemeClr val="dk1"/>
              </a:buClr>
              <a:buSzPts val="2400"/>
              <a:buFont typeface="Arial"/>
              <a:buNone/>
              <a:defRPr sz="2400" b="1" i="0" u="none" strike="noStrike" cap="none">
                <a:solidFill>
                  <a:schemeClr val="dk1"/>
                </a:solidFill>
                <a:latin typeface="Arial"/>
                <a:ea typeface="Arial"/>
                <a:cs typeface="Arial"/>
                <a:sym typeface="Arial"/>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9pPr>
          </a:lstStyle>
          <a:p>
            <a:endParaRPr/>
          </a:p>
        </p:txBody>
      </p:sp>
      <p:sp>
        <p:nvSpPr>
          <p:cNvPr id="56" name="Google Shape;56;p9"/>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57" name="Google Shape;57;p9"/>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lstStyle>
            <a:lvl1pPr marL="457200" marR="0" lvl="0" indent="-228600" algn="l" rtl="0">
              <a:spcBef>
                <a:spcPts val="480"/>
              </a:spcBef>
              <a:spcAft>
                <a:spcPts val="0"/>
              </a:spcAft>
              <a:buClr>
                <a:schemeClr val="dk1"/>
              </a:buClr>
              <a:buSzPts val="2400"/>
              <a:buFont typeface="Arial"/>
              <a:buNone/>
              <a:defRPr sz="2400" b="1" i="0" u="none" strike="noStrike" cap="none">
                <a:solidFill>
                  <a:schemeClr val="dk1"/>
                </a:solidFill>
                <a:latin typeface="Arial"/>
                <a:ea typeface="Arial"/>
                <a:cs typeface="Arial"/>
                <a:sym typeface="Arial"/>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9pPr>
          </a:lstStyle>
          <a:p>
            <a:endParaRPr/>
          </a:p>
        </p:txBody>
      </p:sp>
      <p:sp>
        <p:nvSpPr>
          <p:cNvPr id="58" name="Google Shape;58;p9"/>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59" name="Google Shape;59;p9"/>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60" name="Google Shape;60;p9"/>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61" name="Google Shape;61;p9"/>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Пустой слайд" type="blank">
  <p:cSld name="BLANK">
    <p:spTree>
      <p:nvGrpSpPr>
        <p:cNvPr id="1" name="Shape 62"/>
        <p:cNvGrpSpPr/>
        <p:nvPr/>
      </p:nvGrpSpPr>
      <p:grpSpPr>
        <a:xfrm>
          <a:off x="0" y="0"/>
          <a:ext cx="0" cy="0"/>
          <a:chOff x="0" y="0"/>
          <a:chExt cx="0" cy="0"/>
        </a:xfrm>
      </p:grpSpPr>
      <p:sp>
        <p:nvSpPr>
          <p:cNvPr id="63" name="Google Shape;63;p10"/>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64" name="Google Shape;64;p10"/>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65" name="Google Shape;65;p10"/>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Объект с подписью" type="objTx">
  <p:cSld name="OBJECT_WITH_CAPTION_TEXT">
    <p:spTree>
      <p:nvGrpSpPr>
        <p:cNvPr id="1" name="Shape 66"/>
        <p:cNvGrpSpPr/>
        <p:nvPr/>
      </p:nvGrpSpPr>
      <p:grpSpPr>
        <a:xfrm>
          <a:off x="0" y="0"/>
          <a:ext cx="0" cy="0"/>
          <a:chOff x="0" y="0"/>
          <a:chExt cx="0" cy="0"/>
        </a:xfrm>
      </p:grpSpPr>
      <p:sp>
        <p:nvSpPr>
          <p:cNvPr id="67" name="Google Shape;67;p11"/>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2000" b="1"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68" name="Google Shape;68;p11"/>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9" name="Google Shape;69;p11"/>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9pPr>
          </a:lstStyle>
          <a:p>
            <a:endParaRPr/>
          </a:p>
        </p:txBody>
      </p:sp>
      <p:sp>
        <p:nvSpPr>
          <p:cNvPr id="70" name="Google Shape;70;p11"/>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71" name="Google Shape;71;p11"/>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72" name="Google Shape;72;p11"/>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Рисунок с подписью" type="picTx">
  <p:cSld name="PICTURE_WITH_CAPTION_TEXT">
    <p:spTree>
      <p:nvGrpSpPr>
        <p:cNvPr id="1" name="Shape 73"/>
        <p:cNvGrpSpPr/>
        <p:nvPr/>
      </p:nvGrpSpPr>
      <p:grpSpPr>
        <a:xfrm>
          <a:off x="0" y="0"/>
          <a:ext cx="0" cy="0"/>
          <a:chOff x="0" y="0"/>
          <a:chExt cx="0" cy="0"/>
        </a:xfrm>
      </p:grpSpPr>
      <p:sp>
        <p:nvSpPr>
          <p:cNvPr id="74" name="Google Shape;74;p12"/>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2000" b="1"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75" name="Google Shape;75;p12"/>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76" name="Google Shape;76;p12"/>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9pPr>
          </a:lstStyle>
          <a:p>
            <a:endParaRPr/>
          </a:p>
        </p:txBody>
      </p:sp>
      <p:sp>
        <p:nvSpPr>
          <p:cNvPr id="77" name="Google Shape;77;p12"/>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78" name="Google Shape;78;p12"/>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79" name="Google Shape;79;p12"/>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 name="Google Shape;8;p1"/>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9" name="Google Shape;9;p1"/>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0" name="Google Shape;10;p1"/>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a:t>
            </a:fld>
            <a:endParaRPr>
              <a:solidFill>
                <a:srgbClr val="000000"/>
              </a:solidFil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buClrTx/>
              <a:buFontTx/>
              <a:buNone/>
            </a:pPr>
            <a:fld id="{256B7A0F-5B99-4F35-9BDD-321CD3C098FF}" type="datetimeFigureOut">
              <a:rPr lang="en-US" kern="1200" smtClean="0">
                <a:solidFill>
                  <a:prstClr val="black">
                    <a:tint val="75000"/>
                  </a:prstClr>
                </a:solidFill>
                <a:latin typeface="Calibri"/>
                <a:ea typeface="+mn-ea"/>
                <a:cs typeface="+mn-cs"/>
              </a:rPr>
              <a:pPr>
                <a:buClrTx/>
                <a:buFontTx/>
                <a:buNone/>
              </a:pPr>
              <a:t>2/26/2021</a:t>
            </a:fld>
            <a:endParaRPr lang="en-US" kern="1200">
              <a:solidFill>
                <a:prstClr val="black">
                  <a:tint val="75000"/>
                </a:prstClr>
              </a:solidFill>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buClrTx/>
              <a:buFontTx/>
              <a:buNone/>
            </a:pPr>
            <a:endParaRPr lang="en-US"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buClrTx/>
              <a:buFontTx/>
              <a:buNone/>
            </a:pPr>
            <a:fld id="{9DAB3369-7666-44EB-AEA9-5FA9440DB40A}" type="slidenum">
              <a:rPr lang="en-US" kern="1200" smtClean="0">
                <a:solidFill>
                  <a:prstClr val="black">
                    <a:tint val="75000"/>
                  </a:prstClr>
                </a:solidFill>
                <a:latin typeface="Calibri"/>
                <a:ea typeface="+mn-ea"/>
                <a:cs typeface="+mn-cs"/>
              </a:rPr>
              <a:pPr>
                <a:buClrTx/>
                <a:buFontTx/>
                <a:buNone/>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93160968"/>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buClrTx/>
              <a:buFontTx/>
              <a:buNone/>
            </a:pPr>
            <a:fld id="{256B7A0F-5B99-4F35-9BDD-321CD3C098FF}" type="datetimeFigureOut">
              <a:rPr lang="en-US" kern="1200" smtClean="0">
                <a:solidFill>
                  <a:prstClr val="black">
                    <a:tint val="75000"/>
                  </a:prstClr>
                </a:solidFill>
                <a:latin typeface="Calibri"/>
                <a:ea typeface="+mn-ea"/>
                <a:cs typeface="+mn-cs"/>
              </a:rPr>
              <a:pPr>
                <a:buClrTx/>
                <a:buFontTx/>
                <a:buNone/>
              </a:pPr>
              <a:t>2/26/2021</a:t>
            </a:fld>
            <a:endParaRPr lang="en-US" kern="1200">
              <a:solidFill>
                <a:prstClr val="black">
                  <a:tint val="75000"/>
                </a:prstClr>
              </a:solidFill>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buClrTx/>
              <a:buFontTx/>
              <a:buNone/>
            </a:pPr>
            <a:endParaRPr lang="en-US"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buClrTx/>
              <a:buFontTx/>
              <a:buNone/>
            </a:pPr>
            <a:fld id="{9DAB3369-7666-44EB-AEA9-5FA9440DB40A}" type="slidenum">
              <a:rPr lang="en-US" kern="1200" smtClean="0">
                <a:solidFill>
                  <a:prstClr val="black">
                    <a:tint val="75000"/>
                  </a:prstClr>
                </a:solidFill>
                <a:latin typeface="Calibri"/>
                <a:ea typeface="+mn-ea"/>
                <a:cs typeface="+mn-cs"/>
              </a:rPr>
              <a:pPr>
                <a:buClrTx/>
                <a:buFontTx/>
                <a:buNone/>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93160968"/>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ecoconceptcars.ru/2010/09/blog-post_09-istoriya.html"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5"/>
          <p:cNvSpPr txBox="1">
            <a:spLocks noChangeArrowheads="1"/>
          </p:cNvSpPr>
          <p:nvPr/>
        </p:nvSpPr>
        <p:spPr>
          <a:xfrm>
            <a:off x="304799" y="1619480"/>
            <a:ext cx="8596829" cy="2285483"/>
          </a:xfrm>
          <a:prstGeom prst="rect">
            <a:avLst/>
          </a:prstGeom>
          <a:extLst>
            <a:ext uri="{AF507438-7753-43E0-B8FC-AC1667EBCBE1}">
              <a14:hiddenEffects xmlns:a14="http://schemas.microsoft.com/office/drawing/2010/main">
                <a:effectLst>
                  <a:outerShdw dist="17961" dir="2700000" algn="ctr" rotWithShape="0">
                    <a:schemeClr val="bg1"/>
                  </a:outerShdw>
                </a:effectLst>
              </a14:hiddenEffects>
            </a:ext>
          </a:extLst>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buClrTx/>
            </a:pPr>
            <a:r>
              <a:rPr lang="en-US" sz="5400" dirty="0" err="1" smtClean="0">
                <a:solidFill>
                  <a:srgbClr val="FF0000"/>
                </a:solidFill>
                <a:latin typeface="Arial"/>
                <a:ea typeface="Arial"/>
                <a:cs typeface="Arial"/>
              </a:rPr>
              <a:t>Гибридные</a:t>
            </a:r>
            <a:r>
              <a:rPr lang="en-US" sz="5400" dirty="0" smtClean="0">
                <a:solidFill>
                  <a:srgbClr val="FF0000"/>
                </a:solidFill>
                <a:latin typeface="Arial"/>
                <a:ea typeface="Arial"/>
                <a:cs typeface="Arial"/>
              </a:rPr>
              <a:t> </a:t>
            </a:r>
            <a:r>
              <a:rPr lang="en-US" sz="5400" dirty="0" err="1" smtClean="0">
                <a:solidFill>
                  <a:srgbClr val="FF0000"/>
                </a:solidFill>
                <a:latin typeface="Arial"/>
                <a:ea typeface="Arial"/>
                <a:cs typeface="Arial"/>
              </a:rPr>
              <a:t>автомобили</a:t>
            </a:r>
            <a:endParaRPr lang="ru-RU" sz="5000" dirty="0">
              <a:solidFill>
                <a:srgbClr val="FF0000"/>
              </a:solidFill>
            </a:endParaRPr>
          </a:p>
        </p:txBody>
      </p:sp>
      <p:sp>
        <p:nvSpPr>
          <p:cNvPr id="9" name="Rectangle 8"/>
          <p:cNvSpPr txBox="1">
            <a:spLocks noChangeArrowheads="1"/>
          </p:cNvSpPr>
          <p:nvPr/>
        </p:nvSpPr>
        <p:spPr>
          <a:xfrm>
            <a:off x="910145" y="4007961"/>
            <a:ext cx="2659380" cy="564039"/>
          </a:xfrm>
          <a:prstGeom prst="rect">
            <a:avLst/>
          </a:prstGeom>
          <a:extLst>
            <a:ext uri="{AF507438-7753-43E0-B8FC-AC1667EBCBE1}">
              <a14:hiddenEffects xmlns:a14="http://schemas.microsoft.com/office/drawing/2010/main">
                <a:effectLst>
                  <a:outerShdw dist="17961" dir="2700000" algn="ctr" rotWithShape="0">
                    <a:schemeClr val="bg1"/>
                  </a:outerShdw>
                </a:effectLst>
              </a14:hiddenEffects>
            </a:ext>
          </a:extLst>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ClrTx/>
              <a:buFont typeface="Arial" pitchFamily="34" charset="0"/>
              <a:buNone/>
            </a:pPr>
            <a:endParaRPr lang="ru-RU" sz="2400" dirty="0">
              <a:solidFill>
                <a:srgbClr val="FFFFFF"/>
              </a:solidFill>
            </a:endParaRPr>
          </a:p>
        </p:txBody>
      </p:sp>
    </p:spTree>
    <p:extLst>
      <p:ext uri="{BB962C8B-B14F-4D97-AF65-F5344CB8AC3E}">
        <p14:creationId xmlns:p14="http://schemas.microsoft.com/office/powerpoint/2010/main" val="2049956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3"/>
        <p:cNvGrpSpPr/>
        <p:nvPr/>
      </p:nvGrpSpPr>
      <p:grpSpPr>
        <a:xfrm>
          <a:off x="0" y="0"/>
          <a:ext cx="0" cy="0"/>
          <a:chOff x="0" y="0"/>
          <a:chExt cx="0" cy="0"/>
        </a:xfrm>
      </p:grpSpPr>
      <p:pic>
        <p:nvPicPr>
          <p:cNvPr id="154" name="Google Shape;154;p24" descr="BMW-ActiveHybrid-7_1"/>
          <p:cNvPicPr preferRelativeResize="0">
            <a:picLocks noGrp="1"/>
          </p:cNvPicPr>
          <p:nvPr>
            <p:ph type="body" idx="1"/>
          </p:nvPr>
        </p:nvPicPr>
        <p:blipFill rotWithShape="1">
          <a:blip r:embed="rId3">
            <a:alphaModFix/>
          </a:blip>
          <a:srcRect/>
          <a:stretch/>
        </p:blipFill>
        <p:spPr>
          <a:xfrm>
            <a:off x="0" y="0"/>
            <a:ext cx="9144000" cy="6858000"/>
          </a:xfrm>
          <a:prstGeom prst="rect">
            <a:avLst/>
          </a:prstGeom>
          <a:noFill/>
          <a:ln>
            <a:noFill/>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8"/>
        <p:cNvGrpSpPr/>
        <p:nvPr/>
      </p:nvGrpSpPr>
      <p:grpSpPr>
        <a:xfrm>
          <a:off x="0" y="0"/>
          <a:ext cx="0" cy="0"/>
          <a:chOff x="0" y="0"/>
          <a:chExt cx="0" cy="0"/>
        </a:xfrm>
      </p:grpSpPr>
      <p:pic>
        <p:nvPicPr>
          <p:cNvPr id="159" name="Google Shape;159;p25" descr="pri09_gal_012_1024_tcm30-892803"/>
          <p:cNvPicPr preferRelativeResize="0">
            <a:picLocks noGrp="1"/>
          </p:cNvPicPr>
          <p:nvPr>
            <p:ph type="body" idx="1"/>
          </p:nvPr>
        </p:nvPicPr>
        <p:blipFill rotWithShape="1">
          <a:blip r:embed="rId3">
            <a:alphaModFix/>
          </a:blip>
          <a:srcRect/>
          <a:stretch/>
        </p:blipFill>
        <p:spPr>
          <a:xfrm>
            <a:off x="1727200" y="1125537"/>
            <a:ext cx="7416800" cy="5562600"/>
          </a:xfrm>
          <a:prstGeom prst="rect">
            <a:avLst/>
          </a:prstGeom>
          <a:noFill/>
          <a:ln>
            <a:noFill/>
          </a:ln>
        </p:spPr>
      </p:pic>
      <p:sp>
        <p:nvSpPr>
          <p:cNvPr id="160" name="Google Shape;160;p25"/>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SzPts val="2000"/>
              <a:buFont typeface="Arial"/>
              <a:buNone/>
            </a:pPr>
            <a:r>
              <a:rPr lang="en-US" sz="2000" b="1" i="0" u="none" strike="noStrike" cap="none">
                <a:solidFill>
                  <a:schemeClr val="dk2"/>
                </a:solidFill>
                <a:latin typeface="Arial"/>
                <a:ea typeface="Arial"/>
                <a:cs typeface="Arial"/>
                <a:sym typeface="Arial"/>
              </a:rPr>
              <a:t>Последовательно-параллельная схема гибридного автомобиля</a:t>
            </a:r>
            <a:br>
              <a:rPr lang="en-US" sz="2000" b="1" i="0" u="none" strike="noStrike" cap="none">
                <a:solidFill>
                  <a:schemeClr val="dk2"/>
                </a:solidFill>
                <a:latin typeface="Arial"/>
                <a:ea typeface="Arial"/>
                <a:cs typeface="Arial"/>
                <a:sym typeface="Arial"/>
              </a:rPr>
            </a:br>
            <a:r>
              <a:rPr lang="en-US" sz="2000" b="1" i="0" u="none" strike="noStrike" cap="none">
                <a:solidFill>
                  <a:schemeClr val="dk2"/>
                </a:solidFill>
                <a:latin typeface="Arial"/>
                <a:ea typeface="Arial"/>
                <a:cs typeface="Arial"/>
                <a:sym typeface="Arial"/>
              </a:rPr>
              <a:t>.</a:t>
            </a:r>
            <a:endParaRPr/>
          </a:p>
        </p:txBody>
      </p:sp>
      <p:sp>
        <p:nvSpPr>
          <p:cNvPr id="161" name="Google Shape;161;p25"/>
          <p:cNvSpPr txBox="1">
            <a:spLocks noGrp="1"/>
          </p:cNvSpPr>
          <p:nvPr>
            <p:ph type="body" idx="1"/>
          </p:nvPr>
        </p:nvSpPr>
        <p:spPr>
          <a:xfrm>
            <a:off x="457200" y="1600200"/>
            <a:ext cx="4038600" cy="4525962"/>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1600"/>
              <a:buFont typeface="Arial"/>
              <a:buNone/>
            </a:pPr>
            <a:r>
              <a:rPr lang="en-US" sz="1600" b="0" i="0" u="none" strike="noStrike" cap="none">
                <a:solidFill>
                  <a:schemeClr val="dk1"/>
                </a:solidFill>
                <a:latin typeface="Arial"/>
                <a:ea typeface="Arial"/>
                <a:cs typeface="Arial"/>
                <a:sym typeface="Arial"/>
              </a:rPr>
              <a:t>Гибридные автомобили, использующие последовательно-параллельную схему, носят название </a:t>
            </a:r>
            <a:r>
              <a:rPr lang="en-US" sz="1600" b="1" i="0" u="none" strike="noStrike" cap="none">
                <a:solidFill>
                  <a:schemeClr val="dk1"/>
                </a:solidFill>
                <a:latin typeface="Arial"/>
                <a:ea typeface="Arial"/>
                <a:cs typeface="Arial"/>
                <a:sym typeface="Arial"/>
              </a:rPr>
              <a:t>Full Hybrid.</a:t>
            </a:r>
            <a:r>
              <a:rPr lang="en-US" sz="1600" b="0" i="0" u="none" strike="noStrike" cap="none">
                <a:solidFill>
                  <a:schemeClr val="dk1"/>
                </a:solidFill>
                <a:latin typeface="Arial"/>
                <a:ea typeface="Arial"/>
                <a:cs typeface="Arial"/>
                <a:sym typeface="Arial"/>
              </a:rPr>
              <a:t> Известными полными гибридами являются автомобили Toyota Prius, Lexus RX 450h, Ford Escape Hybrid. В этом сегменте рынка гибридных автомобилей господствует компания Toyota и ее система </a:t>
            </a:r>
            <a:r>
              <a:rPr lang="en-US" sz="1600" b="1" i="0" u="none" strike="noStrike" cap="none">
                <a:solidFill>
                  <a:schemeClr val="dk1"/>
                </a:solidFill>
                <a:latin typeface="Arial"/>
                <a:ea typeface="Arial"/>
                <a:cs typeface="Arial"/>
                <a:sym typeface="Arial"/>
              </a:rPr>
              <a:t>Hybrid Synergy Drive</a:t>
            </a:r>
            <a:r>
              <a:rPr lang="en-US" sz="1600" b="0" i="0" u="none" strike="noStrike" cap="none">
                <a:solidFill>
                  <a:schemeClr val="dk1"/>
                </a:solidFill>
                <a:latin typeface="Arial"/>
                <a:ea typeface="Arial"/>
                <a:cs typeface="Arial"/>
                <a:sym typeface="Arial"/>
              </a:rPr>
              <a:t>, </a:t>
            </a:r>
            <a:r>
              <a:rPr lang="en-US" sz="1600" b="1" i="0" u="none" strike="noStrike" cap="none">
                <a:solidFill>
                  <a:schemeClr val="dk1"/>
                </a:solidFill>
                <a:latin typeface="Arial"/>
                <a:ea typeface="Arial"/>
                <a:cs typeface="Arial"/>
                <a:sym typeface="Arial"/>
              </a:rPr>
              <a:t>HSD</a:t>
            </a:r>
            <a:r>
              <a:rPr lang="en-US" sz="1600" b="0" i="0" u="none" strike="noStrike" cap="none">
                <a:solidFill>
                  <a:schemeClr val="dk1"/>
                </a:solidFill>
                <a:latin typeface="Arial"/>
                <a:ea typeface="Arial"/>
                <a:cs typeface="Arial"/>
                <a:sym typeface="Arial"/>
              </a:rPr>
              <a:t>. </a:t>
            </a:r>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5"/>
        <p:cNvGrpSpPr/>
        <p:nvPr/>
      </p:nvGrpSpPr>
      <p:grpSpPr>
        <a:xfrm>
          <a:off x="0" y="0"/>
          <a:ext cx="0" cy="0"/>
          <a:chOff x="0" y="0"/>
          <a:chExt cx="0" cy="0"/>
        </a:xfrm>
      </p:grpSpPr>
      <p:sp>
        <p:nvSpPr>
          <p:cNvPr id="166" name="Google Shape;166;p26"/>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SzPts val="2400"/>
              <a:buFont typeface="Arial"/>
              <a:buNone/>
            </a:pPr>
            <a:r>
              <a:rPr lang="en-US" sz="2400" b="1" i="0" u="none" strike="noStrike" cap="none">
                <a:solidFill>
                  <a:schemeClr val="dk2"/>
                </a:solidFill>
                <a:latin typeface="Arial"/>
                <a:ea typeface="Arial"/>
                <a:cs typeface="Arial"/>
                <a:sym typeface="Arial"/>
              </a:rPr>
              <a:t>Последовательно-параллельная схема гибридного автомобиля</a:t>
            </a:r>
            <a:endParaRPr/>
          </a:p>
        </p:txBody>
      </p:sp>
      <p:sp>
        <p:nvSpPr>
          <p:cNvPr id="167" name="Google Shape;167;p26"/>
          <p:cNvSpPr txBox="1">
            <a:spLocks noGrp="1"/>
          </p:cNvSpPr>
          <p:nvPr>
            <p:ph type="body" idx="1"/>
          </p:nvPr>
        </p:nvSpPr>
        <p:spPr>
          <a:xfrm>
            <a:off x="457200" y="1600200"/>
            <a:ext cx="4038600" cy="4525962"/>
          </a:xfrm>
          <a:prstGeom prst="rect">
            <a:avLst/>
          </a:prstGeom>
          <a:noFill/>
          <a:ln>
            <a:noFill/>
          </a:ln>
        </p:spPr>
        <p:txBody>
          <a:bodyPr spcFirstLastPara="1" wrap="square" lIns="91425" tIns="45700" rIns="91425" bIns="45700" anchor="t" anchorCtr="0">
            <a:noAutofit/>
          </a:bodyPr>
          <a:lstStyle/>
          <a:p>
            <a:pPr marL="533400" marR="0" lvl="0" indent="-533400" algn="l" rtl="0">
              <a:lnSpc>
                <a:spcPct val="100000"/>
              </a:lnSpc>
              <a:spcBef>
                <a:spcPts val="0"/>
              </a:spcBef>
              <a:spcAft>
                <a:spcPts val="0"/>
              </a:spcAft>
              <a:buClr>
                <a:schemeClr val="dk1"/>
              </a:buClr>
              <a:buSzPts val="1600"/>
              <a:buFont typeface="Arial"/>
              <a:buNone/>
            </a:pPr>
            <a:r>
              <a:rPr lang="en-US" sz="1600" b="0" i="0" u="none" strike="noStrike" cap="none">
                <a:solidFill>
                  <a:schemeClr val="dk1"/>
                </a:solidFill>
                <a:latin typeface="Arial"/>
                <a:ea typeface="Arial"/>
                <a:cs typeface="Arial"/>
                <a:sym typeface="Arial"/>
              </a:rPr>
              <a:t>В работе системы Hybrid Synergy Drive выделяются следующие режимы:</a:t>
            </a:r>
            <a:endParaRPr/>
          </a:p>
          <a:p>
            <a:pPr marL="533400" marR="0" lvl="0" indent="-533400" algn="l" rtl="0">
              <a:lnSpc>
                <a:spcPct val="100000"/>
              </a:lnSpc>
              <a:spcBef>
                <a:spcPts val="320"/>
              </a:spcBef>
              <a:spcAft>
                <a:spcPts val="0"/>
              </a:spcAft>
              <a:buClr>
                <a:schemeClr val="dk1"/>
              </a:buClr>
              <a:buSzPts val="1600"/>
              <a:buFont typeface="Arial"/>
              <a:buChar char="•"/>
            </a:pPr>
            <a:r>
              <a:rPr lang="en-US" sz="1600" b="0" i="0" u="none" strike="noStrike" cap="none">
                <a:solidFill>
                  <a:schemeClr val="dk1"/>
                </a:solidFill>
                <a:latin typeface="Arial"/>
                <a:ea typeface="Arial"/>
                <a:cs typeface="Arial"/>
                <a:sym typeface="Arial"/>
              </a:rPr>
              <a:t>Режим электромобиля, при котором ДВС выключен, а аккумуляторная батарея питает электродвигатель.</a:t>
            </a:r>
            <a:endParaRPr/>
          </a:p>
          <a:p>
            <a:pPr marL="533400" marR="0" lvl="0" indent="-533400" algn="l" rtl="0">
              <a:lnSpc>
                <a:spcPct val="100000"/>
              </a:lnSpc>
              <a:spcBef>
                <a:spcPts val="320"/>
              </a:spcBef>
              <a:spcAft>
                <a:spcPts val="0"/>
              </a:spcAft>
              <a:buClr>
                <a:schemeClr val="dk1"/>
              </a:buClr>
              <a:buSzPts val="1600"/>
              <a:buFont typeface="Arial"/>
              <a:buChar char="•"/>
            </a:pPr>
            <a:r>
              <a:rPr lang="en-US" sz="1600" b="0" i="0" u="none" strike="noStrike" cap="none">
                <a:solidFill>
                  <a:schemeClr val="dk1"/>
                </a:solidFill>
                <a:latin typeface="Arial"/>
                <a:ea typeface="Arial"/>
                <a:cs typeface="Arial"/>
                <a:sym typeface="Arial"/>
              </a:rPr>
              <a:t>Режим движения с постоянной (крейсерской) скоростью, при котором мощность от ДВС распределяется между ведущими колесами и генератором. Генератор в свою очередь питает электродвигатель, мощность которого суммируется с мощностью ДВС. При необходимости производится зарядка аккумуляторной батареи.</a:t>
            </a:r>
            <a:endParaRPr/>
          </a:p>
          <a:p>
            <a:pPr marL="342900" marR="0" lvl="0" indent="-241300" algn="l" rtl="0">
              <a:spcBef>
                <a:spcPts val="320"/>
              </a:spcBef>
              <a:spcAft>
                <a:spcPts val="0"/>
              </a:spcAft>
              <a:buClr>
                <a:schemeClr val="dk1"/>
              </a:buClr>
              <a:buSzPts val="1600"/>
              <a:buFont typeface="Arial"/>
              <a:buNone/>
            </a:pPr>
            <a:endParaRPr sz="1600" b="0" i="0" u="none" strike="noStrike" cap="none">
              <a:solidFill>
                <a:schemeClr val="dk1"/>
              </a:solidFill>
              <a:latin typeface="Arial"/>
              <a:ea typeface="Arial"/>
              <a:cs typeface="Arial"/>
              <a:sym typeface="Arial"/>
            </a:endParaRPr>
          </a:p>
        </p:txBody>
      </p:sp>
      <p:pic>
        <p:nvPicPr>
          <p:cNvPr id="168" name="Google Shape;168;p26" descr="219540"/>
          <p:cNvPicPr preferRelativeResize="0">
            <a:picLocks noGrp="1"/>
          </p:cNvPicPr>
          <p:nvPr>
            <p:ph type="body" idx="1"/>
          </p:nvPr>
        </p:nvPicPr>
        <p:blipFill rotWithShape="1">
          <a:blip r:embed="rId3">
            <a:alphaModFix/>
          </a:blip>
          <a:srcRect/>
          <a:stretch/>
        </p:blipFill>
        <p:spPr>
          <a:xfrm>
            <a:off x="4500562" y="2060575"/>
            <a:ext cx="4464050" cy="3348037"/>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2"/>
        <p:cNvGrpSpPr/>
        <p:nvPr/>
      </p:nvGrpSpPr>
      <p:grpSpPr>
        <a:xfrm>
          <a:off x="0" y="0"/>
          <a:ext cx="0" cy="0"/>
          <a:chOff x="0" y="0"/>
          <a:chExt cx="0" cy="0"/>
        </a:xfrm>
      </p:grpSpPr>
      <p:pic>
        <p:nvPicPr>
          <p:cNvPr id="173" name="Google Shape;173;p27" descr="87c79b9497a8738ee04988a67aa4ed3b"/>
          <p:cNvPicPr preferRelativeResize="0">
            <a:picLocks noGrp="1"/>
          </p:cNvPicPr>
          <p:nvPr>
            <p:ph type="body" idx="1"/>
          </p:nvPr>
        </p:nvPicPr>
        <p:blipFill rotWithShape="1">
          <a:blip r:embed="rId3">
            <a:alphaModFix/>
          </a:blip>
          <a:srcRect/>
          <a:stretch/>
        </p:blipFill>
        <p:spPr>
          <a:xfrm>
            <a:off x="3095625" y="981075"/>
            <a:ext cx="6048375" cy="4533900"/>
          </a:xfrm>
          <a:prstGeom prst="rect">
            <a:avLst/>
          </a:prstGeom>
          <a:noFill/>
          <a:ln>
            <a:noFill/>
          </a:ln>
        </p:spPr>
      </p:pic>
      <p:sp>
        <p:nvSpPr>
          <p:cNvPr id="174" name="Google Shape;174;p27"/>
          <p:cNvSpPr txBox="1">
            <a:spLocks noGrp="1"/>
          </p:cNvSpPr>
          <p:nvPr>
            <p:ph type="body" idx="1"/>
          </p:nvPr>
        </p:nvSpPr>
        <p:spPr>
          <a:xfrm>
            <a:off x="179387" y="404812"/>
            <a:ext cx="4032250" cy="5721350"/>
          </a:xfrm>
          <a:prstGeom prst="rect">
            <a:avLst/>
          </a:prstGeom>
          <a:noFill/>
          <a:ln>
            <a:noFill/>
          </a:ln>
        </p:spPr>
        <p:txBody>
          <a:bodyPr spcFirstLastPara="1" wrap="square" lIns="91425" tIns="45700" rIns="91425" bIns="45700" anchor="t" anchorCtr="0">
            <a:noAutofit/>
          </a:bodyPr>
          <a:lstStyle/>
          <a:p>
            <a:pPr marL="342900" marR="0" lvl="0" indent="-342900" algn="l" rtl="0">
              <a:lnSpc>
                <a:spcPct val="80000"/>
              </a:lnSpc>
              <a:spcBef>
                <a:spcPts val="0"/>
              </a:spcBef>
              <a:spcAft>
                <a:spcPts val="0"/>
              </a:spcAft>
              <a:buClr>
                <a:schemeClr val="dk1"/>
              </a:buClr>
              <a:buSzPts val="1600"/>
              <a:buFont typeface="Arial"/>
              <a:buChar char="•"/>
            </a:pPr>
            <a:r>
              <a:rPr lang="en-US" sz="1600" b="0" i="0" u="none" strike="noStrike" cap="none">
                <a:solidFill>
                  <a:schemeClr val="dk1"/>
                </a:solidFill>
                <a:latin typeface="Arial"/>
                <a:ea typeface="Arial"/>
                <a:cs typeface="Arial"/>
                <a:sym typeface="Arial"/>
              </a:rPr>
              <a:t>Форсированный режим, при котором к ДВС присоединяется электродвигатель, питающийся от аккумуляторной батареи, обеспечивая импульс мощности.</a:t>
            </a:r>
            <a:endParaRPr/>
          </a:p>
          <a:p>
            <a:pPr marL="342900" marR="0" lvl="0" indent="-342900" algn="l" rtl="0">
              <a:lnSpc>
                <a:spcPct val="80000"/>
              </a:lnSpc>
              <a:spcBef>
                <a:spcPts val="320"/>
              </a:spcBef>
              <a:spcAft>
                <a:spcPts val="0"/>
              </a:spcAft>
              <a:buClr>
                <a:schemeClr val="dk1"/>
              </a:buClr>
              <a:buSzPts val="1600"/>
              <a:buFont typeface="Arial"/>
              <a:buChar char="•"/>
            </a:pPr>
            <a:r>
              <a:rPr lang="en-US" sz="1600" b="0" i="0" u="none" strike="noStrike" cap="none">
                <a:solidFill>
                  <a:schemeClr val="dk1"/>
                </a:solidFill>
                <a:latin typeface="Arial"/>
                <a:ea typeface="Arial"/>
                <a:cs typeface="Arial"/>
                <a:sym typeface="Arial"/>
              </a:rPr>
              <a:t>Экономичный режим, при котором аккумуляторная батарея питает генератор. Генератор преобразует электрическую энергию в механическую, замедляя вращение ДВС. При этом крутящий момент двигателя не уменьшается, а достигается топливная экономичность.</a:t>
            </a:r>
            <a:endParaRPr/>
          </a:p>
          <a:p>
            <a:pPr marL="342900" marR="0" lvl="0" indent="-342900" algn="l" rtl="0">
              <a:lnSpc>
                <a:spcPct val="80000"/>
              </a:lnSpc>
              <a:spcBef>
                <a:spcPts val="320"/>
              </a:spcBef>
              <a:spcAft>
                <a:spcPts val="0"/>
              </a:spcAft>
              <a:buClr>
                <a:schemeClr val="dk1"/>
              </a:buClr>
              <a:buSzPts val="1600"/>
              <a:buFont typeface="Arial"/>
              <a:buChar char="•"/>
            </a:pPr>
            <a:r>
              <a:rPr lang="en-US" sz="1600" b="0" i="0" u="none" strike="noStrike" cap="none">
                <a:solidFill>
                  <a:schemeClr val="dk1"/>
                </a:solidFill>
                <a:latin typeface="Arial"/>
                <a:ea typeface="Arial"/>
                <a:cs typeface="Arial"/>
                <a:sym typeface="Arial"/>
              </a:rPr>
              <a:t>Режим торможения, при котором электродвигатель работает как генератор, а электроэнергия используется для вращения солнечной шестерни в противоположную сторону, замедляя скорость движения автомобиля.</a:t>
            </a:r>
            <a:endParaRPr/>
          </a:p>
          <a:p>
            <a:pPr marL="342900" marR="0" lvl="0" indent="-342900" algn="l" rtl="0">
              <a:lnSpc>
                <a:spcPct val="80000"/>
              </a:lnSpc>
              <a:spcBef>
                <a:spcPts val="320"/>
              </a:spcBef>
              <a:spcAft>
                <a:spcPts val="0"/>
              </a:spcAft>
              <a:buClr>
                <a:schemeClr val="dk1"/>
              </a:buClr>
              <a:buSzPts val="1600"/>
              <a:buFont typeface="Arial"/>
              <a:buChar char="•"/>
            </a:pPr>
            <a:r>
              <a:rPr lang="en-US" sz="1600" b="0" i="0" u="none" strike="noStrike" cap="none">
                <a:solidFill>
                  <a:schemeClr val="dk1"/>
                </a:solidFill>
                <a:latin typeface="Arial"/>
                <a:ea typeface="Arial"/>
                <a:cs typeface="Arial"/>
                <a:sym typeface="Arial"/>
              </a:rPr>
              <a:t>Режим зарядки аккумулятора, осуществляющийся с помощью ДВС и генератора.</a:t>
            </a:r>
            <a:endParaRPr/>
          </a:p>
          <a:p>
            <a:pPr marL="342900" marR="0" lvl="0" indent="-241300" algn="l" rtl="0">
              <a:spcBef>
                <a:spcPts val="320"/>
              </a:spcBef>
              <a:spcAft>
                <a:spcPts val="0"/>
              </a:spcAft>
              <a:buClr>
                <a:schemeClr val="dk1"/>
              </a:buClr>
              <a:buSzPts val="1600"/>
              <a:buFont typeface="Arial"/>
              <a:buNone/>
            </a:pPr>
            <a:endParaRPr sz="1600" b="0" i="0" u="none" strike="noStrike" cap="none">
              <a:solidFill>
                <a:schemeClr val="dk1"/>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8"/>
        <p:cNvGrpSpPr/>
        <p:nvPr/>
      </p:nvGrpSpPr>
      <p:grpSpPr>
        <a:xfrm>
          <a:off x="0" y="0"/>
          <a:ext cx="0" cy="0"/>
          <a:chOff x="0" y="0"/>
          <a:chExt cx="0" cy="0"/>
        </a:xfrm>
      </p:grpSpPr>
      <p:pic>
        <p:nvPicPr>
          <p:cNvPr id="179" name="Google Shape;179;p28" descr="Toyota_Yaris_Hatchback 5 door_2012"/>
          <p:cNvPicPr preferRelativeResize="0">
            <a:picLocks noGrp="1"/>
          </p:cNvPicPr>
          <p:nvPr>
            <p:ph type="body" idx="1"/>
          </p:nvPr>
        </p:nvPicPr>
        <p:blipFill rotWithShape="1">
          <a:blip r:embed="rId3">
            <a:alphaModFix/>
          </a:blip>
          <a:srcRect/>
          <a:stretch/>
        </p:blipFill>
        <p:spPr>
          <a:xfrm>
            <a:off x="2447925" y="1835150"/>
            <a:ext cx="6696075" cy="5022850"/>
          </a:xfrm>
          <a:prstGeom prst="rect">
            <a:avLst/>
          </a:prstGeom>
          <a:noFill/>
          <a:ln>
            <a:noFill/>
          </a:ln>
        </p:spPr>
      </p:pic>
      <p:sp>
        <p:nvSpPr>
          <p:cNvPr id="180" name="Google Shape;180;p28"/>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SzPts val="4400"/>
              <a:buFont typeface="Arial"/>
              <a:buNone/>
            </a:pPr>
            <a:r>
              <a:rPr lang="en-US" sz="4400" b="0" i="0" u="none" strike="noStrike" cap="none">
                <a:solidFill>
                  <a:schemeClr val="dk2"/>
                </a:solidFill>
                <a:latin typeface="Arial"/>
                <a:ea typeface="Arial"/>
                <a:cs typeface="Arial"/>
                <a:sym typeface="Arial"/>
              </a:rPr>
              <a:t>Будущее системы HSD.</a:t>
            </a:r>
            <a:endParaRPr/>
          </a:p>
        </p:txBody>
      </p:sp>
      <p:sp>
        <p:nvSpPr>
          <p:cNvPr id="181" name="Google Shape;181;p28"/>
          <p:cNvSpPr txBox="1">
            <a:spLocks noGrp="1"/>
          </p:cNvSpPr>
          <p:nvPr>
            <p:ph type="body" idx="1"/>
          </p:nvPr>
        </p:nvSpPr>
        <p:spPr>
          <a:xfrm>
            <a:off x="457200" y="1600200"/>
            <a:ext cx="4038600" cy="4525962"/>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1600"/>
              <a:buFont typeface="Arial"/>
              <a:buNone/>
            </a:pPr>
            <a:r>
              <a:rPr lang="en-US" sz="1600" b="0" i="0" u="none" strike="noStrike" cap="none">
                <a:solidFill>
                  <a:schemeClr val="dk1"/>
                </a:solidFill>
                <a:latin typeface="Arial"/>
                <a:ea typeface="Arial"/>
                <a:cs typeface="Arial"/>
                <a:sym typeface="Arial"/>
              </a:rPr>
              <a:t>Уникальность системы Hybrid Synergy Drive заключается в том, что она позволит инженерам продолжить испытания альтернативных видов топлива. Уже скоро на основе этих разработок Toyota предложит доступные электромобили, а к 2015 году появиться </a:t>
            </a:r>
            <a:r>
              <a:rPr lang="en-US" sz="1600" b="0" i="0" u="sng" strike="noStrike" cap="none">
                <a:solidFill>
                  <a:schemeClr val="hlink"/>
                </a:solidFill>
                <a:latin typeface="Arial"/>
                <a:ea typeface="Arial"/>
                <a:cs typeface="Arial"/>
                <a:sym typeface="Arial"/>
                <a:hlinkClick r:id="rId4"/>
              </a:rPr>
              <a:t>гибридный автомобиль</a:t>
            </a:r>
            <a:r>
              <a:rPr lang="en-US" sz="1600" b="0" i="0" u="none" strike="noStrike" cap="none">
                <a:solidFill>
                  <a:schemeClr val="dk1"/>
                </a:solidFill>
                <a:latin typeface="Arial"/>
                <a:ea typeface="Arial"/>
                <a:cs typeface="Arial"/>
                <a:sym typeface="Arial"/>
              </a:rPr>
              <a:t> на топливных элементах, который также будет использовать универсальную систему Hybrid Synergy Drive.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5"/>
          <p:cNvSpPr txBox="1">
            <a:spLocks noChangeArrowheads="1"/>
          </p:cNvSpPr>
          <p:nvPr/>
        </p:nvSpPr>
        <p:spPr>
          <a:xfrm>
            <a:off x="304799" y="2655125"/>
            <a:ext cx="8310391" cy="1249838"/>
          </a:xfrm>
          <a:prstGeom prst="rect">
            <a:avLst/>
          </a:prstGeom>
          <a:extLst>
            <a:ext uri="{AF507438-7753-43E0-B8FC-AC1667EBCBE1}">
              <a14:hiddenEffects xmlns:a14="http://schemas.microsoft.com/office/drawing/2010/main">
                <a:effectLst>
                  <a:outerShdw dist="17961" dir="2700000" algn="ctr" rotWithShape="0">
                    <a:schemeClr val="bg1"/>
                  </a:outerShdw>
                </a:effectLst>
              </a14:hiddenEffects>
            </a:ext>
          </a:extLst>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buClrTx/>
              <a:buFontTx/>
              <a:buNone/>
            </a:pPr>
            <a:r>
              <a:rPr lang="ru-RU" sz="5000" dirty="0" smtClean="0">
                <a:solidFill>
                  <a:srgbClr val="FFFFFF"/>
                </a:solidFill>
              </a:rPr>
              <a:t>Спасибо за внимание.</a:t>
            </a:r>
            <a:endParaRPr lang="ru-RU" sz="5000" dirty="0">
              <a:solidFill>
                <a:srgbClr val="FFFFFF"/>
              </a:solidFill>
            </a:endParaRPr>
          </a:p>
        </p:txBody>
      </p:sp>
      <p:sp>
        <p:nvSpPr>
          <p:cNvPr id="9" name="Rectangle 8"/>
          <p:cNvSpPr txBox="1">
            <a:spLocks noChangeArrowheads="1"/>
          </p:cNvSpPr>
          <p:nvPr/>
        </p:nvSpPr>
        <p:spPr>
          <a:xfrm>
            <a:off x="910145" y="4007961"/>
            <a:ext cx="2659380" cy="564039"/>
          </a:xfrm>
          <a:prstGeom prst="rect">
            <a:avLst/>
          </a:prstGeom>
          <a:extLst>
            <a:ext uri="{AF507438-7753-43E0-B8FC-AC1667EBCBE1}">
              <a14:hiddenEffects xmlns:a14="http://schemas.microsoft.com/office/drawing/2010/main">
                <a:effectLst>
                  <a:outerShdw dist="17961" dir="2700000" algn="ctr" rotWithShape="0">
                    <a:schemeClr val="bg1"/>
                  </a:outerShdw>
                </a:effectLst>
              </a14:hiddenEffects>
            </a:ext>
          </a:extLst>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ClrTx/>
              <a:buFont typeface="Arial" pitchFamily="34" charset="0"/>
              <a:buNone/>
            </a:pPr>
            <a:endParaRPr lang="ru-RU" sz="2400" dirty="0">
              <a:solidFill>
                <a:srgbClr val="FFFFFF"/>
              </a:solidFill>
            </a:endParaRPr>
          </a:p>
        </p:txBody>
      </p:sp>
    </p:spTree>
    <p:extLst>
      <p:ext uri="{BB962C8B-B14F-4D97-AF65-F5344CB8AC3E}">
        <p14:creationId xmlns:p14="http://schemas.microsoft.com/office/powerpoint/2010/main" val="2049956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1"/>
        <p:cNvGrpSpPr/>
        <p:nvPr/>
      </p:nvGrpSpPr>
      <p:grpSpPr>
        <a:xfrm>
          <a:off x="0" y="0"/>
          <a:ext cx="0" cy="0"/>
          <a:chOff x="0" y="0"/>
          <a:chExt cx="0" cy="0"/>
        </a:xfrm>
      </p:grpSpPr>
      <p:sp>
        <p:nvSpPr>
          <p:cNvPr id="102" name="Google Shape;102;p16"/>
          <p:cNvSpPr txBox="1">
            <a:spLocks noGrp="1"/>
          </p:cNvSpPr>
          <p:nvPr>
            <p:ph type="title"/>
          </p:nvPr>
        </p:nvSpPr>
        <p:spPr>
          <a:xfrm>
            <a:off x="457200" y="274637"/>
            <a:ext cx="8291512" cy="2633816"/>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SzPts val="1400"/>
              <a:buFont typeface="Arial"/>
              <a:buNone/>
            </a:pPr>
            <a:r>
              <a:rPr lang="en-US" sz="1800" b="1" i="0" u="none" strike="noStrike" cap="none" dirty="0" err="1">
                <a:solidFill>
                  <a:schemeClr val="dk2"/>
                </a:solidFill>
                <a:latin typeface="Arial"/>
                <a:ea typeface="Arial"/>
                <a:cs typeface="Arial"/>
                <a:sym typeface="Arial"/>
              </a:rPr>
              <a:t>Гибридным</a:t>
            </a:r>
            <a:r>
              <a:rPr lang="en-US" sz="1800" b="1" i="0" u="none" strike="noStrike" cap="none" dirty="0">
                <a:solidFill>
                  <a:schemeClr val="dk2"/>
                </a:solidFill>
                <a:latin typeface="Arial"/>
                <a:ea typeface="Arial"/>
                <a:cs typeface="Arial"/>
                <a:sym typeface="Arial"/>
              </a:rPr>
              <a:t> </a:t>
            </a:r>
            <a:r>
              <a:rPr lang="en-US" sz="1800" b="1" i="0" u="none" strike="noStrike" cap="none" dirty="0" err="1">
                <a:solidFill>
                  <a:schemeClr val="dk2"/>
                </a:solidFill>
                <a:latin typeface="Arial"/>
                <a:ea typeface="Arial"/>
                <a:cs typeface="Arial"/>
                <a:sym typeface="Arial"/>
              </a:rPr>
              <a:t>автомобилем</a:t>
            </a:r>
            <a:r>
              <a:rPr lang="en-US" sz="1800" b="1" i="0" u="none" strike="noStrike" cap="none" dirty="0">
                <a:solidFill>
                  <a:schemeClr val="dk2"/>
                </a:solidFill>
                <a:latin typeface="Arial"/>
                <a:ea typeface="Arial"/>
                <a:cs typeface="Arial"/>
                <a:sym typeface="Arial"/>
              </a:rPr>
              <a:t> </a:t>
            </a:r>
            <a:r>
              <a:rPr lang="en-US" sz="1800" b="1" i="0" u="none" strike="noStrike" cap="none" dirty="0" err="1">
                <a:solidFill>
                  <a:schemeClr val="dk2"/>
                </a:solidFill>
                <a:latin typeface="Arial"/>
                <a:ea typeface="Arial"/>
                <a:cs typeface="Arial"/>
                <a:sym typeface="Arial"/>
              </a:rPr>
              <a:t>называется</a:t>
            </a:r>
            <a:r>
              <a:rPr lang="en-US" sz="1800" b="1" i="0" u="none" strike="noStrike" cap="none" dirty="0">
                <a:solidFill>
                  <a:schemeClr val="dk2"/>
                </a:solidFill>
                <a:latin typeface="Arial"/>
                <a:ea typeface="Arial"/>
                <a:cs typeface="Arial"/>
                <a:sym typeface="Arial"/>
              </a:rPr>
              <a:t> </a:t>
            </a:r>
            <a:r>
              <a:rPr lang="en-US" sz="1800" b="1" i="0" u="none" strike="noStrike" cap="none" dirty="0" err="1">
                <a:solidFill>
                  <a:schemeClr val="dk2"/>
                </a:solidFill>
                <a:latin typeface="Arial"/>
                <a:ea typeface="Arial"/>
                <a:cs typeface="Arial"/>
                <a:sym typeface="Arial"/>
              </a:rPr>
              <a:t>транспортное</a:t>
            </a:r>
            <a:r>
              <a:rPr lang="en-US" sz="1800" b="1" i="0" u="none" strike="noStrike" cap="none" dirty="0">
                <a:solidFill>
                  <a:schemeClr val="dk2"/>
                </a:solidFill>
                <a:latin typeface="Arial"/>
                <a:ea typeface="Arial"/>
                <a:cs typeface="Arial"/>
                <a:sym typeface="Arial"/>
              </a:rPr>
              <a:t> </a:t>
            </a:r>
            <a:r>
              <a:rPr lang="en-US" sz="1800" b="1" i="0" u="none" strike="noStrike" cap="none" dirty="0" err="1">
                <a:solidFill>
                  <a:schemeClr val="dk2"/>
                </a:solidFill>
                <a:latin typeface="Arial"/>
                <a:ea typeface="Arial"/>
                <a:cs typeface="Arial"/>
                <a:sym typeface="Arial"/>
              </a:rPr>
              <a:t>средство</a:t>
            </a:r>
            <a:r>
              <a:rPr lang="en-US" sz="1800" b="1" i="0" u="none" strike="noStrike" cap="none" dirty="0">
                <a:solidFill>
                  <a:schemeClr val="dk2"/>
                </a:solidFill>
                <a:latin typeface="Arial"/>
                <a:ea typeface="Arial"/>
                <a:cs typeface="Arial"/>
                <a:sym typeface="Arial"/>
              </a:rPr>
              <a:t>, </a:t>
            </a:r>
            <a:r>
              <a:rPr lang="en-US" sz="1800" b="1" i="0" u="none" strike="noStrike" cap="none" dirty="0" err="1">
                <a:solidFill>
                  <a:schemeClr val="dk2"/>
                </a:solidFill>
                <a:latin typeface="Arial"/>
                <a:ea typeface="Arial"/>
                <a:cs typeface="Arial"/>
                <a:sym typeface="Arial"/>
              </a:rPr>
              <a:t>приводимое</a:t>
            </a:r>
            <a:r>
              <a:rPr lang="en-US" sz="1800" b="1" i="0" u="none" strike="noStrike" cap="none" dirty="0">
                <a:solidFill>
                  <a:schemeClr val="dk2"/>
                </a:solidFill>
                <a:latin typeface="Arial"/>
                <a:ea typeface="Arial"/>
                <a:cs typeface="Arial"/>
                <a:sym typeface="Arial"/>
              </a:rPr>
              <a:t> в </a:t>
            </a:r>
            <a:r>
              <a:rPr lang="en-US" sz="1800" b="1" i="0" u="none" strike="noStrike" cap="none" dirty="0" err="1">
                <a:solidFill>
                  <a:schemeClr val="dk2"/>
                </a:solidFill>
                <a:latin typeface="Arial"/>
                <a:ea typeface="Arial"/>
                <a:cs typeface="Arial"/>
                <a:sym typeface="Arial"/>
              </a:rPr>
              <a:t>движение</a:t>
            </a:r>
            <a:r>
              <a:rPr lang="en-US" sz="1800" b="1" i="0" u="none" strike="noStrike" cap="none" dirty="0">
                <a:solidFill>
                  <a:schemeClr val="dk2"/>
                </a:solidFill>
                <a:latin typeface="Arial"/>
                <a:ea typeface="Arial"/>
                <a:cs typeface="Arial"/>
                <a:sym typeface="Arial"/>
              </a:rPr>
              <a:t> с </a:t>
            </a:r>
            <a:r>
              <a:rPr lang="en-US" sz="1800" b="1" i="0" u="none" strike="noStrike" cap="none" dirty="0" err="1">
                <a:solidFill>
                  <a:schemeClr val="dk2"/>
                </a:solidFill>
                <a:latin typeface="Arial"/>
                <a:ea typeface="Arial"/>
                <a:cs typeface="Arial"/>
                <a:sym typeface="Arial"/>
              </a:rPr>
              <a:t>помощью</a:t>
            </a:r>
            <a:r>
              <a:rPr lang="en-US" sz="1800" b="1" i="0" u="none" strike="noStrike" cap="none" dirty="0">
                <a:solidFill>
                  <a:schemeClr val="dk2"/>
                </a:solidFill>
                <a:latin typeface="Arial"/>
                <a:ea typeface="Arial"/>
                <a:cs typeface="Arial"/>
                <a:sym typeface="Arial"/>
              </a:rPr>
              <a:t> </a:t>
            </a:r>
            <a:r>
              <a:rPr lang="en-US" sz="1800" b="1" i="0" u="none" strike="noStrike" cap="none" dirty="0" err="1">
                <a:solidFill>
                  <a:schemeClr val="dk2"/>
                </a:solidFill>
                <a:latin typeface="Arial"/>
                <a:ea typeface="Arial"/>
                <a:cs typeface="Arial"/>
                <a:sym typeface="Arial"/>
              </a:rPr>
              <a:t>гибридной</a:t>
            </a:r>
            <a:r>
              <a:rPr lang="en-US" sz="1800" b="1" i="0" u="none" strike="noStrike" cap="none" dirty="0">
                <a:solidFill>
                  <a:schemeClr val="dk2"/>
                </a:solidFill>
                <a:latin typeface="Arial"/>
                <a:ea typeface="Arial"/>
                <a:cs typeface="Arial"/>
                <a:sym typeface="Arial"/>
              </a:rPr>
              <a:t> </a:t>
            </a:r>
            <a:r>
              <a:rPr lang="en-US" sz="1800" b="1" i="0" u="none" strike="noStrike" cap="none" dirty="0" err="1">
                <a:solidFill>
                  <a:schemeClr val="dk2"/>
                </a:solidFill>
                <a:latin typeface="Arial"/>
                <a:ea typeface="Arial"/>
                <a:cs typeface="Arial"/>
                <a:sym typeface="Arial"/>
              </a:rPr>
              <a:t>силовой</a:t>
            </a:r>
            <a:r>
              <a:rPr lang="en-US" sz="1800" b="1" i="0" u="none" strike="noStrike" cap="none" dirty="0">
                <a:solidFill>
                  <a:schemeClr val="dk2"/>
                </a:solidFill>
                <a:latin typeface="Arial"/>
                <a:ea typeface="Arial"/>
                <a:cs typeface="Arial"/>
                <a:sym typeface="Arial"/>
              </a:rPr>
              <a:t> </a:t>
            </a:r>
            <a:r>
              <a:rPr lang="en-US" sz="1800" b="1" i="0" u="none" strike="noStrike" cap="none" dirty="0" err="1">
                <a:solidFill>
                  <a:schemeClr val="dk2"/>
                </a:solidFill>
                <a:latin typeface="Arial"/>
                <a:ea typeface="Arial"/>
                <a:cs typeface="Arial"/>
                <a:sym typeface="Arial"/>
              </a:rPr>
              <a:t>установки</a:t>
            </a:r>
            <a:r>
              <a:rPr lang="en-US" sz="1800" b="1" i="0" u="none" strike="noStrike" cap="none" dirty="0">
                <a:solidFill>
                  <a:schemeClr val="dk2"/>
                </a:solidFill>
                <a:latin typeface="Arial"/>
                <a:ea typeface="Arial"/>
                <a:cs typeface="Arial"/>
                <a:sym typeface="Arial"/>
              </a:rPr>
              <a:t>. </a:t>
            </a:r>
            <a:r>
              <a:rPr lang="en-US" sz="1800" b="1" i="0" u="none" strike="noStrike" cap="none" dirty="0" err="1">
                <a:solidFill>
                  <a:schemeClr val="dk2"/>
                </a:solidFill>
                <a:latin typeface="Arial"/>
                <a:ea typeface="Arial"/>
                <a:cs typeface="Arial"/>
                <a:sym typeface="Arial"/>
              </a:rPr>
              <a:t>Отличительной</a:t>
            </a:r>
            <a:r>
              <a:rPr lang="en-US" sz="1800" b="1" i="0" u="none" strike="noStrike" cap="none" dirty="0">
                <a:solidFill>
                  <a:schemeClr val="dk2"/>
                </a:solidFill>
                <a:latin typeface="Arial"/>
                <a:ea typeface="Arial"/>
                <a:cs typeface="Arial"/>
                <a:sym typeface="Arial"/>
              </a:rPr>
              <a:t> </a:t>
            </a:r>
            <a:r>
              <a:rPr lang="en-US" sz="1800" b="1" i="0" u="none" strike="noStrike" cap="none" dirty="0" err="1">
                <a:solidFill>
                  <a:schemeClr val="dk2"/>
                </a:solidFill>
                <a:latin typeface="Arial"/>
                <a:ea typeface="Arial"/>
                <a:cs typeface="Arial"/>
                <a:sym typeface="Arial"/>
              </a:rPr>
              <a:t>особенностью</a:t>
            </a:r>
            <a:r>
              <a:rPr lang="en-US" sz="1800" b="1" i="0" u="none" strike="noStrike" cap="none" dirty="0">
                <a:solidFill>
                  <a:schemeClr val="dk2"/>
                </a:solidFill>
                <a:latin typeface="Arial"/>
                <a:ea typeface="Arial"/>
                <a:cs typeface="Arial"/>
                <a:sym typeface="Arial"/>
              </a:rPr>
              <a:t> </a:t>
            </a:r>
            <a:r>
              <a:rPr lang="en-US" sz="1800" b="1" i="0" u="none" strike="noStrike" cap="none" dirty="0" err="1">
                <a:solidFill>
                  <a:schemeClr val="dk2"/>
                </a:solidFill>
                <a:latin typeface="Arial"/>
                <a:ea typeface="Arial"/>
                <a:cs typeface="Arial"/>
                <a:sym typeface="Arial"/>
              </a:rPr>
              <a:t>гибридной</a:t>
            </a:r>
            <a:r>
              <a:rPr lang="en-US" sz="1800" b="1" i="0" u="none" strike="noStrike" cap="none" dirty="0">
                <a:solidFill>
                  <a:schemeClr val="dk2"/>
                </a:solidFill>
                <a:latin typeface="Arial"/>
                <a:ea typeface="Arial"/>
                <a:cs typeface="Arial"/>
                <a:sym typeface="Arial"/>
              </a:rPr>
              <a:t> </a:t>
            </a:r>
            <a:r>
              <a:rPr lang="en-US" sz="1800" b="1" i="0" u="none" strike="noStrike" cap="none" dirty="0" err="1">
                <a:solidFill>
                  <a:schemeClr val="dk2"/>
                </a:solidFill>
                <a:latin typeface="Arial"/>
                <a:ea typeface="Arial"/>
                <a:cs typeface="Arial"/>
                <a:sym typeface="Arial"/>
              </a:rPr>
              <a:t>силовой</a:t>
            </a:r>
            <a:r>
              <a:rPr lang="en-US" sz="1800" b="1" i="0" u="none" strike="noStrike" cap="none" dirty="0">
                <a:solidFill>
                  <a:schemeClr val="dk2"/>
                </a:solidFill>
                <a:latin typeface="Arial"/>
                <a:ea typeface="Arial"/>
                <a:cs typeface="Arial"/>
                <a:sym typeface="Arial"/>
              </a:rPr>
              <a:t> </a:t>
            </a:r>
            <a:r>
              <a:rPr lang="en-US" sz="1800" b="1" i="0" u="none" strike="noStrike" cap="none" dirty="0" err="1">
                <a:solidFill>
                  <a:schemeClr val="dk2"/>
                </a:solidFill>
                <a:latin typeface="Arial"/>
                <a:ea typeface="Arial"/>
                <a:cs typeface="Arial"/>
                <a:sym typeface="Arial"/>
              </a:rPr>
              <a:t>установки</a:t>
            </a:r>
            <a:r>
              <a:rPr lang="en-US" sz="1800" b="1" i="0" u="none" strike="noStrike" cap="none" dirty="0">
                <a:solidFill>
                  <a:schemeClr val="dk2"/>
                </a:solidFill>
                <a:latin typeface="Arial"/>
                <a:ea typeface="Arial"/>
                <a:cs typeface="Arial"/>
                <a:sym typeface="Arial"/>
              </a:rPr>
              <a:t> </a:t>
            </a:r>
            <a:r>
              <a:rPr lang="en-US" sz="1800" b="1" i="0" u="none" strike="noStrike" cap="none" dirty="0" err="1">
                <a:solidFill>
                  <a:schemeClr val="dk2"/>
                </a:solidFill>
                <a:latin typeface="Arial"/>
                <a:ea typeface="Arial"/>
                <a:cs typeface="Arial"/>
                <a:sym typeface="Arial"/>
              </a:rPr>
              <a:t>является</a:t>
            </a:r>
            <a:r>
              <a:rPr lang="en-US" sz="1800" b="1" i="0" u="none" strike="noStrike" cap="none" dirty="0">
                <a:solidFill>
                  <a:schemeClr val="dk2"/>
                </a:solidFill>
                <a:latin typeface="Arial"/>
                <a:ea typeface="Arial"/>
                <a:cs typeface="Arial"/>
                <a:sym typeface="Arial"/>
              </a:rPr>
              <a:t> </a:t>
            </a:r>
            <a:r>
              <a:rPr lang="en-US" sz="1800" b="1" i="0" u="none" strike="noStrike" cap="none" dirty="0" err="1">
                <a:solidFill>
                  <a:schemeClr val="dk2"/>
                </a:solidFill>
                <a:latin typeface="Arial"/>
                <a:ea typeface="Arial"/>
                <a:cs typeface="Arial"/>
                <a:sym typeface="Arial"/>
              </a:rPr>
              <a:t>использование</a:t>
            </a:r>
            <a:r>
              <a:rPr lang="en-US" sz="1800" b="1" i="0" u="none" strike="noStrike" cap="none" dirty="0">
                <a:solidFill>
                  <a:schemeClr val="dk2"/>
                </a:solidFill>
                <a:latin typeface="Arial"/>
                <a:ea typeface="Arial"/>
                <a:cs typeface="Arial"/>
                <a:sym typeface="Arial"/>
              </a:rPr>
              <a:t> </a:t>
            </a:r>
            <a:r>
              <a:rPr lang="en-US" sz="1800" b="1" i="0" u="none" strike="noStrike" cap="none" dirty="0" err="1">
                <a:solidFill>
                  <a:schemeClr val="dk2"/>
                </a:solidFill>
                <a:latin typeface="Arial"/>
                <a:ea typeface="Arial"/>
                <a:cs typeface="Arial"/>
                <a:sym typeface="Arial"/>
              </a:rPr>
              <a:t>двух</a:t>
            </a:r>
            <a:r>
              <a:rPr lang="en-US" sz="1800" b="1" i="0" u="none" strike="noStrike" cap="none" dirty="0">
                <a:solidFill>
                  <a:schemeClr val="dk2"/>
                </a:solidFill>
                <a:latin typeface="Arial"/>
                <a:ea typeface="Arial"/>
                <a:cs typeface="Arial"/>
                <a:sym typeface="Arial"/>
              </a:rPr>
              <a:t> и </a:t>
            </a:r>
            <a:r>
              <a:rPr lang="en-US" sz="1800" b="1" i="0" u="none" strike="noStrike" cap="none" dirty="0" err="1">
                <a:solidFill>
                  <a:schemeClr val="dk2"/>
                </a:solidFill>
                <a:latin typeface="Arial"/>
                <a:ea typeface="Arial"/>
                <a:cs typeface="Arial"/>
                <a:sym typeface="Arial"/>
              </a:rPr>
              <a:t>более</a:t>
            </a:r>
            <a:r>
              <a:rPr lang="en-US" sz="1800" b="1" i="0" u="none" strike="noStrike" cap="none" dirty="0">
                <a:solidFill>
                  <a:schemeClr val="dk2"/>
                </a:solidFill>
                <a:latin typeface="Arial"/>
                <a:ea typeface="Arial"/>
                <a:cs typeface="Arial"/>
                <a:sym typeface="Arial"/>
              </a:rPr>
              <a:t> </a:t>
            </a:r>
            <a:r>
              <a:rPr lang="en-US" sz="1800" b="1" i="0" u="none" strike="noStrike" cap="none" dirty="0" err="1">
                <a:solidFill>
                  <a:schemeClr val="dk2"/>
                </a:solidFill>
                <a:latin typeface="Arial"/>
                <a:ea typeface="Arial"/>
                <a:cs typeface="Arial"/>
                <a:sym typeface="Arial"/>
              </a:rPr>
              <a:t>источников</a:t>
            </a:r>
            <a:r>
              <a:rPr lang="en-US" sz="1800" b="1" i="0" u="none" strike="noStrike" cap="none" dirty="0">
                <a:solidFill>
                  <a:schemeClr val="dk2"/>
                </a:solidFill>
                <a:latin typeface="Arial"/>
                <a:ea typeface="Arial"/>
                <a:cs typeface="Arial"/>
                <a:sym typeface="Arial"/>
              </a:rPr>
              <a:t> </a:t>
            </a:r>
            <a:r>
              <a:rPr lang="en-US" sz="1800" b="1" i="0" u="none" strike="noStrike" cap="none" dirty="0" err="1">
                <a:solidFill>
                  <a:schemeClr val="dk2"/>
                </a:solidFill>
                <a:latin typeface="Arial"/>
                <a:ea typeface="Arial"/>
                <a:cs typeface="Arial"/>
                <a:sym typeface="Arial"/>
              </a:rPr>
              <a:t>энергии</a:t>
            </a:r>
            <a:r>
              <a:rPr lang="en-US" sz="1800" b="1" i="0" u="none" strike="noStrike" cap="none" dirty="0">
                <a:solidFill>
                  <a:schemeClr val="dk2"/>
                </a:solidFill>
                <a:latin typeface="Arial"/>
                <a:ea typeface="Arial"/>
                <a:cs typeface="Arial"/>
                <a:sym typeface="Arial"/>
              </a:rPr>
              <a:t> и </a:t>
            </a:r>
            <a:r>
              <a:rPr lang="en-US" sz="1800" b="1" i="0" u="none" strike="noStrike" cap="none" dirty="0" err="1">
                <a:solidFill>
                  <a:schemeClr val="dk2"/>
                </a:solidFill>
                <a:latin typeface="Arial"/>
                <a:ea typeface="Arial"/>
                <a:cs typeface="Arial"/>
                <a:sym typeface="Arial"/>
              </a:rPr>
              <a:t>соответствующим</a:t>
            </a:r>
            <a:r>
              <a:rPr lang="en-US" sz="1800" b="1" i="0" u="none" strike="noStrike" cap="none" dirty="0">
                <a:solidFill>
                  <a:schemeClr val="dk2"/>
                </a:solidFill>
                <a:latin typeface="Arial"/>
                <a:ea typeface="Arial"/>
                <a:cs typeface="Arial"/>
                <a:sym typeface="Arial"/>
              </a:rPr>
              <a:t> </a:t>
            </a:r>
            <a:r>
              <a:rPr lang="en-US" sz="1800" b="1" i="0" u="none" strike="noStrike" cap="none" dirty="0" err="1">
                <a:solidFill>
                  <a:schemeClr val="dk2"/>
                </a:solidFill>
                <a:latin typeface="Arial"/>
                <a:ea typeface="Arial"/>
                <a:cs typeface="Arial"/>
                <a:sym typeface="Arial"/>
              </a:rPr>
              <a:t>им</a:t>
            </a:r>
            <a:r>
              <a:rPr lang="en-US" sz="1800" b="1" i="0" u="none" strike="noStrike" cap="none" dirty="0">
                <a:solidFill>
                  <a:schemeClr val="dk2"/>
                </a:solidFill>
                <a:latin typeface="Arial"/>
                <a:ea typeface="Arial"/>
                <a:cs typeface="Arial"/>
                <a:sym typeface="Arial"/>
              </a:rPr>
              <a:t> </a:t>
            </a:r>
            <a:r>
              <a:rPr lang="en-US" sz="1800" b="1" i="0" u="none" strike="noStrike" cap="none" dirty="0" err="1">
                <a:solidFill>
                  <a:schemeClr val="dk2"/>
                </a:solidFill>
                <a:latin typeface="Arial"/>
                <a:ea typeface="Arial"/>
                <a:cs typeface="Arial"/>
                <a:sym typeface="Arial"/>
              </a:rPr>
              <a:t>двигателей</a:t>
            </a:r>
            <a:r>
              <a:rPr lang="en-US" sz="1800" b="1" i="0" u="none" strike="noStrike" cap="none" dirty="0">
                <a:solidFill>
                  <a:schemeClr val="dk2"/>
                </a:solidFill>
                <a:latin typeface="Arial"/>
                <a:ea typeface="Arial"/>
                <a:cs typeface="Arial"/>
                <a:sym typeface="Arial"/>
              </a:rPr>
              <a:t>, </a:t>
            </a:r>
            <a:r>
              <a:rPr lang="en-US" sz="1800" b="1" i="0" u="none" strike="noStrike" cap="none" dirty="0" err="1">
                <a:solidFill>
                  <a:schemeClr val="dk2"/>
                </a:solidFill>
                <a:latin typeface="Arial"/>
                <a:ea typeface="Arial"/>
                <a:cs typeface="Arial"/>
                <a:sym typeface="Arial"/>
              </a:rPr>
              <a:t>преобразующих</a:t>
            </a:r>
            <a:r>
              <a:rPr lang="en-US" sz="1800" b="1" i="0" u="none" strike="noStrike" cap="none" dirty="0">
                <a:solidFill>
                  <a:schemeClr val="dk2"/>
                </a:solidFill>
                <a:latin typeface="Arial"/>
                <a:ea typeface="Arial"/>
                <a:cs typeface="Arial"/>
                <a:sym typeface="Arial"/>
              </a:rPr>
              <a:t> </a:t>
            </a:r>
            <a:r>
              <a:rPr lang="en-US" sz="1800" b="1" i="0" u="none" strike="noStrike" cap="none" dirty="0" err="1">
                <a:solidFill>
                  <a:schemeClr val="dk2"/>
                </a:solidFill>
                <a:latin typeface="Arial"/>
                <a:ea typeface="Arial"/>
                <a:cs typeface="Arial"/>
                <a:sym typeface="Arial"/>
              </a:rPr>
              <a:t>энергию</a:t>
            </a:r>
            <a:r>
              <a:rPr lang="en-US" sz="1800" b="1" i="0" u="none" strike="noStrike" cap="none" dirty="0">
                <a:solidFill>
                  <a:schemeClr val="dk2"/>
                </a:solidFill>
                <a:latin typeface="Arial"/>
                <a:ea typeface="Arial"/>
                <a:cs typeface="Arial"/>
                <a:sym typeface="Arial"/>
              </a:rPr>
              <a:t> в </a:t>
            </a:r>
            <a:r>
              <a:rPr lang="en-US" sz="1800" b="1" i="0" u="none" strike="noStrike" cap="none" dirty="0" err="1">
                <a:solidFill>
                  <a:schemeClr val="dk2"/>
                </a:solidFill>
                <a:latin typeface="Arial"/>
                <a:ea typeface="Arial"/>
                <a:cs typeface="Arial"/>
                <a:sym typeface="Arial"/>
              </a:rPr>
              <a:t>механическую</a:t>
            </a:r>
            <a:r>
              <a:rPr lang="en-US" sz="1800" b="1" i="0" u="none" strike="noStrike" cap="none" dirty="0">
                <a:solidFill>
                  <a:schemeClr val="dk2"/>
                </a:solidFill>
                <a:latin typeface="Arial"/>
                <a:ea typeface="Arial"/>
                <a:cs typeface="Arial"/>
                <a:sym typeface="Arial"/>
              </a:rPr>
              <a:t> </a:t>
            </a:r>
            <a:r>
              <a:rPr lang="en-US" sz="1800" b="1" i="0" u="none" strike="noStrike" cap="none" dirty="0" err="1">
                <a:solidFill>
                  <a:schemeClr val="dk2"/>
                </a:solidFill>
                <a:latin typeface="Arial"/>
                <a:ea typeface="Arial"/>
                <a:cs typeface="Arial"/>
                <a:sym typeface="Arial"/>
              </a:rPr>
              <a:t>работу</a:t>
            </a:r>
            <a:r>
              <a:rPr lang="en-US" sz="1800" b="1" i="0" u="none" strike="noStrike" cap="none" dirty="0">
                <a:solidFill>
                  <a:schemeClr val="dk2"/>
                </a:solidFill>
                <a:latin typeface="Arial"/>
                <a:ea typeface="Arial"/>
                <a:cs typeface="Arial"/>
                <a:sym typeface="Arial"/>
              </a:rPr>
              <a:t>. В </a:t>
            </a:r>
            <a:r>
              <a:rPr lang="en-US" sz="1800" b="1" i="0" u="none" strike="noStrike" cap="none" dirty="0" err="1">
                <a:solidFill>
                  <a:schemeClr val="dk2"/>
                </a:solidFill>
                <a:latin typeface="Arial"/>
                <a:ea typeface="Arial"/>
                <a:cs typeface="Arial"/>
                <a:sym typeface="Arial"/>
              </a:rPr>
              <a:t>некоторых</a:t>
            </a:r>
            <a:r>
              <a:rPr lang="en-US" sz="1800" b="1" i="0" u="none" strike="noStrike" cap="none" dirty="0">
                <a:solidFill>
                  <a:schemeClr val="dk2"/>
                </a:solidFill>
                <a:latin typeface="Arial"/>
                <a:ea typeface="Arial"/>
                <a:cs typeface="Arial"/>
                <a:sym typeface="Arial"/>
              </a:rPr>
              <a:t> </a:t>
            </a:r>
            <a:r>
              <a:rPr lang="en-US" sz="1800" b="1" i="0" u="none" strike="noStrike" cap="none" dirty="0" err="1">
                <a:solidFill>
                  <a:schemeClr val="dk2"/>
                </a:solidFill>
                <a:latin typeface="Arial"/>
                <a:ea typeface="Arial"/>
                <a:cs typeface="Arial"/>
                <a:sym typeface="Arial"/>
              </a:rPr>
              <a:t>источниках</a:t>
            </a:r>
            <a:r>
              <a:rPr lang="en-US" sz="1800" b="1" i="0" u="none" strike="noStrike" cap="none" dirty="0">
                <a:solidFill>
                  <a:schemeClr val="dk2"/>
                </a:solidFill>
                <a:latin typeface="Arial"/>
                <a:ea typeface="Arial"/>
                <a:cs typeface="Arial"/>
                <a:sym typeface="Arial"/>
              </a:rPr>
              <a:t> </a:t>
            </a:r>
            <a:r>
              <a:rPr lang="en-US" sz="1800" b="1" i="0" u="none" strike="noStrike" cap="none" dirty="0" err="1">
                <a:solidFill>
                  <a:schemeClr val="dk2"/>
                </a:solidFill>
                <a:latin typeface="Arial"/>
                <a:ea typeface="Arial"/>
                <a:cs typeface="Arial"/>
                <a:sym typeface="Arial"/>
              </a:rPr>
              <a:t>информации</a:t>
            </a:r>
            <a:r>
              <a:rPr lang="en-US" sz="1800" b="1" i="0" u="none" strike="noStrike" cap="none" dirty="0">
                <a:solidFill>
                  <a:schemeClr val="dk2"/>
                </a:solidFill>
                <a:latin typeface="Arial"/>
                <a:ea typeface="Arial"/>
                <a:cs typeface="Arial"/>
                <a:sym typeface="Arial"/>
              </a:rPr>
              <a:t> </a:t>
            </a:r>
            <a:r>
              <a:rPr lang="en-US" sz="1800" b="1" i="0" u="none" strike="noStrike" cap="none" dirty="0" err="1">
                <a:solidFill>
                  <a:schemeClr val="dk2"/>
                </a:solidFill>
                <a:latin typeface="Arial"/>
                <a:ea typeface="Arial"/>
                <a:cs typeface="Arial"/>
                <a:sym typeface="Arial"/>
              </a:rPr>
              <a:t>используется</a:t>
            </a:r>
            <a:r>
              <a:rPr lang="en-US" sz="1800" b="1" i="0" u="none" strike="noStrike" cap="none" dirty="0">
                <a:solidFill>
                  <a:schemeClr val="dk2"/>
                </a:solidFill>
                <a:latin typeface="Arial"/>
                <a:ea typeface="Arial"/>
                <a:cs typeface="Arial"/>
                <a:sym typeface="Arial"/>
              </a:rPr>
              <a:t> </a:t>
            </a:r>
            <a:r>
              <a:rPr lang="en-US" sz="1800" b="1" i="0" u="none" strike="noStrike" cap="none" dirty="0" err="1">
                <a:solidFill>
                  <a:schemeClr val="dk2"/>
                </a:solidFill>
                <a:latin typeface="Arial"/>
                <a:ea typeface="Arial"/>
                <a:cs typeface="Arial"/>
                <a:sym typeface="Arial"/>
              </a:rPr>
              <a:t>термин</a:t>
            </a:r>
            <a:r>
              <a:rPr lang="en-US" sz="1800" b="1" i="0" u="none" strike="noStrike" cap="none" dirty="0">
                <a:solidFill>
                  <a:schemeClr val="dk2"/>
                </a:solidFill>
                <a:latin typeface="Arial"/>
                <a:ea typeface="Arial"/>
                <a:cs typeface="Arial"/>
                <a:sym typeface="Arial"/>
              </a:rPr>
              <a:t> "</a:t>
            </a:r>
            <a:r>
              <a:rPr lang="en-US" sz="1800" b="1" i="0" u="none" strike="noStrike" cap="none" dirty="0" err="1">
                <a:solidFill>
                  <a:schemeClr val="dk2"/>
                </a:solidFill>
                <a:latin typeface="Arial"/>
                <a:ea typeface="Arial"/>
                <a:cs typeface="Arial"/>
                <a:sym typeface="Arial"/>
              </a:rPr>
              <a:t>гибридный</a:t>
            </a:r>
            <a:r>
              <a:rPr lang="en-US" sz="1800" b="1" i="0" u="none" strike="noStrike" cap="none" dirty="0">
                <a:solidFill>
                  <a:schemeClr val="dk2"/>
                </a:solidFill>
                <a:latin typeface="Arial"/>
                <a:ea typeface="Arial"/>
                <a:cs typeface="Arial"/>
                <a:sym typeface="Arial"/>
              </a:rPr>
              <a:t> </a:t>
            </a:r>
            <a:r>
              <a:rPr lang="en-US" sz="1800" b="1" i="0" u="none" strike="noStrike" cap="none" dirty="0" err="1">
                <a:solidFill>
                  <a:schemeClr val="dk2"/>
                </a:solidFill>
                <a:latin typeface="Arial"/>
                <a:ea typeface="Arial"/>
                <a:cs typeface="Arial"/>
                <a:sym typeface="Arial"/>
              </a:rPr>
              <a:t>двигатель</a:t>
            </a:r>
            <a:r>
              <a:rPr lang="en-US" sz="1800" b="1" i="0" u="none" strike="noStrike" cap="none" dirty="0">
                <a:solidFill>
                  <a:schemeClr val="dk2"/>
                </a:solidFill>
                <a:latin typeface="Arial"/>
                <a:ea typeface="Arial"/>
                <a:cs typeface="Arial"/>
                <a:sym typeface="Arial"/>
              </a:rPr>
              <a:t>", </a:t>
            </a:r>
            <a:r>
              <a:rPr lang="en-US" sz="1800" b="1" i="0" u="none" strike="noStrike" cap="none" dirty="0" err="1">
                <a:solidFill>
                  <a:schemeClr val="dk2"/>
                </a:solidFill>
                <a:latin typeface="Arial"/>
                <a:ea typeface="Arial"/>
                <a:cs typeface="Arial"/>
                <a:sym typeface="Arial"/>
              </a:rPr>
              <a:t>который</a:t>
            </a:r>
            <a:r>
              <a:rPr lang="en-US" sz="1800" b="1" i="0" u="none" strike="noStrike" cap="none" dirty="0">
                <a:solidFill>
                  <a:schemeClr val="dk2"/>
                </a:solidFill>
                <a:latin typeface="Arial"/>
                <a:ea typeface="Arial"/>
                <a:cs typeface="Arial"/>
                <a:sym typeface="Arial"/>
              </a:rPr>
              <a:t> с </a:t>
            </a:r>
            <a:r>
              <a:rPr lang="en-US" sz="1800" b="1" i="0" u="none" strike="noStrike" cap="none" dirty="0" err="1">
                <a:solidFill>
                  <a:schemeClr val="dk2"/>
                </a:solidFill>
                <a:latin typeface="Arial"/>
                <a:ea typeface="Arial"/>
                <a:cs typeface="Arial"/>
                <a:sym typeface="Arial"/>
              </a:rPr>
              <a:t>технической</a:t>
            </a:r>
            <a:r>
              <a:rPr lang="en-US" sz="1800" b="1" i="0" u="none" strike="noStrike" cap="none" dirty="0">
                <a:solidFill>
                  <a:schemeClr val="dk2"/>
                </a:solidFill>
                <a:latin typeface="Arial"/>
                <a:ea typeface="Arial"/>
                <a:cs typeface="Arial"/>
                <a:sym typeface="Arial"/>
              </a:rPr>
              <a:t> </a:t>
            </a:r>
            <a:r>
              <a:rPr lang="en-US" sz="1800" b="1" i="0" u="none" strike="noStrike" cap="none" dirty="0" err="1">
                <a:solidFill>
                  <a:schemeClr val="dk2"/>
                </a:solidFill>
                <a:latin typeface="Arial"/>
                <a:ea typeface="Arial"/>
                <a:cs typeface="Arial"/>
                <a:sym typeface="Arial"/>
              </a:rPr>
              <a:t>точки</a:t>
            </a:r>
            <a:r>
              <a:rPr lang="en-US" sz="1800" b="1" i="0" u="none" strike="noStrike" cap="none" dirty="0">
                <a:solidFill>
                  <a:schemeClr val="dk2"/>
                </a:solidFill>
                <a:latin typeface="Arial"/>
                <a:ea typeface="Arial"/>
                <a:cs typeface="Arial"/>
                <a:sym typeface="Arial"/>
              </a:rPr>
              <a:t> </a:t>
            </a:r>
            <a:r>
              <a:rPr lang="en-US" sz="1800" b="1" i="0" u="none" strike="noStrike" cap="none" dirty="0" err="1">
                <a:solidFill>
                  <a:schemeClr val="dk2"/>
                </a:solidFill>
                <a:latin typeface="Arial"/>
                <a:ea typeface="Arial"/>
                <a:cs typeface="Arial"/>
                <a:sym typeface="Arial"/>
              </a:rPr>
              <a:t>зрения</a:t>
            </a:r>
            <a:r>
              <a:rPr lang="en-US" sz="1800" b="1" i="0" u="none" strike="noStrike" cap="none" dirty="0">
                <a:solidFill>
                  <a:schemeClr val="dk2"/>
                </a:solidFill>
                <a:latin typeface="Arial"/>
                <a:ea typeface="Arial"/>
                <a:cs typeface="Arial"/>
                <a:sym typeface="Arial"/>
              </a:rPr>
              <a:t> </a:t>
            </a:r>
            <a:r>
              <a:rPr lang="en-US" sz="1800" b="1" i="0" u="none" strike="noStrike" cap="none" dirty="0" err="1">
                <a:solidFill>
                  <a:schemeClr val="dk2"/>
                </a:solidFill>
                <a:latin typeface="Arial"/>
                <a:ea typeface="Arial"/>
                <a:cs typeface="Arial"/>
                <a:sym typeface="Arial"/>
              </a:rPr>
              <a:t>неверен</a:t>
            </a:r>
            <a:r>
              <a:rPr lang="en-US" sz="1800" b="1" i="0" u="none" strike="noStrike" cap="none" dirty="0">
                <a:solidFill>
                  <a:schemeClr val="dk2"/>
                </a:solidFill>
                <a:latin typeface="Arial"/>
                <a:ea typeface="Arial"/>
                <a:cs typeface="Arial"/>
                <a:sym typeface="Arial"/>
              </a:rPr>
              <a:t>.</a:t>
            </a:r>
            <a:endParaRPr sz="1800" dirty="0"/>
          </a:p>
        </p:txBody>
      </p:sp>
      <p:sp>
        <p:nvSpPr>
          <p:cNvPr id="103" name="Google Shape;103;p16"/>
          <p:cNvSpPr txBox="1">
            <a:spLocks noGrp="1"/>
          </p:cNvSpPr>
          <p:nvPr>
            <p:ph type="body" idx="1"/>
          </p:nvPr>
        </p:nvSpPr>
        <p:spPr>
          <a:xfrm>
            <a:off x="395287" y="2963537"/>
            <a:ext cx="8291512" cy="3162625"/>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800"/>
              <a:buFont typeface="Arial"/>
              <a:buNone/>
            </a:pPr>
            <a:r>
              <a:rPr lang="en-US" sz="2800" b="0" i="0" u="none" strike="noStrike" cap="none" dirty="0" err="1">
                <a:solidFill>
                  <a:schemeClr val="dk1"/>
                </a:solidFill>
                <a:latin typeface="Arial"/>
                <a:ea typeface="Arial"/>
                <a:cs typeface="Arial"/>
                <a:sym typeface="Arial"/>
              </a:rPr>
              <a:t>Различают</a:t>
            </a:r>
            <a:r>
              <a:rPr lang="en-US" sz="2800" b="0" i="0" u="none" strike="noStrike" cap="none" dirty="0">
                <a:solidFill>
                  <a:schemeClr val="dk1"/>
                </a:solidFill>
                <a:latin typeface="Arial"/>
                <a:ea typeface="Arial"/>
                <a:cs typeface="Arial"/>
                <a:sym typeface="Arial"/>
              </a:rPr>
              <a:t> </a:t>
            </a:r>
            <a:r>
              <a:rPr lang="en-US" sz="2800" b="0" i="0" u="none" strike="noStrike" cap="none" dirty="0" err="1">
                <a:solidFill>
                  <a:schemeClr val="dk1"/>
                </a:solidFill>
                <a:latin typeface="Arial"/>
                <a:ea typeface="Arial"/>
                <a:cs typeface="Arial"/>
                <a:sym typeface="Arial"/>
              </a:rPr>
              <a:t>три</a:t>
            </a:r>
            <a:r>
              <a:rPr lang="en-US" sz="2800" b="0" i="0" u="none" strike="noStrike" cap="none" dirty="0">
                <a:solidFill>
                  <a:schemeClr val="dk1"/>
                </a:solidFill>
                <a:latin typeface="Arial"/>
                <a:ea typeface="Arial"/>
                <a:cs typeface="Arial"/>
                <a:sym typeface="Arial"/>
              </a:rPr>
              <a:t> </a:t>
            </a:r>
            <a:r>
              <a:rPr lang="en-US" sz="2800" b="0" i="0" u="none" strike="noStrike" cap="none" dirty="0" err="1">
                <a:solidFill>
                  <a:schemeClr val="dk1"/>
                </a:solidFill>
                <a:latin typeface="Arial"/>
                <a:ea typeface="Arial"/>
                <a:cs typeface="Arial"/>
                <a:sym typeface="Arial"/>
              </a:rPr>
              <a:t>схемы</a:t>
            </a:r>
            <a:r>
              <a:rPr lang="en-US" sz="2800" b="0" i="0" u="none" strike="noStrike" cap="none" dirty="0">
                <a:solidFill>
                  <a:schemeClr val="dk1"/>
                </a:solidFill>
                <a:latin typeface="Arial"/>
                <a:ea typeface="Arial"/>
                <a:cs typeface="Arial"/>
                <a:sym typeface="Arial"/>
              </a:rPr>
              <a:t> </a:t>
            </a:r>
            <a:r>
              <a:rPr lang="en-US" sz="2800" b="0" i="0" u="none" strike="noStrike" cap="none" dirty="0" err="1">
                <a:solidFill>
                  <a:schemeClr val="dk1"/>
                </a:solidFill>
                <a:latin typeface="Arial"/>
                <a:ea typeface="Arial"/>
                <a:cs typeface="Arial"/>
                <a:sym typeface="Arial"/>
              </a:rPr>
              <a:t>гибридных</a:t>
            </a:r>
            <a:r>
              <a:rPr lang="en-US" sz="2800" b="0" i="0" u="none" strike="noStrike" cap="none" dirty="0">
                <a:solidFill>
                  <a:schemeClr val="dk1"/>
                </a:solidFill>
                <a:latin typeface="Arial"/>
                <a:ea typeface="Arial"/>
                <a:cs typeface="Arial"/>
                <a:sym typeface="Arial"/>
              </a:rPr>
              <a:t> </a:t>
            </a:r>
            <a:r>
              <a:rPr lang="en-US" sz="2800" b="0" i="0" u="none" strike="noStrike" cap="none" dirty="0" err="1">
                <a:solidFill>
                  <a:schemeClr val="dk1"/>
                </a:solidFill>
                <a:latin typeface="Arial"/>
                <a:ea typeface="Arial"/>
                <a:cs typeface="Arial"/>
                <a:sym typeface="Arial"/>
              </a:rPr>
              <a:t>автомобилей</a:t>
            </a:r>
            <a:r>
              <a:rPr lang="en-US" sz="2800" b="0" i="0" u="none" strike="noStrike" cap="none" dirty="0">
                <a:solidFill>
                  <a:schemeClr val="dk1"/>
                </a:solidFill>
                <a:latin typeface="Arial"/>
                <a:ea typeface="Arial"/>
                <a:cs typeface="Arial"/>
                <a:sym typeface="Arial"/>
              </a:rPr>
              <a:t>:</a:t>
            </a:r>
            <a:endParaRPr dirty="0"/>
          </a:p>
          <a:p>
            <a:pPr marL="342900" marR="0" lvl="0" indent="-342900" algn="just" rtl="0">
              <a:lnSpc>
                <a:spcPct val="100000"/>
              </a:lnSpc>
              <a:spcBef>
                <a:spcPts val="400"/>
              </a:spcBef>
              <a:spcAft>
                <a:spcPts val="0"/>
              </a:spcAft>
              <a:buClr>
                <a:schemeClr val="dk1"/>
              </a:buClr>
              <a:buSzPts val="2000"/>
              <a:buFont typeface="Arial"/>
              <a:buChar char="•"/>
            </a:pPr>
            <a:r>
              <a:rPr lang="en-US" sz="2000" b="1" i="0" u="none" strike="noStrike" cap="none" dirty="0" err="1">
                <a:solidFill>
                  <a:schemeClr val="dk1"/>
                </a:solidFill>
                <a:latin typeface="Arial"/>
                <a:ea typeface="Arial"/>
                <a:cs typeface="Arial"/>
                <a:sym typeface="Arial"/>
              </a:rPr>
              <a:t>Последовательная</a:t>
            </a:r>
            <a:r>
              <a:rPr lang="en-US" sz="2000" b="1" i="0" u="none" strike="noStrike" cap="none" dirty="0">
                <a:solidFill>
                  <a:schemeClr val="dk1"/>
                </a:solidFill>
                <a:latin typeface="Arial"/>
                <a:ea typeface="Arial"/>
                <a:cs typeface="Arial"/>
                <a:sym typeface="Arial"/>
              </a:rPr>
              <a:t> </a:t>
            </a:r>
            <a:r>
              <a:rPr lang="en-US" sz="2000" b="1" i="0" u="none" strike="noStrike" cap="none" dirty="0" err="1">
                <a:solidFill>
                  <a:schemeClr val="dk1"/>
                </a:solidFill>
                <a:latin typeface="Arial"/>
                <a:ea typeface="Arial"/>
                <a:cs typeface="Arial"/>
                <a:sym typeface="Arial"/>
              </a:rPr>
              <a:t>схема</a:t>
            </a:r>
            <a:r>
              <a:rPr lang="en-US" sz="2000" b="1" i="0" u="none" strike="noStrike" cap="none" dirty="0">
                <a:solidFill>
                  <a:schemeClr val="dk1"/>
                </a:solidFill>
                <a:latin typeface="Arial"/>
                <a:ea typeface="Arial"/>
                <a:cs typeface="Arial"/>
                <a:sym typeface="Arial"/>
              </a:rPr>
              <a:t> </a:t>
            </a:r>
            <a:r>
              <a:rPr lang="en-US" sz="2000" b="1" i="0" u="none" strike="noStrike" cap="none" dirty="0" err="1">
                <a:solidFill>
                  <a:schemeClr val="dk1"/>
                </a:solidFill>
                <a:latin typeface="Arial"/>
                <a:ea typeface="Arial"/>
                <a:cs typeface="Arial"/>
                <a:sym typeface="Arial"/>
              </a:rPr>
              <a:t>гибридного</a:t>
            </a:r>
            <a:r>
              <a:rPr lang="en-US" sz="2000" b="1" i="0" u="none" strike="noStrike" cap="none" dirty="0">
                <a:solidFill>
                  <a:schemeClr val="dk1"/>
                </a:solidFill>
                <a:latin typeface="Arial"/>
                <a:ea typeface="Arial"/>
                <a:cs typeface="Arial"/>
                <a:sym typeface="Arial"/>
              </a:rPr>
              <a:t> </a:t>
            </a:r>
            <a:r>
              <a:rPr lang="en-US" sz="2000" b="1" i="0" u="none" strike="noStrike" cap="none" dirty="0" err="1">
                <a:solidFill>
                  <a:schemeClr val="dk1"/>
                </a:solidFill>
                <a:latin typeface="Arial"/>
                <a:ea typeface="Arial"/>
                <a:cs typeface="Arial"/>
                <a:sym typeface="Arial"/>
              </a:rPr>
              <a:t>автомобиля</a:t>
            </a:r>
            <a:r>
              <a:rPr lang="en-US" sz="2000" b="1" i="0" u="none" strike="noStrike" cap="none" dirty="0">
                <a:solidFill>
                  <a:schemeClr val="dk1"/>
                </a:solidFill>
                <a:latin typeface="Arial"/>
                <a:ea typeface="Arial"/>
                <a:cs typeface="Arial"/>
                <a:sym typeface="Arial"/>
              </a:rPr>
              <a:t>.</a:t>
            </a:r>
            <a:endParaRPr dirty="0"/>
          </a:p>
          <a:p>
            <a:pPr marL="342900" marR="0" lvl="0" indent="-342900" algn="just" rtl="0">
              <a:lnSpc>
                <a:spcPct val="100000"/>
              </a:lnSpc>
              <a:spcBef>
                <a:spcPts val="400"/>
              </a:spcBef>
              <a:spcAft>
                <a:spcPts val="0"/>
              </a:spcAft>
              <a:buClr>
                <a:schemeClr val="dk1"/>
              </a:buClr>
              <a:buSzPts val="2000"/>
              <a:buFont typeface="Arial"/>
              <a:buChar char="•"/>
            </a:pPr>
            <a:r>
              <a:rPr lang="en-US" sz="2000" b="1" i="0" u="none" strike="noStrike" cap="none" dirty="0" err="1">
                <a:solidFill>
                  <a:schemeClr val="dk1"/>
                </a:solidFill>
                <a:latin typeface="Arial"/>
                <a:ea typeface="Arial"/>
                <a:cs typeface="Arial"/>
                <a:sym typeface="Arial"/>
              </a:rPr>
              <a:t>Параллельная</a:t>
            </a:r>
            <a:r>
              <a:rPr lang="en-US" sz="2000" b="1" i="0" u="none" strike="noStrike" cap="none" dirty="0">
                <a:solidFill>
                  <a:schemeClr val="dk1"/>
                </a:solidFill>
                <a:latin typeface="Arial"/>
                <a:ea typeface="Arial"/>
                <a:cs typeface="Arial"/>
                <a:sym typeface="Arial"/>
              </a:rPr>
              <a:t> </a:t>
            </a:r>
            <a:r>
              <a:rPr lang="en-US" sz="2000" b="1" i="0" u="none" strike="noStrike" cap="none" dirty="0" err="1">
                <a:solidFill>
                  <a:schemeClr val="dk1"/>
                </a:solidFill>
                <a:latin typeface="Arial"/>
                <a:ea typeface="Arial"/>
                <a:cs typeface="Arial"/>
                <a:sym typeface="Arial"/>
              </a:rPr>
              <a:t>схема</a:t>
            </a:r>
            <a:r>
              <a:rPr lang="en-US" sz="2000" b="1" i="0" u="none" strike="noStrike" cap="none" dirty="0">
                <a:solidFill>
                  <a:schemeClr val="dk1"/>
                </a:solidFill>
                <a:latin typeface="Arial"/>
                <a:ea typeface="Arial"/>
                <a:cs typeface="Arial"/>
                <a:sym typeface="Arial"/>
              </a:rPr>
              <a:t> </a:t>
            </a:r>
            <a:r>
              <a:rPr lang="en-US" sz="2000" b="1" i="0" u="none" strike="noStrike" cap="none" dirty="0" err="1">
                <a:solidFill>
                  <a:schemeClr val="dk1"/>
                </a:solidFill>
                <a:latin typeface="Arial"/>
                <a:ea typeface="Arial"/>
                <a:cs typeface="Arial"/>
                <a:sym typeface="Arial"/>
              </a:rPr>
              <a:t>гибридного</a:t>
            </a:r>
            <a:r>
              <a:rPr lang="en-US" sz="2000" b="1" i="0" u="none" strike="noStrike" cap="none" dirty="0">
                <a:solidFill>
                  <a:schemeClr val="dk1"/>
                </a:solidFill>
                <a:latin typeface="Arial"/>
                <a:ea typeface="Arial"/>
                <a:cs typeface="Arial"/>
                <a:sym typeface="Arial"/>
              </a:rPr>
              <a:t> </a:t>
            </a:r>
            <a:r>
              <a:rPr lang="en-US" sz="2000" b="1" i="0" u="none" strike="noStrike" cap="none" dirty="0" err="1">
                <a:solidFill>
                  <a:schemeClr val="dk1"/>
                </a:solidFill>
                <a:latin typeface="Arial"/>
                <a:ea typeface="Arial"/>
                <a:cs typeface="Arial"/>
                <a:sym typeface="Arial"/>
              </a:rPr>
              <a:t>автомобиля</a:t>
            </a:r>
            <a:r>
              <a:rPr lang="en-US" sz="2000" b="1" i="0" u="none" strike="noStrike" cap="none" dirty="0">
                <a:solidFill>
                  <a:schemeClr val="dk1"/>
                </a:solidFill>
                <a:latin typeface="Arial"/>
                <a:ea typeface="Arial"/>
                <a:cs typeface="Arial"/>
                <a:sym typeface="Arial"/>
              </a:rPr>
              <a:t>.</a:t>
            </a:r>
            <a:endParaRPr dirty="0"/>
          </a:p>
          <a:p>
            <a:pPr marL="342900" marR="0" lvl="0" indent="-342900" algn="just" rtl="0">
              <a:lnSpc>
                <a:spcPct val="100000"/>
              </a:lnSpc>
              <a:spcBef>
                <a:spcPts val="400"/>
              </a:spcBef>
              <a:spcAft>
                <a:spcPts val="0"/>
              </a:spcAft>
              <a:buClr>
                <a:schemeClr val="dk1"/>
              </a:buClr>
              <a:buSzPts val="2000"/>
              <a:buFont typeface="Arial"/>
              <a:buChar char="•"/>
            </a:pPr>
            <a:r>
              <a:rPr lang="en-US" sz="2000" b="1" i="0" u="none" strike="noStrike" cap="none" dirty="0" err="1">
                <a:solidFill>
                  <a:schemeClr val="dk1"/>
                </a:solidFill>
                <a:latin typeface="Arial"/>
                <a:ea typeface="Arial"/>
                <a:cs typeface="Arial"/>
                <a:sym typeface="Arial"/>
              </a:rPr>
              <a:t>Последовательно-параллельная</a:t>
            </a:r>
            <a:r>
              <a:rPr lang="en-US" sz="2000" b="1" i="0" u="none" strike="noStrike" cap="none" dirty="0">
                <a:solidFill>
                  <a:schemeClr val="dk1"/>
                </a:solidFill>
                <a:latin typeface="Arial"/>
                <a:ea typeface="Arial"/>
                <a:cs typeface="Arial"/>
                <a:sym typeface="Arial"/>
              </a:rPr>
              <a:t> </a:t>
            </a:r>
            <a:r>
              <a:rPr lang="en-US" sz="2000" b="1" i="0" u="none" strike="noStrike" cap="none" dirty="0" err="1">
                <a:solidFill>
                  <a:schemeClr val="dk1"/>
                </a:solidFill>
                <a:latin typeface="Arial"/>
                <a:ea typeface="Arial"/>
                <a:cs typeface="Arial"/>
                <a:sym typeface="Arial"/>
              </a:rPr>
              <a:t>схема</a:t>
            </a:r>
            <a:r>
              <a:rPr lang="en-US" sz="2000" b="1" i="0" u="none" strike="noStrike" cap="none" dirty="0">
                <a:solidFill>
                  <a:schemeClr val="dk1"/>
                </a:solidFill>
                <a:latin typeface="Arial"/>
                <a:ea typeface="Arial"/>
                <a:cs typeface="Arial"/>
                <a:sym typeface="Arial"/>
              </a:rPr>
              <a:t> </a:t>
            </a:r>
            <a:r>
              <a:rPr lang="en-US" sz="2000" b="1" i="0" u="none" strike="noStrike" cap="none" dirty="0" err="1">
                <a:solidFill>
                  <a:schemeClr val="dk1"/>
                </a:solidFill>
                <a:latin typeface="Arial"/>
                <a:ea typeface="Arial"/>
                <a:cs typeface="Arial"/>
                <a:sym typeface="Arial"/>
              </a:rPr>
              <a:t>гибридного</a:t>
            </a:r>
            <a:r>
              <a:rPr lang="en-US" sz="2000" b="1" i="0" u="none" strike="noStrike" cap="none" dirty="0">
                <a:solidFill>
                  <a:schemeClr val="dk1"/>
                </a:solidFill>
                <a:latin typeface="Arial"/>
                <a:ea typeface="Arial"/>
                <a:cs typeface="Arial"/>
                <a:sym typeface="Arial"/>
              </a:rPr>
              <a:t> </a:t>
            </a:r>
            <a:r>
              <a:rPr lang="en-US" sz="2000" b="1" i="0" u="none" strike="noStrike" cap="none" dirty="0" err="1">
                <a:solidFill>
                  <a:schemeClr val="dk1"/>
                </a:solidFill>
                <a:latin typeface="Arial"/>
                <a:ea typeface="Arial"/>
                <a:cs typeface="Arial"/>
                <a:sym typeface="Arial"/>
              </a:rPr>
              <a:t>автомобиля</a:t>
            </a:r>
            <a:r>
              <a:rPr lang="en-US" sz="2000" b="1" i="0" u="none" strike="noStrike" cap="none" dirty="0">
                <a:solidFill>
                  <a:schemeClr val="dk1"/>
                </a:solidFill>
                <a:latin typeface="Arial"/>
                <a:ea typeface="Arial"/>
                <a:cs typeface="Arial"/>
                <a:sym typeface="Arial"/>
              </a:rPr>
              <a:t>.</a:t>
            </a:r>
            <a:endParaRPr dirty="0"/>
          </a:p>
          <a:p>
            <a:pPr marL="342900" marR="0" lvl="0" indent="-342900" algn="just" rtl="0">
              <a:lnSpc>
                <a:spcPct val="100000"/>
              </a:lnSpc>
              <a:spcBef>
                <a:spcPts val="400"/>
              </a:spcBef>
              <a:spcAft>
                <a:spcPts val="0"/>
              </a:spcAft>
              <a:buClr>
                <a:schemeClr val="dk1"/>
              </a:buClr>
              <a:buSzPts val="2000"/>
              <a:buFont typeface="Arial"/>
              <a:buNone/>
            </a:pPr>
            <a:endParaRPr sz="2000" b="1" i="0" u="none" strike="noStrike" cap="none" dirty="0">
              <a:solidFill>
                <a:schemeClr val="dk1"/>
              </a:solidFill>
              <a:latin typeface="Arial"/>
              <a:ea typeface="Arial"/>
              <a:cs typeface="Arial"/>
              <a:sym typeface="Arial"/>
            </a:endParaRPr>
          </a:p>
          <a:p>
            <a:pPr marL="342900" marR="0" lvl="0" indent="-215900" algn="l" rtl="0">
              <a:spcBef>
                <a:spcPts val="400"/>
              </a:spcBef>
              <a:spcAft>
                <a:spcPts val="0"/>
              </a:spcAft>
              <a:buClr>
                <a:schemeClr val="dk1"/>
              </a:buClr>
              <a:buSzPts val="2000"/>
              <a:buFont typeface="Arial"/>
              <a:buNone/>
            </a:pPr>
            <a:endParaRPr sz="2000" b="1" i="0" u="none" strike="noStrike" cap="none" dirty="0">
              <a:solidFill>
                <a:schemeClr val="dk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7"/>
        <p:cNvGrpSpPr/>
        <p:nvPr/>
      </p:nvGrpSpPr>
      <p:grpSpPr>
        <a:xfrm>
          <a:off x="0" y="0"/>
          <a:ext cx="0" cy="0"/>
          <a:chOff x="0" y="0"/>
          <a:chExt cx="0" cy="0"/>
        </a:xfrm>
      </p:grpSpPr>
      <p:sp>
        <p:nvSpPr>
          <p:cNvPr id="108" name="Google Shape;108;p17"/>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SzPts val="2400"/>
              <a:buFont typeface="Arial"/>
              <a:buNone/>
            </a:pPr>
            <a:r>
              <a:rPr lang="en-US" sz="2400" b="1" i="0" u="none" strike="noStrike" cap="none">
                <a:solidFill>
                  <a:schemeClr val="dk2"/>
                </a:solidFill>
                <a:latin typeface="Arial"/>
                <a:ea typeface="Arial"/>
                <a:cs typeface="Arial"/>
                <a:sym typeface="Arial"/>
              </a:rPr>
              <a:t>Последовательная схема гибридного автомобиля.</a:t>
            </a:r>
            <a:r>
              <a:rPr lang="en-US" sz="2800" b="1" i="0" u="none" strike="noStrike" cap="none">
                <a:solidFill>
                  <a:schemeClr val="dk2"/>
                </a:solidFill>
                <a:latin typeface="Arial"/>
                <a:ea typeface="Arial"/>
                <a:cs typeface="Arial"/>
                <a:sym typeface="Arial"/>
              </a:rPr>
              <a:t/>
            </a:r>
            <a:br>
              <a:rPr lang="en-US" sz="2800" b="1" i="0" u="none" strike="noStrike" cap="none">
                <a:solidFill>
                  <a:schemeClr val="dk2"/>
                </a:solidFill>
                <a:latin typeface="Arial"/>
                <a:ea typeface="Arial"/>
                <a:cs typeface="Arial"/>
                <a:sym typeface="Arial"/>
              </a:rPr>
            </a:br>
            <a:endParaRPr/>
          </a:p>
        </p:txBody>
      </p:sp>
      <p:sp>
        <p:nvSpPr>
          <p:cNvPr id="109" name="Google Shape;109;p17"/>
          <p:cNvSpPr txBox="1">
            <a:spLocks noGrp="1"/>
          </p:cNvSpPr>
          <p:nvPr>
            <p:ph type="body" idx="1"/>
          </p:nvPr>
        </p:nvSpPr>
        <p:spPr>
          <a:xfrm>
            <a:off x="0" y="1341437"/>
            <a:ext cx="3960812" cy="4454525"/>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1600"/>
              <a:buFont typeface="Arial"/>
              <a:buNone/>
            </a:pPr>
            <a:r>
              <a:rPr lang="en-US" sz="1800" b="0" i="0" u="none" strike="noStrike" cap="none" dirty="0" err="1">
                <a:solidFill>
                  <a:schemeClr val="dk1"/>
                </a:solidFill>
                <a:latin typeface="Arial"/>
                <a:ea typeface="Arial"/>
                <a:cs typeface="Arial"/>
                <a:sym typeface="Arial"/>
              </a:rPr>
              <a:t>Такие</a:t>
            </a:r>
            <a:r>
              <a:rPr lang="en-US" sz="1800" b="0" i="0" u="none" strike="noStrike" cap="none" dirty="0">
                <a:solidFill>
                  <a:schemeClr val="dk1"/>
                </a:solidFill>
                <a:latin typeface="Arial"/>
                <a:ea typeface="Arial"/>
                <a:cs typeface="Arial"/>
                <a:sym typeface="Arial"/>
              </a:rPr>
              <a:t> </a:t>
            </a:r>
            <a:r>
              <a:rPr lang="en-US" sz="1800" b="0" i="0" u="none" strike="noStrike" cap="none" dirty="0" err="1">
                <a:solidFill>
                  <a:schemeClr val="dk1"/>
                </a:solidFill>
                <a:latin typeface="Arial"/>
                <a:ea typeface="Arial"/>
                <a:cs typeface="Arial"/>
                <a:sym typeface="Arial"/>
              </a:rPr>
              <a:t>автомобили</a:t>
            </a:r>
            <a:r>
              <a:rPr lang="en-US" sz="1800" b="0" i="0" u="none" strike="noStrike" cap="none" dirty="0">
                <a:solidFill>
                  <a:schemeClr val="dk1"/>
                </a:solidFill>
                <a:latin typeface="Arial"/>
                <a:ea typeface="Arial"/>
                <a:cs typeface="Arial"/>
                <a:sym typeface="Arial"/>
              </a:rPr>
              <a:t> </a:t>
            </a:r>
            <a:r>
              <a:rPr lang="en-US" sz="1800" b="0" i="0" u="none" strike="noStrike" cap="none" dirty="0" err="1">
                <a:solidFill>
                  <a:schemeClr val="dk1"/>
                </a:solidFill>
                <a:latin typeface="Arial"/>
                <a:ea typeface="Arial"/>
                <a:cs typeface="Arial"/>
                <a:sym typeface="Arial"/>
              </a:rPr>
              <a:t>носят</a:t>
            </a:r>
            <a:r>
              <a:rPr lang="en-US" sz="1800" b="0" i="0" u="none" strike="noStrike" cap="none" dirty="0">
                <a:solidFill>
                  <a:schemeClr val="dk1"/>
                </a:solidFill>
                <a:latin typeface="Arial"/>
                <a:ea typeface="Arial"/>
                <a:cs typeface="Arial"/>
                <a:sym typeface="Arial"/>
              </a:rPr>
              <a:t> </a:t>
            </a:r>
            <a:r>
              <a:rPr lang="en-US" sz="1800" b="0" i="0" u="none" strike="noStrike" cap="none" dirty="0" err="1">
                <a:solidFill>
                  <a:schemeClr val="dk1"/>
                </a:solidFill>
                <a:latin typeface="Arial"/>
                <a:ea typeface="Arial"/>
                <a:cs typeface="Arial"/>
                <a:sym typeface="Arial"/>
              </a:rPr>
              <a:t>название</a:t>
            </a:r>
            <a:r>
              <a:rPr lang="en-US" sz="1800" b="0" i="0" u="none" strike="noStrike" cap="none" dirty="0">
                <a:solidFill>
                  <a:schemeClr val="dk1"/>
                </a:solidFill>
                <a:latin typeface="Arial"/>
                <a:ea typeface="Arial"/>
                <a:cs typeface="Arial"/>
                <a:sym typeface="Arial"/>
              </a:rPr>
              <a:t> </a:t>
            </a:r>
            <a:endParaRPr sz="1800" dirty="0"/>
          </a:p>
          <a:p>
            <a:pPr marL="342900" marR="0" lvl="0" indent="-342900" algn="l" rtl="0">
              <a:lnSpc>
                <a:spcPct val="100000"/>
              </a:lnSpc>
              <a:spcBef>
                <a:spcPts val="320"/>
              </a:spcBef>
              <a:spcAft>
                <a:spcPts val="0"/>
              </a:spcAft>
              <a:buClr>
                <a:schemeClr val="dk1"/>
              </a:buClr>
              <a:buSzPts val="1600"/>
              <a:buFont typeface="Arial"/>
              <a:buNone/>
            </a:pPr>
            <a:r>
              <a:rPr lang="en-US" sz="1800" b="0" i="0" u="none" strike="noStrike" cap="none" dirty="0">
                <a:solidFill>
                  <a:schemeClr val="dk1"/>
                </a:solidFill>
                <a:latin typeface="Arial"/>
                <a:ea typeface="Arial"/>
                <a:cs typeface="Arial"/>
                <a:sym typeface="Arial"/>
              </a:rPr>
              <a:t>Plug-in Hybrid. </a:t>
            </a:r>
            <a:r>
              <a:rPr lang="en-US" sz="1800" b="0" i="0" u="none" strike="noStrike" cap="none" dirty="0" err="1">
                <a:solidFill>
                  <a:schemeClr val="dk1"/>
                </a:solidFill>
                <a:latin typeface="Arial"/>
                <a:ea typeface="Arial"/>
                <a:cs typeface="Arial"/>
                <a:sym typeface="Arial"/>
              </a:rPr>
              <a:t>Представителями</a:t>
            </a:r>
            <a:r>
              <a:rPr lang="en-US" sz="1800" b="0" i="0" u="none" strike="noStrike" cap="none" dirty="0">
                <a:solidFill>
                  <a:schemeClr val="dk1"/>
                </a:solidFill>
                <a:latin typeface="Arial"/>
                <a:ea typeface="Arial"/>
                <a:cs typeface="Arial"/>
                <a:sym typeface="Arial"/>
              </a:rPr>
              <a:t> Plug-in Hybrid </a:t>
            </a:r>
            <a:r>
              <a:rPr lang="en-US" sz="1800" b="0" i="0" u="none" strike="noStrike" cap="none" dirty="0" err="1">
                <a:solidFill>
                  <a:schemeClr val="dk1"/>
                </a:solidFill>
                <a:latin typeface="Arial"/>
                <a:ea typeface="Arial"/>
                <a:cs typeface="Arial"/>
                <a:sym typeface="Arial"/>
              </a:rPr>
              <a:t>являются</a:t>
            </a:r>
            <a:r>
              <a:rPr lang="en-US" sz="1800" b="0" i="0" u="none" strike="noStrike" cap="none" dirty="0">
                <a:solidFill>
                  <a:schemeClr val="dk1"/>
                </a:solidFill>
                <a:latin typeface="Arial"/>
                <a:ea typeface="Arial"/>
                <a:cs typeface="Arial"/>
                <a:sym typeface="Arial"/>
              </a:rPr>
              <a:t> </a:t>
            </a:r>
            <a:r>
              <a:rPr lang="en-US" sz="1800" b="0" i="0" u="none" strike="noStrike" cap="none" dirty="0" err="1">
                <a:solidFill>
                  <a:schemeClr val="dk1"/>
                </a:solidFill>
                <a:latin typeface="Arial"/>
                <a:ea typeface="Arial"/>
                <a:cs typeface="Arial"/>
                <a:sym typeface="Arial"/>
              </a:rPr>
              <a:t>автомобили</a:t>
            </a:r>
            <a:r>
              <a:rPr lang="en-US" sz="1800" b="0" i="0" u="none" strike="noStrike" cap="none" dirty="0">
                <a:solidFill>
                  <a:schemeClr val="dk1"/>
                </a:solidFill>
                <a:latin typeface="Arial"/>
                <a:ea typeface="Arial"/>
                <a:cs typeface="Arial"/>
                <a:sym typeface="Arial"/>
              </a:rPr>
              <a:t> Chevrolet Volt, Opel </a:t>
            </a:r>
            <a:r>
              <a:rPr lang="en-US" sz="1800" b="0" i="0" u="none" strike="noStrike" cap="none" dirty="0" err="1">
                <a:solidFill>
                  <a:schemeClr val="dk1"/>
                </a:solidFill>
                <a:latin typeface="Arial"/>
                <a:ea typeface="Arial"/>
                <a:cs typeface="Arial"/>
                <a:sym typeface="Arial"/>
              </a:rPr>
              <a:t>Ampera</a:t>
            </a:r>
            <a:r>
              <a:rPr lang="en-US" sz="1800" b="0" i="0" u="none" strike="noStrike" cap="none" dirty="0">
                <a:solidFill>
                  <a:schemeClr val="dk1"/>
                </a:solidFill>
                <a:latin typeface="Arial"/>
                <a:ea typeface="Arial"/>
                <a:cs typeface="Arial"/>
                <a:sym typeface="Arial"/>
              </a:rPr>
              <a:t>. </a:t>
            </a:r>
            <a:r>
              <a:rPr lang="en-US" sz="1800" b="0" i="0" u="none" strike="noStrike" cap="none" dirty="0" err="1">
                <a:solidFill>
                  <a:schemeClr val="dk1"/>
                </a:solidFill>
                <a:latin typeface="Arial"/>
                <a:ea typeface="Arial"/>
                <a:cs typeface="Arial"/>
                <a:sym typeface="Arial"/>
              </a:rPr>
              <a:t>Их</a:t>
            </a:r>
            <a:r>
              <a:rPr lang="en-US" sz="1800" b="0" i="0" u="none" strike="noStrike" cap="none" dirty="0">
                <a:solidFill>
                  <a:schemeClr val="dk1"/>
                </a:solidFill>
                <a:latin typeface="Arial"/>
                <a:ea typeface="Arial"/>
                <a:cs typeface="Arial"/>
                <a:sym typeface="Arial"/>
              </a:rPr>
              <a:t> </a:t>
            </a:r>
            <a:r>
              <a:rPr lang="en-US" sz="1800" b="0" i="0" u="none" strike="noStrike" cap="none" dirty="0" err="1">
                <a:solidFill>
                  <a:schemeClr val="dk1"/>
                </a:solidFill>
                <a:latin typeface="Arial"/>
                <a:ea typeface="Arial"/>
                <a:cs typeface="Arial"/>
                <a:sym typeface="Arial"/>
              </a:rPr>
              <a:t>еще</a:t>
            </a:r>
            <a:r>
              <a:rPr lang="en-US" sz="1800" b="0" i="0" u="none" strike="noStrike" cap="none" dirty="0">
                <a:solidFill>
                  <a:schemeClr val="dk1"/>
                </a:solidFill>
                <a:latin typeface="Arial"/>
                <a:ea typeface="Arial"/>
                <a:cs typeface="Arial"/>
                <a:sym typeface="Arial"/>
              </a:rPr>
              <a:t> </a:t>
            </a:r>
            <a:r>
              <a:rPr lang="en-US" sz="1800" b="0" i="0" u="none" strike="noStrike" cap="none" dirty="0" err="1">
                <a:solidFill>
                  <a:schemeClr val="dk1"/>
                </a:solidFill>
                <a:latin typeface="Arial"/>
                <a:ea typeface="Arial"/>
                <a:cs typeface="Arial"/>
                <a:sym typeface="Arial"/>
              </a:rPr>
              <a:t>называют</a:t>
            </a:r>
            <a:r>
              <a:rPr lang="en-US" sz="1800" b="0" i="0" u="none" strike="noStrike" cap="none" dirty="0">
                <a:solidFill>
                  <a:schemeClr val="dk1"/>
                </a:solidFill>
                <a:latin typeface="Arial"/>
                <a:ea typeface="Arial"/>
                <a:cs typeface="Arial"/>
                <a:sym typeface="Arial"/>
              </a:rPr>
              <a:t> </a:t>
            </a:r>
            <a:r>
              <a:rPr lang="en-US" sz="1800" b="0" i="0" u="none" strike="noStrike" cap="none" dirty="0" err="1">
                <a:solidFill>
                  <a:schemeClr val="dk1"/>
                </a:solidFill>
                <a:latin typeface="Arial"/>
                <a:ea typeface="Arial"/>
                <a:cs typeface="Arial"/>
                <a:sym typeface="Arial"/>
              </a:rPr>
              <a:t>электромобилями</a:t>
            </a:r>
            <a:r>
              <a:rPr lang="en-US" sz="1800" b="0" i="0" u="none" strike="noStrike" cap="none" dirty="0">
                <a:solidFill>
                  <a:schemeClr val="dk1"/>
                </a:solidFill>
                <a:latin typeface="Arial"/>
                <a:ea typeface="Arial"/>
                <a:cs typeface="Arial"/>
                <a:sym typeface="Arial"/>
              </a:rPr>
              <a:t> с </a:t>
            </a:r>
            <a:r>
              <a:rPr lang="en-US" sz="1800" b="0" i="0" u="none" strike="noStrike" cap="none" dirty="0" err="1">
                <a:solidFill>
                  <a:schemeClr val="dk1"/>
                </a:solidFill>
                <a:latin typeface="Arial"/>
                <a:ea typeface="Arial"/>
                <a:cs typeface="Arial"/>
                <a:sym typeface="Arial"/>
              </a:rPr>
              <a:t>увеличенным</a:t>
            </a:r>
            <a:r>
              <a:rPr lang="en-US" sz="1800" b="0" i="0" u="none" strike="noStrike" cap="none" dirty="0">
                <a:solidFill>
                  <a:schemeClr val="dk1"/>
                </a:solidFill>
                <a:latin typeface="Arial"/>
                <a:ea typeface="Arial"/>
                <a:cs typeface="Arial"/>
                <a:sym typeface="Arial"/>
              </a:rPr>
              <a:t> </a:t>
            </a:r>
            <a:r>
              <a:rPr lang="en-US" sz="1800" b="0" i="0" u="none" strike="noStrike" cap="none" dirty="0" err="1">
                <a:solidFill>
                  <a:schemeClr val="dk1"/>
                </a:solidFill>
                <a:latin typeface="Arial"/>
                <a:ea typeface="Arial"/>
                <a:cs typeface="Arial"/>
                <a:sym typeface="Arial"/>
              </a:rPr>
              <a:t>радиусом</a:t>
            </a:r>
            <a:r>
              <a:rPr lang="en-US" sz="1800" b="0" i="0" u="none" strike="noStrike" cap="none" dirty="0">
                <a:solidFill>
                  <a:schemeClr val="dk1"/>
                </a:solidFill>
                <a:latin typeface="Arial"/>
                <a:ea typeface="Arial"/>
                <a:cs typeface="Arial"/>
                <a:sym typeface="Arial"/>
              </a:rPr>
              <a:t> </a:t>
            </a:r>
            <a:r>
              <a:rPr lang="en-US" sz="1800" b="0" i="0" u="none" strike="noStrike" cap="none" dirty="0" err="1">
                <a:solidFill>
                  <a:schemeClr val="dk1"/>
                </a:solidFill>
                <a:latin typeface="Arial"/>
                <a:ea typeface="Arial"/>
                <a:cs typeface="Arial"/>
                <a:sym typeface="Arial"/>
              </a:rPr>
              <a:t>действия</a:t>
            </a:r>
            <a:r>
              <a:rPr lang="en-US" sz="1800" b="0" i="0" u="none" strike="noStrike" cap="none" dirty="0">
                <a:solidFill>
                  <a:schemeClr val="dk1"/>
                </a:solidFill>
                <a:latin typeface="Arial"/>
                <a:ea typeface="Arial"/>
                <a:cs typeface="Arial"/>
                <a:sym typeface="Arial"/>
              </a:rPr>
              <a:t> (Extended Range Electric Vehicle, EREV). </a:t>
            </a:r>
            <a:r>
              <a:rPr lang="en-US" sz="1800" b="0" i="0" u="none" strike="noStrike" cap="none" dirty="0" err="1">
                <a:solidFill>
                  <a:schemeClr val="dk1"/>
                </a:solidFill>
                <a:latin typeface="Arial"/>
                <a:ea typeface="Arial"/>
                <a:cs typeface="Arial"/>
                <a:sym typeface="Arial"/>
              </a:rPr>
              <a:t>Эти</a:t>
            </a:r>
            <a:r>
              <a:rPr lang="en-US" sz="1800" b="0" i="0" u="none" strike="noStrike" cap="none" dirty="0">
                <a:solidFill>
                  <a:schemeClr val="dk1"/>
                </a:solidFill>
                <a:latin typeface="Arial"/>
                <a:ea typeface="Arial"/>
                <a:cs typeface="Arial"/>
                <a:sym typeface="Arial"/>
              </a:rPr>
              <a:t> </a:t>
            </a:r>
            <a:r>
              <a:rPr lang="en-US" sz="1800" b="0" i="0" u="none" strike="noStrike" cap="none" dirty="0" err="1">
                <a:solidFill>
                  <a:schemeClr val="dk1"/>
                </a:solidFill>
                <a:latin typeface="Arial"/>
                <a:ea typeface="Arial"/>
                <a:cs typeface="Arial"/>
                <a:sym typeface="Arial"/>
              </a:rPr>
              <a:t>автомобили</a:t>
            </a:r>
            <a:r>
              <a:rPr lang="en-US" sz="1800" b="0" i="0" u="none" strike="noStrike" cap="none" dirty="0">
                <a:solidFill>
                  <a:schemeClr val="dk1"/>
                </a:solidFill>
                <a:latin typeface="Arial"/>
                <a:ea typeface="Arial"/>
                <a:cs typeface="Arial"/>
                <a:sym typeface="Arial"/>
              </a:rPr>
              <a:t> </a:t>
            </a:r>
            <a:r>
              <a:rPr lang="en-US" sz="1800" b="0" i="0" u="none" strike="noStrike" cap="none" dirty="0" err="1">
                <a:solidFill>
                  <a:schemeClr val="dk1"/>
                </a:solidFill>
                <a:latin typeface="Arial"/>
                <a:ea typeface="Arial"/>
                <a:cs typeface="Arial"/>
                <a:sym typeface="Arial"/>
              </a:rPr>
              <a:t>имеют</a:t>
            </a:r>
            <a:r>
              <a:rPr lang="en-US" sz="1800" b="0" i="0" u="none" strike="noStrike" cap="none" dirty="0">
                <a:solidFill>
                  <a:schemeClr val="dk1"/>
                </a:solidFill>
                <a:latin typeface="Arial"/>
                <a:ea typeface="Arial"/>
                <a:cs typeface="Arial"/>
                <a:sym typeface="Arial"/>
              </a:rPr>
              <a:t> </a:t>
            </a:r>
            <a:r>
              <a:rPr lang="en-US" sz="1800" b="0" i="0" u="none" strike="noStrike" cap="none" dirty="0" err="1">
                <a:solidFill>
                  <a:schemeClr val="dk1"/>
                </a:solidFill>
                <a:latin typeface="Arial"/>
                <a:ea typeface="Arial"/>
                <a:cs typeface="Arial"/>
                <a:sym typeface="Arial"/>
              </a:rPr>
              <a:t>возможность</a:t>
            </a:r>
            <a:r>
              <a:rPr lang="en-US" sz="1800" b="0" i="0" u="none" strike="noStrike" cap="none" dirty="0">
                <a:solidFill>
                  <a:schemeClr val="dk1"/>
                </a:solidFill>
                <a:latin typeface="Arial"/>
                <a:ea typeface="Arial"/>
                <a:cs typeface="Arial"/>
                <a:sym typeface="Arial"/>
              </a:rPr>
              <a:t> </a:t>
            </a:r>
            <a:r>
              <a:rPr lang="en-US" sz="1800" b="0" i="0" u="none" strike="noStrike" cap="none" dirty="0" err="1">
                <a:solidFill>
                  <a:schemeClr val="dk1"/>
                </a:solidFill>
                <a:latin typeface="Arial"/>
                <a:ea typeface="Arial"/>
                <a:cs typeface="Arial"/>
                <a:sym typeface="Arial"/>
              </a:rPr>
              <a:t>движения</a:t>
            </a:r>
            <a:r>
              <a:rPr lang="en-US" sz="1800" b="0" i="0" u="none" strike="noStrike" cap="none" dirty="0">
                <a:solidFill>
                  <a:schemeClr val="dk1"/>
                </a:solidFill>
                <a:latin typeface="Arial"/>
                <a:ea typeface="Arial"/>
                <a:cs typeface="Arial"/>
                <a:sym typeface="Arial"/>
              </a:rPr>
              <a:t> </a:t>
            </a:r>
            <a:r>
              <a:rPr lang="en-US" sz="1800" b="0" i="0" u="none" strike="noStrike" cap="none" dirty="0" err="1">
                <a:solidFill>
                  <a:schemeClr val="dk1"/>
                </a:solidFill>
                <a:latin typeface="Arial"/>
                <a:ea typeface="Arial"/>
                <a:cs typeface="Arial"/>
                <a:sym typeface="Arial"/>
              </a:rPr>
              <a:t>до</a:t>
            </a:r>
            <a:r>
              <a:rPr lang="en-US" sz="1800" b="0" i="0" u="none" strike="noStrike" cap="none" dirty="0">
                <a:solidFill>
                  <a:schemeClr val="dk1"/>
                </a:solidFill>
                <a:latin typeface="Arial"/>
                <a:ea typeface="Arial"/>
                <a:cs typeface="Arial"/>
                <a:sym typeface="Arial"/>
              </a:rPr>
              <a:t> 60 </a:t>
            </a:r>
            <a:r>
              <a:rPr lang="en-US" sz="1800" b="0" i="0" u="none" strike="noStrike" cap="none" dirty="0" err="1">
                <a:solidFill>
                  <a:schemeClr val="dk1"/>
                </a:solidFill>
                <a:latin typeface="Arial"/>
                <a:ea typeface="Arial"/>
                <a:cs typeface="Arial"/>
                <a:sym typeface="Arial"/>
              </a:rPr>
              <a:t>км</a:t>
            </a:r>
            <a:r>
              <a:rPr lang="en-US" sz="1800" b="0" i="0" u="none" strike="noStrike" cap="none" dirty="0">
                <a:solidFill>
                  <a:schemeClr val="dk1"/>
                </a:solidFill>
                <a:latin typeface="Arial"/>
                <a:ea typeface="Arial"/>
                <a:cs typeface="Arial"/>
                <a:sym typeface="Arial"/>
              </a:rPr>
              <a:t> </a:t>
            </a:r>
            <a:r>
              <a:rPr lang="en-US" sz="1800" b="0" i="0" u="none" strike="noStrike" cap="none" dirty="0" err="1">
                <a:solidFill>
                  <a:schemeClr val="dk1"/>
                </a:solidFill>
                <a:latin typeface="Arial"/>
                <a:ea typeface="Arial"/>
                <a:cs typeface="Arial"/>
                <a:sym typeface="Arial"/>
              </a:rPr>
              <a:t>на</a:t>
            </a:r>
            <a:r>
              <a:rPr lang="en-US" sz="1800" b="0" i="0" u="none" strike="noStrike" cap="none" dirty="0">
                <a:solidFill>
                  <a:schemeClr val="dk1"/>
                </a:solidFill>
                <a:latin typeface="Arial"/>
                <a:ea typeface="Arial"/>
                <a:cs typeface="Arial"/>
                <a:sym typeface="Arial"/>
              </a:rPr>
              <a:t> </a:t>
            </a:r>
            <a:r>
              <a:rPr lang="en-US" sz="1800" b="0" i="0" u="none" strike="noStrike" cap="none" dirty="0" err="1">
                <a:solidFill>
                  <a:schemeClr val="dk1"/>
                </a:solidFill>
                <a:latin typeface="Arial"/>
                <a:ea typeface="Arial"/>
                <a:cs typeface="Arial"/>
                <a:sym typeface="Arial"/>
              </a:rPr>
              <a:t>энергии</a:t>
            </a:r>
            <a:r>
              <a:rPr lang="en-US" sz="1800" b="0" i="0" u="none" strike="noStrike" cap="none" dirty="0">
                <a:solidFill>
                  <a:schemeClr val="dk1"/>
                </a:solidFill>
                <a:latin typeface="Arial"/>
                <a:ea typeface="Arial"/>
                <a:cs typeface="Arial"/>
                <a:sym typeface="Arial"/>
              </a:rPr>
              <a:t> </a:t>
            </a:r>
            <a:r>
              <a:rPr lang="en-US" sz="1800" b="0" i="0" u="none" strike="noStrike" cap="none" dirty="0" err="1">
                <a:solidFill>
                  <a:schemeClr val="dk1"/>
                </a:solidFill>
                <a:latin typeface="Arial"/>
                <a:ea typeface="Arial"/>
                <a:cs typeface="Arial"/>
                <a:sym typeface="Arial"/>
              </a:rPr>
              <a:t>аккумуляторов</a:t>
            </a:r>
            <a:r>
              <a:rPr lang="en-US" sz="1800" b="0" i="0" u="none" strike="noStrike" cap="none" dirty="0">
                <a:solidFill>
                  <a:schemeClr val="dk1"/>
                </a:solidFill>
                <a:latin typeface="Arial"/>
                <a:ea typeface="Arial"/>
                <a:cs typeface="Arial"/>
                <a:sym typeface="Arial"/>
              </a:rPr>
              <a:t> и </a:t>
            </a:r>
            <a:r>
              <a:rPr lang="en-US" sz="1800" b="0" i="0" u="none" strike="noStrike" cap="none" dirty="0" err="1">
                <a:solidFill>
                  <a:schemeClr val="dk1"/>
                </a:solidFill>
                <a:latin typeface="Arial"/>
                <a:ea typeface="Arial"/>
                <a:cs typeface="Arial"/>
                <a:sym typeface="Arial"/>
              </a:rPr>
              <a:t>до</a:t>
            </a:r>
            <a:r>
              <a:rPr lang="en-US" sz="1800" b="0" i="0" u="none" strike="noStrike" cap="none" dirty="0">
                <a:solidFill>
                  <a:schemeClr val="dk1"/>
                </a:solidFill>
                <a:latin typeface="Arial"/>
                <a:ea typeface="Arial"/>
                <a:cs typeface="Arial"/>
                <a:sym typeface="Arial"/>
              </a:rPr>
              <a:t> 500 </a:t>
            </a:r>
            <a:r>
              <a:rPr lang="en-US" sz="1800" b="0" i="0" u="none" strike="noStrike" cap="none" dirty="0" err="1">
                <a:solidFill>
                  <a:schemeClr val="dk1"/>
                </a:solidFill>
                <a:latin typeface="Arial"/>
                <a:ea typeface="Arial"/>
                <a:cs typeface="Arial"/>
                <a:sym typeface="Arial"/>
              </a:rPr>
              <a:t>км</a:t>
            </a:r>
            <a:r>
              <a:rPr lang="en-US" sz="1800" b="0" i="0" u="none" strike="noStrike" cap="none" dirty="0">
                <a:solidFill>
                  <a:schemeClr val="dk1"/>
                </a:solidFill>
                <a:latin typeface="Arial"/>
                <a:ea typeface="Arial"/>
                <a:cs typeface="Arial"/>
                <a:sym typeface="Arial"/>
              </a:rPr>
              <a:t> </a:t>
            </a:r>
            <a:r>
              <a:rPr lang="en-US" sz="1800" b="0" i="0" u="none" strike="noStrike" cap="none" dirty="0" err="1">
                <a:solidFill>
                  <a:schemeClr val="dk1"/>
                </a:solidFill>
                <a:latin typeface="Arial"/>
                <a:ea typeface="Arial"/>
                <a:cs typeface="Arial"/>
                <a:sym typeface="Arial"/>
              </a:rPr>
              <a:t>на</a:t>
            </a:r>
            <a:r>
              <a:rPr lang="en-US" sz="1800" b="0" i="0" u="none" strike="noStrike" cap="none" dirty="0">
                <a:solidFill>
                  <a:schemeClr val="dk1"/>
                </a:solidFill>
                <a:latin typeface="Arial"/>
                <a:ea typeface="Arial"/>
                <a:cs typeface="Arial"/>
                <a:sym typeface="Arial"/>
              </a:rPr>
              <a:t> </a:t>
            </a:r>
            <a:r>
              <a:rPr lang="en-US" sz="1800" b="0" i="0" u="none" strike="noStrike" cap="none" dirty="0" err="1">
                <a:solidFill>
                  <a:schemeClr val="dk1"/>
                </a:solidFill>
                <a:latin typeface="Arial"/>
                <a:ea typeface="Arial"/>
                <a:cs typeface="Arial"/>
                <a:sym typeface="Arial"/>
              </a:rPr>
              <a:t>энергии</a:t>
            </a:r>
            <a:r>
              <a:rPr lang="en-US" sz="1800" b="0" i="0" u="none" strike="noStrike" cap="none" dirty="0">
                <a:solidFill>
                  <a:schemeClr val="dk1"/>
                </a:solidFill>
                <a:latin typeface="Arial"/>
                <a:ea typeface="Arial"/>
                <a:cs typeface="Arial"/>
                <a:sym typeface="Arial"/>
              </a:rPr>
              <a:t> </a:t>
            </a:r>
            <a:r>
              <a:rPr lang="en-US" sz="1800" b="0" i="0" u="none" strike="noStrike" cap="none" dirty="0" err="1">
                <a:solidFill>
                  <a:schemeClr val="dk1"/>
                </a:solidFill>
                <a:latin typeface="Arial"/>
                <a:ea typeface="Arial"/>
                <a:cs typeface="Arial"/>
                <a:sym typeface="Arial"/>
              </a:rPr>
              <a:t>генератора</a:t>
            </a:r>
            <a:r>
              <a:rPr lang="en-US" sz="1800" b="0" i="0" u="none" strike="noStrike" cap="none" dirty="0">
                <a:solidFill>
                  <a:schemeClr val="dk1"/>
                </a:solidFill>
                <a:latin typeface="Arial"/>
                <a:ea typeface="Arial"/>
                <a:cs typeface="Arial"/>
                <a:sym typeface="Arial"/>
              </a:rPr>
              <a:t>, </a:t>
            </a:r>
            <a:r>
              <a:rPr lang="en-US" sz="1800" b="0" i="0" u="none" strike="noStrike" cap="none" dirty="0" err="1">
                <a:solidFill>
                  <a:schemeClr val="dk1"/>
                </a:solidFill>
                <a:latin typeface="Arial"/>
                <a:ea typeface="Arial"/>
                <a:cs typeface="Arial"/>
                <a:sym typeface="Arial"/>
              </a:rPr>
              <a:t>приводимого</a:t>
            </a:r>
            <a:r>
              <a:rPr lang="en-US" sz="1800" b="0" i="0" u="none" strike="noStrike" cap="none" dirty="0">
                <a:solidFill>
                  <a:schemeClr val="dk1"/>
                </a:solidFill>
                <a:latin typeface="Arial"/>
                <a:ea typeface="Arial"/>
                <a:cs typeface="Arial"/>
                <a:sym typeface="Arial"/>
              </a:rPr>
              <a:t> в </a:t>
            </a:r>
            <a:r>
              <a:rPr lang="en-US" sz="1800" b="0" i="0" u="none" strike="noStrike" cap="none" dirty="0" err="1">
                <a:solidFill>
                  <a:schemeClr val="dk1"/>
                </a:solidFill>
                <a:latin typeface="Arial"/>
                <a:ea typeface="Arial"/>
                <a:cs typeface="Arial"/>
                <a:sym typeface="Arial"/>
              </a:rPr>
              <a:t>действие</a:t>
            </a:r>
            <a:r>
              <a:rPr lang="en-US" sz="1800" b="0" i="0" u="none" strike="noStrike" cap="none" dirty="0">
                <a:solidFill>
                  <a:schemeClr val="dk1"/>
                </a:solidFill>
                <a:latin typeface="Arial"/>
                <a:ea typeface="Arial"/>
                <a:cs typeface="Arial"/>
                <a:sym typeface="Arial"/>
              </a:rPr>
              <a:t> ДВС. </a:t>
            </a:r>
            <a:endParaRPr sz="1800" dirty="0"/>
          </a:p>
        </p:txBody>
      </p:sp>
      <p:pic>
        <p:nvPicPr>
          <p:cNvPr id="110" name="Google Shape;110;p17" descr="53"/>
          <p:cNvPicPr preferRelativeResize="0">
            <a:picLocks noGrp="1"/>
          </p:cNvPicPr>
          <p:nvPr>
            <p:ph type="body" idx="1"/>
          </p:nvPr>
        </p:nvPicPr>
        <p:blipFill rotWithShape="1">
          <a:blip r:embed="rId3">
            <a:alphaModFix/>
          </a:blip>
          <a:srcRect/>
          <a:stretch/>
        </p:blipFill>
        <p:spPr>
          <a:xfrm>
            <a:off x="3944039" y="1322024"/>
            <a:ext cx="4947548" cy="4019913"/>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4"/>
        <p:cNvGrpSpPr/>
        <p:nvPr/>
      </p:nvGrpSpPr>
      <p:grpSpPr>
        <a:xfrm>
          <a:off x="0" y="0"/>
          <a:ext cx="0" cy="0"/>
          <a:chOff x="0" y="0"/>
          <a:chExt cx="0" cy="0"/>
        </a:xfrm>
      </p:grpSpPr>
      <p:pic>
        <p:nvPicPr>
          <p:cNvPr id="115" name="Google Shape;115;p18" descr="c294ac3b3a2b"/>
          <p:cNvPicPr preferRelativeResize="0">
            <a:picLocks noGrp="1"/>
          </p:cNvPicPr>
          <p:nvPr>
            <p:ph type="body" idx="1"/>
          </p:nvPr>
        </p:nvPicPr>
        <p:blipFill rotWithShape="1">
          <a:blip r:embed="rId3">
            <a:alphaModFix/>
          </a:blip>
          <a:srcRect/>
          <a:stretch/>
        </p:blipFill>
        <p:spPr>
          <a:xfrm>
            <a:off x="4010140" y="1972019"/>
            <a:ext cx="4989397" cy="3602516"/>
          </a:xfrm>
          <a:prstGeom prst="rect">
            <a:avLst/>
          </a:prstGeom>
          <a:noFill/>
          <a:ln>
            <a:noFill/>
          </a:ln>
        </p:spPr>
      </p:pic>
      <p:sp>
        <p:nvSpPr>
          <p:cNvPr id="116" name="Google Shape;116;p18"/>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SzPts val="4000"/>
              <a:buFont typeface="Arial"/>
              <a:buNone/>
            </a:pPr>
            <a:r>
              <a:rPr lang="en-US" sz="4000" b="0" i="0" u="none" strike="noStrike" cap="none">
                <a:solidFill>
                  <a:schemeClr val="dk2"/>
                </a:solidFill>
                <a:latin typeface="Arial"/>
                <a:ea typeface="Arial"/>
                <a:cs typeface="Arial"/>
                <a:sym typeface="Arial"/>
              </a:rPr>
              <a:t>Схема силовой установки Voltec. </a:t>
            </a:r>
            <a:endParaRPr/>
          </a:p>
        </p:txBody>
      </p:sp>
      <p:sp>
        <p:nvSpPr>
          <p:cNvPr id="117" name="Google Shape;117;p18"/>
          <p:cNvSpPr txBox="1">
            <a:spLocks noGrp="1"/>
          </p:cNvSpPr>
          <p:nvPr>
            <p:ph type="body" idx="1"/>
          </p:nvPr>
        </p:nvSpPr>
        <p:spPr>
          <a:xfrm>
            <a:off x="107950" y="1557337"/>
            <a:ext cx="4038600" cy="4525962"/>
          </a:xfrm>
          <a:prstGeom prst="rect">
            <a:avLst/>
          </a:prstGeom>
          <a:noFill/>
          <a:ln>
            <a:noFill/>
          </a:ln>
        </p:spPr>
        <p:txBody>
          <a:bodyPr spcFirstLastPara="1" wrap="square" lIns="91425" tIns="45700" rIns="91425" bIns="45700" anchor="t" anchorCtr="0">
            <a:noAutofit/>
          </a:bodyPr>
          <a:lstStyle/>
          <a:p>
            <a:pPr marL="342900" marR="0" lvl="0" indent="-342900" algn="l" rtl="0">
              <a:lnSpc>
                <a:spcPct val="80000"/>
              </a:lnSpc>
              <a:spcBef>
                <a:spcPts val="0"/>
              </a:spcBef>
              <a:spcAft>
                <a:spcPts val="0"/>
              </a:spcAft>
              <a:buClr>
                <a:schemeClr val="dk1"/>
              </a:buClr>
              <a:buSzPts val="2400"/>
              <a:buFont typeface="Arial"/>
              <a:buNone/>
            </a:pPr>
            <a:r>
              <a:rPr lang="en-US" sz="2400" b="0" i="0" u="none" strike="noStrike" cap="none">
                <a:solidFill>
                  <a:schemeClr val="dk1"/>
                </a:solidFill>
                <a:latin typeface="Arial"/>
                <a:ea typeface="Arial"/>
                <a:cs typeface="Arial"/>
                <a:sym typeface="Arial"/>
              </a:rPr>
              <a:t>Схема силовой установки Voltec принципиально отличается от известных до этого гибридных схем легковых автомобилей, но, как ни странно, напоминает собой схему работы силовых установок электровозов и… БелАЗов, где энергия ДВС используется лишь для обеспечения работы электромоторов.  </a:t>
            </a:r>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1"/>
        <p:cNvGrpSpPr/>
        <p:nvPr/>
      </p:nvGrpSpPr>
      <p:grpSpPr>
        <a:xfrm>
          <a:off x="0" y="0"/>
          <a:ext cx="0" cy="0"/>
          <a:chOff x="0" y="0"/>
          <a:chExt cx="0" cy="0"/>
        </a:xfrm>
      </p:grpSpPr>
      <p:pic>
        <p:nvPicPr>
          <p:cNvPr id="122" name="Google Shape;122;p19" descr="61bdc7e5eddf"/>
          <p:cNvPicPr preferRelativeResize="0">
            <a:picLocks noGrp="1"/>
          </p:cNvPicPr>
          <p:nvPr>
            <p:ph type="body" idx="1"/>
          </p:nvPr>
        </p:nvPicPr>
        <p:blipFill rotWithShape="1">
          <a:blip r:embed="rId3">
            <a:alphaModFix/>
          </a:blip>
          <a:srcRect/>
          <a:stretch/>
        </p:blipFill>
        <p:spPr>
          <a:xfrm>
            <a:off x="3995737" y="1773237"/>
            <a:ext cx="4968875" cy="3975100"/>
          </a:xfrm>
          <a:prstGeom prst="rect">
            <a:avLst/>
          </a:prstGeom>
          <a:noFill/>
          <a:ln>
            <a:noFill/>
          </a:ln>
        </p:spPr>
      </p:pic>
      <p:sp>
        <p:nvSpPr>
          <p:cNvPr id="123" name="Google Shape;123;p19"/>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SzPts val="4400"/>
              <a:buFont typeface="Arial"/>
              <a:buNone/>
            </a:pPr>
            <a:r>
              <a:rPr lang="en-US" sz="4400" b="0" i="0" u="none" strike="noStrike" cap="none">
                <a:solidFill>
                  <a:schemeClr val="dk2"/>
                </a:solidFill>
                <a:latin typeface="Arial"/>
                <a:ea typeface="Arial"/>
                <a:cs typeface="Arial"/>
                <a:sym typeface="Arial"/>
              </a:rPr>
              <a:t>ДВС Chevrolet Volt/</a:t>
            </a:r>
            <a:endParaRPr/>
          </a:p>
        </p:txBody>
      </p:sp>
      <p:sp>
        <p:nvSpPr>
          <p:cNvPr id="124" name="Google Shape;124;p19"/>
          <p:cNvSpPr txBox="1">
            <a:spLocks noGrp="1"/>
          </p:cNvSpPr>
          <p:nvPr>
            <p:ph type="body" idx="1"/>
          </p:nvPr>
        </p:nvSpPr>
        <p:spPr>
          <a:xfrm>
            <a:off x="107950" y="1628775"/>
            <a:ext cx="4038600" cy="4525962"/>
          </a:xfrm>
          <a:prstGeom prst="rect">
            <a:avLst/>
          </a:prstGeom>
          <a:noFill/>
          <a:ln>
            <a:noFill/>
          </a:ln>
        </p:spPr>
        <p:txBody>
          <a:bodyPr spcFirstLastPara="1" wrap="square" lIns="91425" tIns="45700" rIns="91425" bIns="45700" anchor="t" anchorCtr="0">
            <a:noAutofit/>
          </a:bodyPr>
          <a:lstStyle/>
          <a:p>
            <a:pPr marL="342900" marR="0" lvl="0" indent="-342900" algn="l" rtl="0">
              <a:lnSpc>
                <a:spcPct val="80000"/>
              </a:lnSpc>
              <a:spcBef>
                <a:spcPts val="0"/>
              </a:spcBef>
              <a:spcAft>
                <a:spcPts val="0"/>
              </a:spcAft>
              <a:buClr>
                <a:schemeClr val="dk1"/>
              </a:buClr>
              <a:buSzPts val="1600"/>
              <a:buFont typeface="Arial"/>
              <a:buNone/>
            </a:pPr>
            <a:r>
              <a:rPr lang="en-US" sz="1600" b="0" i="0" u="none" strike="noStrike" cap="none">
                <a:solidFill>
                  <a:schemeClr val="dk1"/>
                </a:solidFill>
                <a:latin typeface="Arial"/>
                <a:ea typeface="Arial"/>
                <a:cs typeface="Arial"/>
                <a:sym typeface="Arial"/>
              </a:rPr>
              <a:t>Но не спешите «переворачивать страницу»! У «Вольта» ведь есть еще и бензиновый двигатель, который вступит в работу, когда энергия аккумуляторов иссякнет. Но вся хитрость установки Voltec в том, что даже после разрядки 1,4‑литровый ДВС не будет вращать колеса автомобиля напрямую. На самом деле, он крутит мотор-генератор, от которого электроэнергия подается к тяговому электродвигателю и к батареям. Таким образом, ДВС все время работает на низких оборотах (часто – на холостых, но не более 3200 оборотов в минуту), расходуя минимум топлива. В результате, запас хода у «Вольта» составляет более 500 километров!  </a:t>
            </a:r>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8"/>
        <p:cNvGrpSpPr/>
        <p:nvPr/>
      </p:nvGrpSpPr>
      <p:grpSpPr>
        <a:xfrm>
          <a:off x="0" y="0"/>
          <a:ext cx="0" cy="0"/>
          <a:chOff x="0" y="0"/>
          <a:chExt cx="0" cy="0"/>
        </a:xfrm>
      </p:grpSpPr>
      <p:pic>
        <p:nvPicPr>
          <p:cNvPr id="129" name="Google Shape;129;p20" descr="5ce7a255bf03"/>
          <p:cNvPicPr preferRelativeResize="0">
            <a:picLocks noGrp="1"/>
          </p:cNvPicPr>
          <p:nvPr>
            <p:ph type="body" idx="1"/>
          </p:nvPr>
        </p:nvPicPr>
        <p:blipFill rotWithShape="1">
          <a:blip r:embed="rId3">
            <a:alphaModFix/>
          </a:blip>
          <a:srcRect/>
          <a:stretch/>
        </p:blipFill>
        <p:spPr>
          <a:xfrm>
            <a:off x="0" y="-20637"/>
            <a:ext cx="9144000" cy="6878637"/>
          </a:xfrm>
          <a:prstGeom prst="rect">
            <a:avLst/>
          </a:prstGeom>
          <a:noFill/>
          <a:ln>
            <a:no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3"/>
        <p:cNvGrpSpPr/>
        <p:nvPr/>
      </p:nvGrpSpPr>
      <p:grpSpPr>
        <a:xfrm>
          <a:off x="0" y="0"/>
          <a:ext cx="0" cy="0"/>
          <a:chOff x="0" y="0"/>
          <a:chExt cx="0" cy="0"/>
        </a:xfrm>
      </p:grpSpPr>
      <p:sp>
        <p:nvSpPr>
          <p:cNvPr id="134" name="Google Shape;134;p21"/>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SzPts val="2400"/>
              <a:buFont typeface="Arial"/>
              <a:buNone/>
            </a:pPr>
            <a:r>
              <a:rPr lang="en-US" sz="2400" b="1" i="0" u="none" strike="noStrike" cap="none">
                <a:solidFill>
                  <a:schemeClr val="dk2"/>
                </a:solidFill>
                <a:latin typeface="Arial"/>
                <a:ea typeface="Arial"/>
                <a:cs typeface="Arial"/>
                <a:sym typeface="Arial"/>
              </a:rPr>
              <a:t>Параллельная схема гибридного автомобиля</a:t>
            </a:r>
            <a:br>
              <a:rPr lang="en-US" sz="2400" b="1" i="0" u="none" strike="noStrike" cap="none">
                <a:solidFill>
                  <a:schemeClr val="dk2"/>
                </a:solidFill>
                <a:latin typeface="Arial"/>
                <a:ea typeface="Arial"/>
                <a:cs typeface="Arial"/>
                <a:sym typeface="Arial"/>
              </a:rPr>
            </a:br>
            <a:endParaRPr/>
          </a:p>
        </p:txBody>
      </p:sp>
      <p:sp>
        <p:nvSpPr>
          <p:cNvPr id="135" name="Google Shape;135;p21"/>
          <p:cNvSpPr txBox="1">
            <a:spLocks noGrp="1"/>
          </p:cNvSpPr>
          <p:nvPr>
            <p:ph type="body" idx="1"/>
          </p:nvPr>
        </p:nvSpPr>
        <p:spPr>
          <a:xfrm>
            <a:off x="457200" y="1600200"/>
            <a:ext cx="4038600" cy="4525962"/>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1600"/>
              <a:buFont typeface="Arial"/>
              <a:buNone/>
            </a:pPr>
            <a:r>
              <a:rPr lang="en-US" sz="1600" b="0" i="0" u="none" strike="noStrike" cap="none">
                <a:solidFill>
                  <a:schemeClr val="dk1"/>
                </a:solidFill>
                <a:latin typeface="Arial"/>
                <a:ea typeface="Arial"/>
                <a:cs typeface="Arial"/>
                <a:sym typeface="Arial"/>
              </a:rPr>
              <a:t>Гибридные автомобили, использующие параллельную схему, носят название Mild Hybrid.  </a:t>
            </a:r>
            <a:r>
              <a:rPr lang="en-US" sz="1800" b="0" i="0" u="none" strike="noStrike" cap="none">
                <a:solidFill>
                  <a:schemeClr val="dk1"/>
                </a:solidFill>
                <a:latin typeface="Arial"/>
                <a:ea typeface="Arial"/>
                <a:cs typeface="Arial"/>
                <a:sym typeface="Arial"/>
              </a:rPr>
              <a:t>Известными гибридными автомобилями с параллельной схемой являются Honda Insight, Honda Civic Hybrid, BMW Active Hybrid 7, Volkswagen Touareg Hybrid, Hyundai Elantra Hybrid. Пионером в данной области является Honda и ее система Integrated Motor Assist, IMA </a:t>
            </a:r>
            <a:endParaRPr/>
          </a:p>
        </p:txBody>
      </p:sp>
      <p:pic>
        <p:nvPicPr>
          <p:cNvPr id="136" name="Google Shape;136;p21" descr="1237283764_21"/>
          <p:cNvPicPr preferRelativeResize="0">
            <a:picLocks noGrp="1"/>
          </p:cNvPicPr>
          <p:nvPr>
            <p:ph type="body" idx="1"/>
          </p:nvPr>
        </p:nvPicPr>
        <p:blipFill rotWithShape="1">
          <a:blip r:embed="rId3">
            <a:alphaModFix/>
          </a:blip>
          <a:srcRect/>
          <a:stretch/>
        </p:blipFill>
        <p:spPr>
          <a:xfrm>
            <a:off x="4648200" y="2349500"/>
            <a:ext cx="4038600" cy="3025775"/>
          </a:xfrm>
          <a:prstGeom prst="rect">
            <a:avLst/>
          </a:prstGeom>
          <a:noFill/>
          <a:ln>
            <a:noFill/>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0"/>
        <p:cNvGrpSpPr/>
        <p:nvPr/>
      </p:nvGrpSpPr>
      <p:grpSpPr>
        <a:xfrm>
          <a:off x="0" y="0"/>
          <a:ext cx="0" cy="0"/>
          <a:chOff x="0" y="0"/>
          <a:chExt cx="0" cy="0"/>
        </a:xfrm>
      </p:grpSpPr>
      <p:pic>
        <p:nvPicPr>
          <p:cNvPr id="141" name="Google Shape;141;p22" descr="50bf3bc0baef8ec57037eb63f43b"/>
          <p:cNvPicPr preferRelativeResize="0">
            <a:picLocks noGrp="1"/>
          </p:cNvPicPr>
          <p:nvPr>
            <p:ph type="body" idx="1"/>
          </p:nvPr>
        </p:nvPicPr>
        <p:blipFill rotWithShape="1">
          <a:blip r:embed="rId3">
            <a:alphaModFix/>
          </a:blip>
          <a:srcRect/>
          <a:stretch/>
        </p:blipFill>
        <p:spPr>
          <a:xfrm>
            <a:off x="3022600" y="1844675"/>
            <a:ext cx="6121400" cy="3671887"/>
          </a:xfrm>
          <a:prstGeom prst="rect">
            <a:avLst/>
          </a:prstGeom>
          <a:noFill/>
          <a:ln>
            <a:noFill/>
          </a:ln>
        </p:spPr>
      </p:pic>
      <p:sp>
        <p:nvSpPr>
          <p:cNvPr id="142" name="Google Shape;142;p22"/>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SzPts val="4400"/>
              <a:buFont typeface="Arial"/>
              <a:buNone/>
            </a:pPr>
            <a:r>
              <a:rPr lang="en-US" sz="4400" b="0" i="0" u="none" strike="noStrike" cap="none">
                <a:solidFill>
                  <a:schemeClr val="dk2"/>
                </a:solidFill>
                <a:latin typeface="Arial"/>
                <a:ea typeface="Arial"/>
                <a:cs typeface="Arial"/>
                <a:sym typeface="Arial"/>
              </a:rPr>
              <a:t>Система IMA.</a:t>
            </a:r>
            <a:endParaRPr/>
          </a:p>
        </p:txBody>
      </p:sp>
      <p:sp>
        <p:nvSpPr>
          <p:cNvPr id="143" name="Google Shape;143;p22"/>
          <p:cNvSpPr txBox="1">
            <a:spLocks noGrp="1"/>
          </p:cNvSpPr>
          <p:nvPr>
            <p:ph type="body" idx="1"/>
          </p:nvPr>
        </p:nvSpPr>
        <p:spPr>
          <a:xfrm>
            <a:off x="457200" y="1600200"/>
            <a:ext cx="4038600" cy="4525962"/>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При работе системы IMA можно выделить следующие характерные режимы:</a:t>
            </a:r>
            <a:endParaRPr/>
          </a:p>
          <a:p>
            <a:pPr marL="342900" marR="0" lvl="0" indent="-342900" algn="l" rtl="0">
              <a:lnSpc>
                <a:spcPct val="90000"/>
              </a:lnSpc>
              <a:spcBef>
                <a:spcPts val="40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Работа от электродвигателя.</a:t>
            </a:r>
            <a:endParaRPr/>
          </a:p>
          <a:p>
            <a:pPr marL="342900" marR="0" lvl="0" indent="-342900" algn="l" rtl="0">
              <a:lnSpc>
                <a:spcPct val="90000"/>
              </a:lnSpc>
              <a:spcBef>
                <a:spcPts val="40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Совместная работа ДВС и электродвигателя.</a:t>
            </a:r>
            <a:endParaRPr/>
          </a:p>
          <a:p>
            <a:pPr marL="342900" marR="0" lvl="0" indent="-342900" algn="l" rtl="0">
              <a:lnSpc>
                <a:spcPct val="90000"/>
              </a:lnSpc>
              <a:spcBef>
                <a:spcPts val="40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Работа от ДВС с одновременной зарядкой аккумулятора от электродвигателя в режиме генератора.</a:t>
            </a:r>
            <a:endParaRPr/>
          </a:p>
          <a:p>
            <a:pPr marL="342900" marR="0" lvl="0" indent="-342900" algn="l" rtl="0">
              <a:lnSpc>
                <a:spcPct val="90000"/>
              </a:lnSpc>
              <a:spcBef>
                <a:spcPts val="40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Зарядка аккумуляторной батареи в режиме рекуперативного торможения.</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7"/>
        <p:cNvGrpSpPr/>
        <p:nvPr/>
      </p:nvGrpSpPr>
      <p:grpSpPr>
        <a:xfrm>
          <a:off x="0" y="0"/>
          <a:ext cx="0" cy="0"/>
          <a:chOff x="0" y="0"/>
          <a:chExt cx="0" cy="0"/>
        </a:xfrm>
      </p:grpSpPr>
      <p:sp>
        <p:nvSpPr>
          <p:cNvPr id="148" name="Google Shape;148;p23"/>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400" b="0" i="0" u="none" strike="noStrike" cap="none">
              <a:solidFill>
                <a:schemeClr val="dk2"/>
              </a:solidFill>
              <a:latin typeface="Arial"/>
              <a:ea typeface="Arial"/>
              <a:cs typeface="Arial"/>
              <a:sym typeface="Arial"/>
            </a:endParaRPr>
          </a:p>
        </p:txBody>
      </p:sp>
      <p:pic>
        <p:nvPicPr>
          <p:cNvPr id="149" name="Google Shape;149;p23" descr="BMW-ActiveHybrid-7"/>
          <p:cNvPicPr preferRelativeResize="0">
            <a:picLocks noGrp="1"/>
          </p:cNvPicPr>
          <p:nvPr>
            <p:ph type="body" idx="1"/>
          </p:nvPr>
        </p:nvPicPr>
        <p:blipFill rotWithShape="1">
          <a:blip r:embed="rId3">
            <a:alphaModFix/>
          </a:blip>
          <a:srcRect/>
          <a:stretch/>
        </p:blipFill>
        <p:spPr>
          <a:xfrm>
            <a:off x="323850" y="188912"/>
            <a:ext cx="8640762" cy="6307137"/>
          </a:xfrm>
          <a:prstGeom prst="rect">
            <a:avLst/>
          </a:prstGeom>
          <a:noFill/>
          <a:ln>
            <a:noFill/>
          </a:ln>
        </p:spPr>
      </p:pic>
    </p:spTree>
  </p:cSld>
  <p:clrMapOvr>
    <a:masterClrMapping/>
  </p:clrMapOvr>
</p:sld>
</file>

<file path=ppt/theme/theme1.xml><?xml version="1.0" encoding="utf-8"?>
<a:theme xmlns:a="http://schemas.openxmlformats.org/drawingml/2006/main" name="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5_Office Theme">
  <a:themeElements>
    <a:clrScheme name="Custom 40">
      <a:dk1>
        <a:srgbClr val="FFFFFF"/>
      </a:dk1>
      <a:lt1>
        <a:srgbClr val="FFFFFF"/>
      </a:lt1>
      <a:dk2>
        <a:srgbClr val="FFFFFF"/>
      </a:dk2>
      <a:lt2>
        <a:srgbClr val="1D6FA7"/>
      </a:lt2>
      <a:accent1>
        <a:srgbClr val="267FEA"/>
      </a:accent1>
      <a:accent2>
        <a:srgbClr val="4C95EE"/>
      </a:accent2>
      <a:accent3>
        <a:srgbClr val="54C0E2"/>
      </a:accent3>
      <a:accent4>
        <a:srgbClr val="37CBFF"/>
      </a:accent4>
      <a:accent5>
        <a:srgbClr val="00ACE8"/>
      </a:accent5>
      <a:accent6>
        <a:srgbClr val="1364C7"/>
      </a:accent6>
      <a:hlink>
        <a:srgbClr val="376879"/>
      </a:hlink>
      <a:folHlink>
        <a:srgbClr val="D8D8D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6_Office Theme">
  <a:themeElements>
    <a:clrScheme name="Custom 40">
      <a:dk1>
        <a:srgbClr val="FFFFFF"/>
      </a:dk1>
      <a:lt1>
        <a:srgbClr val="FFFFFF"/>
      </a:lt1>
      <a:dk2>
        <a:srgbClr val="FFFFFF"/>
      </a:dk2>
      <a:lt2>
        <a:srgbClr val="1D6FA7"/>
      </a:lt2>
      <a:accent1>
        <a:srgbClr val="267FEA"/>
      </a:accent1>
      <a:accent2>
        <a:srgbClr val="4C95EE"/>
      </a:accent2>
      <a:accent3>
        <a:srgbClr val="54C0E2"/>
      </a:accent3>
      <a:accent4>
        <a:srgbClr val="37CBFF"/>
      </a:accent4>
      <a:accent5>
        <a:srgbClr val="00ACE8"/>
      </a:accent5>
      <a:accent6>
        <a:srgbClr val="1364C7"/>
      </a:accent6>
      <a:hlink>
        <a:srgbClr val="376879"/>
      </a:hlink>
      <a:folHlink>
        <a:srgbClr val="D8D8D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21</TotalTime>
  <Words>521</Words>
  <Application>Microsoft Office PowerPoint</Application>
  <PresentationFormat>Экран (4:3)</PresentationFormat>
  <Paragraphs>34</Paragraphs>
  <Slides>15</Slides>
  <Notes>13</Notes>
  <HiddenSlides>0</HiddenSlides>
  <MMClips>0</MMClips>
  <ScaleCrop>false</ScaleCrop>
  <HeadingPairs>
    <vt:vector size="6" baseType="variant">
      <vt:variant>
        <vt:lpstr>Использованные шрифты</vt:lpstr>
      </vt:variant>
      <vt:variant>
        <vt:i4>2</vt:i4>
      </vt:variant>
      <vt:variant>
        <vt:lpstr>Тема</vt:lpstr>
      </vt:variant>
      <vt:variant>
        <vt:i4>3</vt:i4>
      </vt:variant>
      <vt:variant>
        <vt:lpstr>Заголовки слайдов</vt:lpstr>
      </vt:variant>
      <vt:variant>
        <vt:i4>15</vt:i4>
      </vt:variant>
    </vt:vector>
  </HeadingPairs>
  <TitlesOfParts>
    <vt:vector size="20" baseType="lpstr">
      <vt:lpstr>Arial</vt:lpstr>
      <vt:lpstr>Calibri</vt:lpstr>
      <vt:lpstr>Оформление по умолчанию</vt:lpstr>
      <vt:lpstr>15_Office Theme</vt:lpstr>
      <vt:lpstr>16_Office Theme</vt:lpstr>
      <vt:lpstr>Презентация PowerPoint</vt:lpstr>
      <vt:lpstr>Гибридным автомобилем называется транспортное средство, приводимое в движение с помощью гибридной силовой установки. Отличительной особенностью гибридной силовой установки является использование двух и более источников энергии и соответствующим им двигателей, преобразующих энергию в механическую работу. В некоторых источниках информации используется термин "гибридный двигатель", который с технической точки зрения неверен.</vt:lpstr>
      <vt:lpstr>Последовательная схема гибридного автомобиля. </vt:lpstr>
      <vt:lpstr>Схема силовой установки Voltec. </vt:lpstr>
      <vt:lpstr>ДВС Chevrolet Volt/</vt:lpstr>
      <vt:lpstr>Презентация PowerPoint</vt:lpstr>
      <vt:lpstr>Параллельная схема гибридного автомобиля </vt:lpstr>
      <vt:lpstr>Система IMA.</vt:lpstr>
      <vt:lpstr>Презентация PowerPoint</vt:lpstr>
      <vt:lpstr>Презентация PowerPoint</vt:lpstr>
      <vt:lpstr>Последовательно-параллельная схема гибридного автомобиля .</vt:lpstr>
      <vt:lpstr>Последовательно-параллельная схема гибридного автомобиля</vt:lpstr>
      <vt:lpstr>Презентация PowerPoint</vt:lpstr>
      <vt:lpstr>Будущее системы HSD.</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Гибридные автомобили.</dc:title>
  <cp:lastModifiedBy>Римма</cp:lastModifiedBy>
  <cp:revision>5</cp:revision>
  <dcterms:modified xsi:type="dcterms:W3CDTF">2021-02-26T18:38:02Z</dcterms:modified>
</cp:coreProperties>
</file>