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94" r:id="rId2"/>
    <p:sldId id="262" r:id="rId3"/>
    <p:sldId id="269" r:id="rId4"/>
    <p:sldId id="270" r:id="rId5"/>
    <p:sldId id="271" r:id="rId6"/>
    <p:sldId id="295" r:id="rId7"/>
    <p:sldId id="297" r:id="rId8"/>
    <p:sldId id="296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EF656-63EF-43B7-A99C-4BF6797C47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042EB-3FB5-454C-A809-0DE9BD1111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81E63-E1E5-4B87-85CA-E7864AA9F2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5296E-3F0C-4097-9A83-6B46D71AA9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FFDD4-160F-4190-93CA-99017C5AF8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5F22E-02AD-476E-8CB4-DDAF29CADF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F505D9-8457-4103-9781-4D09BD9517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1344F-ECC0-460F-9BBD-51DC0BDE29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4D7E7-83BC-4772-A90C-DCA96FF5F7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B261F-CBA4-43CD-A2D2-A152B9056E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501AE-178C-4D6C-BE67-391460141C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1AB78-9E85-4C86-822C-E54411CE83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935001B0-433A-464E-BAC7-994B0BE7C7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latin typeface="Times New Roman" pitchFamily="18" charset="0"/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latin typeface="Times New Roman" pitchFamily="18" charset="0"/>
            </a:endParaRP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ip-mip.com/wp-content/uploads/2012/08/narezanie-rezby2.jpg" TargetMode="External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260648"/>
            <a:ext cx="6923112" cy="1440160"/>
          </a:xfrm>
        </p:spPr>
        <p:txBody>
          <a:bodyPr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Microsoft JhengHei" pitchFamily="34" charset="-12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Microsoft JhengHei" pitchFamily="34" charset="-12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Microsoft JhengHei" pitchFamily="34" charset="-12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Microsoft JhengHei" pitchFamily="34" charset="-12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Microsoft JhengHei" pitchFamily="34" charset="-12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Microsoft JhengHei" pitchFamily="34" charset="-12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JhengHei" pitchFamily="34" charset="-120"/>
                <a:cs typeface="Times New Roman" pitchFamily="18" charset="0"/>
              </a:rPr>
              <a:t>Муниципальное  общеобразовательное учреждение</a:t>
            </a:r>
            <a:br>
              <a:rPr lang="ru-RU" sz="1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JhengHei" pitchFamily="34" charset="-120"/>
                <a:cs typeface="Times New Roman" pitchFamily="18" charset="0"/>
              </a:rPr>
            </a:br>
            <a:r>
              <a:rPr lang="ru-RU" sz="1800" b="1" cap="all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JhengHei" pitchFamily="34" charset="-120"/>
                <a:cs typeface="Times New Roman" pitchFamily="18" charset="0"/>
              </a:rPr>
              <a:t>  «Г</a:t>
            </a:r>
            <a:r>
              <a:rPr lang="ru-RU" sz="1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JhengHei" pitchFamily="34" charset="-120"/>
                <a:cs typeface="Times New Roman" pitchFamily="18" charset="0"/>
              </a:rPr>
              <a:t>имназия</a:t>
            </a:r>
            <a:r>
              <a:rPr lang="ru-RU" sz="1800" b="1" cap="all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JhengHei" pitchFamily="34" charset="-120"/>
                <a:cs typeface="Times New Roman" pitchFamily="18" charset="0"/>
              </a:rPr>
              <a:t> № 5 </a:t>
            </a:r>
            <a:r>
              <a:rPr lang="ru-RU" sz="18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JhengHei" pitchFamily="34" charset="-120"/>
                <a:cs typeface="Times New Roman" pitchFamily="18" charset="0"/>
              </a:rPr>
              <a:t>Ворошиловского района Волгограда</a:t>
            </a:r>
            <a:r>
              <a:rPr lang="ru-RU" sz="1800" b="1" cap="all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icrosoft JhengHei" pitchFamily="34" charset="-120"/>
                <a:cs typeface="Times New Roman" pitchFamily="18" charset="0"/>
              </a:rPr>
              <a:t>»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Microsoft JhengHei" pitchFamily="34" charset="-12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Microsoft JhengHei" pitchFamily="34" charset="-12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</a:rPr>
            </a:br>
            <a:endParaRPr lang="ru-RU" sz="2000" b="1" dirty="0" smtClean="0">
              <a:latin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91513" cy="518477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endParaRPr lang="ru-RU" sz="20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None/>
            </a:pP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7 класс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0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0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  <a:p>
            <a:pPr lvl="0" algn="just">
              <a:lnSpc>
                <a:spcPct val="90000"/>
              </a:lnSpc>
              <a:spcBef>
                <a:spcPts val="1200"/>
              </a:spcBef>
              <a:buNone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«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Нарезание  наружной и внутренней резьбы плашками и метчиками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»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0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0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Автор:</a:t>
            </a: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Гурова Надежда Алексеевна,                                                                            </a:t>
            </a: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                                                                    учитель технологии </a:t>
            </a: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МОУ гимназия №5</a:t>
            </a: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                                                                           </a:t>
            </a: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                                                               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Волгоград, 20</a:t>
            </a:r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</a:t>
            </a:r>
          </a:p>
        </p:txBody>
      </p:sp>
      <p:pic>
        <p:nvPicPr>
          <p:cNvPr id="4" name="Рисунок 3" descr="https://sun9-26.userapi.com/c844721/v844721904/14ed78/F4R-Ru7jKWQ.jpg?ava=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501008"/>
            <a:ext cx="1905000" cy="1905000"/>
          </a:xfrm>
          <a:prstGeom prst="hexagon">
            <a:avLst/>
          </a:prstGeom>
          <a:ln w="5715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20" y="1196752"/>
          <a:ext cx="8712968" cy="515467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1214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915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3507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Виды брака при нарезании резьбы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Причины  брака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1152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Нечистая или рваная резьба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Отсутствие или малое количество смазки.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1152">
                <a:tc>
                  <a:txBody>
                    <a:bodyPr/>
                    <a:lstStyle/>
                    <a:p>
                      <a:endParaRPr lang="ru-RU" sz="2000" b="1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Диаметр отверстия меньше или диаметр стержня больше требуемого.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58789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Резьба неполного профиля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Диаметр отверстия больше или диаметр стержня меньше требуемого.</a:t>
                      </a:r>
                    </a:p>
                    <a:p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58789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Перекос</a:t>
                      </a:r>
                      <a:r>
                        <a:rPr lang="ru-RU" sz="20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резьбы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dist="38096" dir="2700000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Неправильно установлен инструмент из-за отсутствия фаски на заготовке, ось инструмента не совпадает с осью</a:t>
                      </a:r>
                      <a:r>
                        <a:rPr lang="ru-RU" sz="20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dist="38096" dir="2700000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заготовки.</a:t>
                      </a:r>
                      <a:endParaRPr lang="ru-RU" sz="2000" b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dist="38096" dir="2700000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71152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Поломка  инструмента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Несоответствие  диаметра стержня (больше) и отверстия  (меньше ) диаметру резьбы, перекосы в установке инструмента.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51520" y="332656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и причины брака при нарезании резьбы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0"/>
            <a:ext cx="72728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 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Правила техники безопасности  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нарезании резьбы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556792"/>
            <a:ext cx="8064896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Очищая инструмент от стружки, следует пользоваться щеткой, а не смахивать её руками, так как можно поранить пальцы о режущие части инструмента и об острые кромки стружки.</a:t>
            </a:r>
          </a:p>
          <a:p>
            <a:pPr>
              <a:lnSpc>
                <a:spcPct val="150000"/>
              </a:lnSpc>
            </a:pP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Нельзя трогать нарезанную резьбу пальцами, проверяя её  качество во избежание ранения рук о заусенцы и возможные рваные края резьбы.</a:t>
            </a:r>
          </a:p>
          <a:p>
            <a:pPr>
              <a:buFont typeface="Wingdings" pitchFamily="2" charset="2"/>
              <a:buChar char="Ø"/>
            </a:pP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23528" y="903005"/>
            <a:ext cx="8352928" cy="58785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889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Болт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цилиндрический стержень с головкой (под ключ) на одном конце и с резьбой на другом для навинчивания гайки.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889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Гайка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деталь резьбового соединения, имеющая отверстие с резьбой.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2889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Шпилька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цилиндрический стержень с резьбой на обоих концах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2889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Винт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цилиндрический стержень с головкой и резьбой для ввинчивания в одну из соединяемых деталей. 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889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Резьба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выступы на поверхности винтов и гаек, расположенные по винтовой линии. </a:t>
            </a:r>
          </a:p>
          <a:p>
            <a:pPr lvl="0" indent="288925" algn="just" eaLnBrk="0" hangingPunct="0"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Профиль резьбы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это очертание выступов и впадин в продольном направлении.</a:t>
            </a:r>
          </a:p>
          <a:p>
            <a:pPr lvl="0" indent="288925" algn="just" eaLnBrk="0" hangingPunct="0"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Угол  профиля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угол между боковыми сторонами профиля.</a:t>
            </a:r>
          </a:p>
          <a:p>
            <a:pPr lvl="0" indent="288925" algn="just" eaLnBrk="0" hangingPunct="0"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Шаг  резьбы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расстояние между двумя одноименными точками на соседних витках;</a:t>
            </a:r>
          </a:p>
          <a:p>
            <a:pPr lvl="0" indent="288925" algn="just" eaLnBrk="0" hangingPunct="0"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Внутренний  диаметр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наименьшее расстояние по диаметру между противоположными впадинами резьбы;</a:t>
            </a:r>
          </a:p>
          <a:p>
            <a:pPr lvl="0" indent="288925" algn="just" eaLnBrk="0" hangingPunct="0"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Наружный  диаметр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наибольшее расстояние по диаметру между противоположными вершинами резьбы.</a:t>
            </a:r>
          </a:p>
          <a:p>
            <a:pPr marL="0" marR="0" lvl="0" indent="2889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889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88640"/>
            <a:ext cx="17787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Глоссарий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23528" y="692696"/>
            <a:ext cx="763284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Тест включает 10 вопросов. На каждый из вопросов предлагается три варианта ответов, из которых - только один вариант верный.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Оценивание  проводится по соотношению правильных вариантов к общему количеству вопросов.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88640"/>
            <a:ext cx="4824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Тест  для учащихся 7 класса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179512" y="1340768"/>
            <a:ext cx="4104456" cy="6544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Плашки и метчики изготавливают из: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инструментальной углеродистой стали;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б) углеродистой качественной стали;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 легированной инструментальной стали;</a:t>
            </a:r>
          </a:p>
          <a:p>
            <a:pPr lvl="0" eaLnBrk="0" hangingPunct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2. Резьбу по металлу не выполняют:</a:t>
            </a:r>
          </a:p>
          <a:p>
            <a:pPr lvl="0" eaLnBrk="0" hangingPunct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а)  метчиком;</a:t>
            </a:r>
          </a:p>
          <a:p>
            <a:pPr lvl="0" eaLnBrk="0" hangingPunct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б) плашкой;</a:t>
            </a:r>
          </a:p>
          <a:p>
            <a:pPr lvl="0" eaLnBrk="0" hangingPunct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в) фрезой;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3. В резьбовое соединение входят:</a:t>
            </a:r>
            <a:endParaRPr lang="ru-RU" sz="1600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а) винт и гайка;</a:t>
            </a:r>
            <a:endParaRPr lang="ru-RU" sz="1600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б) болт и шайба;</a:t>
            </a:r>
            <a:endParaRPr lang="ru-RU" sz="1600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в) шпилька и шайба;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4. Плашка имеет продольные канавки:</a:t>
            </a:r>
            <a:endParaRPr lang="ru-RU" sz="16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а) для выхода стружки;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б) для облегчения веса;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в) для лучшего врезания плашки; 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AutoNum type="arabicPeriod" startAt="5"/>
            </a:pPr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Диаметр стержня при нарезании 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резьбы М8 равен:</a:t>
            </a:r>
            <a:endParaRPr lang="ru-RU" sz="1200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а)  7,8мм.;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б)  8мм.;  в)  8,1мм;</a:t>
            </a:r>
            <a:endParaRPr lang="ru-RU" sz="1200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6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400" dirty="0" smtClean="0">
              <a:latin typeface="Calibri"/>
              <a:ea typeface="Calibri"/>
              <a:cs typeface="Times New Roman"/>
            </a:endParaRPr>
          </a:p>
          <a:p>
            <a:pPr lvl="0" eaLnBrk="0" hangingPunct="0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836712"/>
            <a:ext cx="38881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Тест  для учащихся 7 класса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95536" y="1340768"/>
            <a:ext cx="8748464" cy="644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При нарезании резьбы на стержне делают фаску: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для получения полной резьбы;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б) для облегчения веса;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 для точной установки плашки;</a:t>
            </a:r>
          </a:p>
          <a:p>
            <a:pPr lvl="0"/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 Если диаметр стержня при нарезании резьбы М10 сделать 9, 5 мм., то резьба получится: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</a:t>
            </a:r>
            <a:r>
              <a:rPr lang="ru-RU" sz="1600" dirty="0" smtClean="0"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неполной</a:t>
            </a:r>
            <a:r>
              <a:rPr lang="ru-RU" sz="1600" dirty="0" smtClean="0"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б) </a:t>
            </a:r>
            <a:r>
              <a:rPr lang="ru-RU" sz="1600" dirty="0" smtClean="0"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рваной</a:t>
            </a:r>
            <a:r>
              <a:rPr lang="ru-RU" sz="1600" dirty="0" smtClean="0"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 </a:t>
            </a:r>
            <a:r>
              <a:rPr lang="ru-RU" sz="1600" dirty="0" smtClean="0"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наклонной</a:t>
            </a:r>
            <a:r>
              <a:rPr lang="ru-RU" sz="1600" dirty="0" smtClean="0"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</a:p>
          <a:p>
            <a:pPr lvl="0"/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 Для чего при нарезании резьбы на стержне делают 1-2 оборота по часовой стрелке и пол - оборота назад: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для получения полной резьбы;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б) для облегчения нарезания резьбы;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 чтобы сломать вьющуюся стружку;</a:t>
            </a:r>
          </a:p>
          <a:p>
            <a:pPr lvl="0"/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 Как можно узнать размер резьбы плашки: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диаметр резьбы обозначен на плашке;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б) замерить диаметр стержня;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 замерить диаметр плашки;</a:t>
            </a:r>
          </a:p>
          <a:p>
            <a:pPr lvl="0"/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10. Что будет, если при нарезании резьбы использовать недостаточное количество смазки: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резьба будет неполной;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б) резьба будет «рваной»;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 резьба будет «наклонной»;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/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/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467544" y="1556792"/>
            <a:ext cx="748883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 По расположению резьба подразделяется на: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 наружную и внутреннюю;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правую и левую;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крепёжную и ходовую.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 Внутреннюю резьбу имеет: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болт;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гайка;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шпилька.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Что необходимо сделать перед нарезанием резьбы метчиком: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 просверлить отверстие в детали </a:t>
            </a: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нужного диаметра;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сделать фаску в отверстии;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смазать метчик;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 Чем нарезают внутреннюю резьбу по металлу: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 метчиком;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воротком;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плашкой;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  Что необходимо сделать для лучшего врезания метчика: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 сделать фаску в отверстии;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установить деталь ровно в тиски;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 установить метчик в вороток;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836712"/>
            <a:ext cx="38881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Тест  для учащихся 7 класса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467544" y="1484784"/>
            <a:ext cx="763284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В каком случае внутренняя резьба получится «неполной»: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 если диаметр отверстия будет больше положенного;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если диаметр отверстия будет меньше положенного;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если будет перекос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метчика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 Какую информацию можно узнать на хвостовике метчика: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диаметр, шаг резьбы;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диаметр;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 шаг резьбы.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Почему при нарезании резьбы метчик устанавливают без перекоса: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чтобы  резьба была «полной»;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чтобы  резьба была «ровной»;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чтобы  резьба была «чистой», «не рваной».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9.Чистовой и черновой метчики, входящие в комплект, отличаются тем, что: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профиль резьбы чистового метчика неполный;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угол профиля резьбы чистового метчика больше чем у чернового;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профиль резьбы чистового метчика больше чем у чернового;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10.Чем проверяют правильность выполненной внутренней резьбы: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 рукой;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гайкой;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в) болтом.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836712"/>
            <a:ext cx="38881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Тест  для учащихся 7 класса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836712"/>
            <a:ext cx="35495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Используемая литература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556792"/>
            <a:ext cx="8748464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800" dirty="0" smtClean="0">
                <a:latin typeface="Times New Roman"/>
                <a:ea typeface="Times New Roman"/>
              </a:rPr>
              <a:t>Тищенко, А.Т., Симоненко, В.Д. Технология. Индустриальные технологии: 7 класс: учебник для учащихся  общеобразовательных организаций/ А.Т Тищенко, В.Д. Симоненко.-2-е издание, исправленное.- М: </a:t>
            </a:r>
            <a:r>
              <a:rPr lang="ru-RU" sz="1800" dirty="0" err="1" smtClean="0">
                <a:latin typeface="Times New Roman"/>
                <a:ea typeface="Times New Roman"/>
              </a:rPr>
              <a:t>Вентана-Граф</a:t>
            </a:r>
            <a:r>
              <a:rPr lang="ru-RU" sz="1800" dirty="0" smtClean="0">
                <a:latin typeface="Times New Roman"/>
                <a:ea typeface="Times New Roman"/>
              </a:rPr>
              <a:t>, 2015.-176с.: ил.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800" dirty="0" smtClean="0">
                <a:latin typeface="Times New Roman"/>
                <a:ea typeface="Times New Roman"/>
              </a:rPr>
              <a:t>Муравьёв, Е.М. Слесарное дело: учебное пособие для учащихся 8-11 класс/ Е.М. Муравьёв -2-е изд., </a:t>
            </a:r>
            <a:r>
              <a:rPr lang="ru-RU" sz="1800" dirty="0" err="1" smtClean="0">
                <a:latin typeface="Times New Roman"/>
                <a:ea typeface="Times New Roman"/>
              </a:rPr>
              <a:t>дораб</a:t>
            </a:r>
            <a:r>
              <a:rPr lang="ru-RU" sz="1800" dirty="0" smtClean="0">
                <a:latin typeface="Times New Roman"/>
                <a:ea typeface="Times New Roman"/>
              </a:rPr>
              <a:t>. - М.: Просвещение, 1990.- 176 </a:t>
            </a:r>
            <a:r>
              <a:rPr lang="ru-RU" sz="1800" dirty="0" err="1" smtClean="0">
                <a:latin typeface="Times New Roman"/>
                <a:ea typeface="Times New Roman"/>
              </a:rPr>
              <a:t>с.:ил</a:t>
            </a:r>
            <a:r>
              <a:rPr lang="ru-RU" sz="1800" dirty="0" smtClean="0">
                <a:latin typeface="Times New Roman"/>
                <a:ea typeface="Times New Roman"/>
              </a:rPr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800" dirty="0" smtClean="0">
                <a:latin typeface="Times New Roman"/>
                <a:ea typeface="Times New Roman"/>
              </a:rPr>
              <a:t>Ботвинников, А.Д. Черчение: учебник для учащихся общеобразовательных организаций /А.Д. Ботвинников, В.Н. Виноградов, И.С. </a:t>
            </a:r>
            <a:r>
              <a:rPr lang="ru-RU" sz="1800" dirty="0" err="1" smtClean="0">
                <a:latin typeface="Times New Roman"/>
                <a:ea typeface="Times New Roman"/>
              </a:rPr>
              <a:t>Вышнепольский</a:t>
            </a:r>
            <a:r>
              <a:rPr lang="ru-RU" sz="1800" dirty="0" smtClean="0">
                <a:latin typeface="Times New Roman"/>
                <a:ea typeface="Times New Roman"/>
              </a:rPr>
              <a:t> -4-е изд., </a:t>
            </a:r>
            <a:r>
              <a:rPr lang="ru-RU" sz="1800" dirty="0" err="1" smtClean="0">
                <a:latin typeface="Times New Roman"/>
                <a:ea typeface="Times New Roman"/>
              </a:rPr>
              <a:t>дораб</a:t>
            </a:r>
            <a:r>
              <a:rPr lang="ru-RU" sz="1800" dirty="0" smtClean="0">
                <a:latin typeface="Times New Roman"/>
                <a:ea typeface="Times New Roman"/>
              </a:rPr>
              <a:t>. - М.: </a:t>
            </a:r>
            <a:r>
              <a:rPr lang="ru-RU" sz="1800" dirty="0" err="1" smtClean="0">
                <a:latin typeface="Times New Roman"/>
                <a:ea typeface="Times New Roman"/>
              </a:rPr>
              <a:t>Астрель</a:t>
            </a:r>
            <a:r>
              <a:rPr lang="ru-RU" sz="1800" dirty="0" smtClean="0">
                <a:latin typeface="Times New Roman"/>
                <a:ea typeface="Times New Roman"/>
              </a:rPr>
              <a:t>, 2012.- 221 </a:t>
            </a:r>
            <a:r>
              <a:rPr lang="ru-RU" sz="1800" dirty="0" err="1" smtClean="0">
                <a:latin typeface="Times New Roman"/>
                <a:ea typeface="Times New Roman"/>
              </a:rPr>
              <a:t>с.:ил</a:t>
            </a:r>
            <a:r>
              <a:rPr lang="ru-RU" sz="1800" dirty="0" smtClean="0">
                <a:latin typeface="Times New Roman"/>
                <a:ea typeface="Times New Roman"/>
              </a:rPr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800" dirty="0" smtClean="0">
                <a:latin typeface="Times New Roman"/>
                <a:ea typeface="Times New Roman"/>
              </a:rPr>
              <a:t> </a:t>
            </a:r>
            <a:r>
              <a:rPr lang="ru-RU" sz="1800" dirty="0" err="1" smtClean="0">
                <a:latin typeface="Times New Roman"/>
                <a:ea typeface="Times New Roman"/>
              </a:rPr>
              <a:t>Лернер</a:t>
            </a:r>
            <a:r>
              <a:rPr lang="ru-RU" sz="1800" dirty="0" smtClean="0">
                <a:latin typeface="Times New Roman"/>
                <a:ea typeface="Times New Roman"/>
              </a:rPr>
              <a:t>, П.С, Лукьянов, П.М.Токарное и фрезерное дело: учебное пособие для учащихся 8-11 класс/ П.С. </a:t>
            </a:r>
            <a:r>
              <a:rPr lang="ru-RU" sz="1800" dirty="0" err="1" smtClean="0">
                <a:latin typeface="Times New Roman"/>
                <a:ea typeface="Times New Roman"/>
              </a:rPr>
              <a:t>Лернер</a:t>
            </a:r>
            <a:r>
              <a:rPr lang="ru-RU" sz="1800" dirty="0" smtClean="0">
                <a:latin typeface="Times New Roman"/>
                <a:ea typeface="Times New Roman"/>
              </a:rPr>
              <a:t>, П.М. Лукьянов -2-е изд., </a:t>
            </a:r>
            <a:r>
              <a:rPr lang="ru-RU" sz="1800" dirty="0" err="1" smtClean="0">
                <a:latin typeface="Times New Roman"/>
                <a:ea typeface="Times New Roman"/>
              </a:rPr>
              <a:t>дораб</a:t>
            </a:r>
            <a:r>
              <a:rPr lang="ru-RU" sz="1800" dirty="0" smtClean="0">
                <a:latin typeface="Times New Roman"/>
                <a:ea typeface="Times New Roman"/>
              </a:rPr>
              <a:t>. - М.: Просвещение, 1990.- 208 </a:t>
            </a:r>
            <a:r>
              <a:rPr lang="ru-RU" sz="1800" dirty="0" err="1" smtClean="0">
                <a:latin typeface="Times New Roman"/>
                <a:ea typeface="Times New Roman"/>
              </a:rPr>
              <a:t>с.:ил</a:t>
            </a:r>
            <a:r>
              <a:rPr lang="ru-RU" sz="1800" dirty="0" smtClean="0">
                <a:latin typeface="Times New Roman"/>
                <a:ea typeface="Times New Roman"/>
              </a:rPr>
              <a:t>.</a:t>
            </a:r>
            <a:endParaRPr lang="ru-RU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8964488" cy="1534270"/>
          </a:xfrm>
        </p:spPr>
        <p:txBody>
          <a:bodyPr/>
          <a:lstStyle/>
          <a:p>
            <a:pPr eaLnBrk="1" hangingPunct="1"/>
            <a:r>
              <a:rPr lang="ru-RU" sz="2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Резьба</a:t>
            </a:r>
            <a:r>
              <a:rPr lang="ru-RU" sz="26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представляет собой  винтовую канавку, образованную на наружной и внутренней поверхности </a:t>
            </a:r>
            <a:endParaRPr lang="ru-RU" sz="26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844824"/>
            <a:ext cx="6193383" cy="3600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- болт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</a:rPr>
              <a:t>- </a:t>
            </a:r>
            <a:r>
              <a:rPr lang="ru-RU" sz="2000" dirty="0" smtClean="0">
                <a:latin typeface="Times New Roman" pitchFamily="18" charset="0"/>
              </a:rPr>
              <a:t>цилиндрический стержень с шестигранной головкой под ключ на   одном конце и с резьбой на другом.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- винт </a:t>
            </a:r>
            <a:r>
              <a:rPr lang="ru-RU" sz="2000" dirty="0" smtClean="0">
                <a:latin typeface="Times New Roman" pitchFamily="18" charset="0"/>
              </a:rPr>
              <a:t>- цилиндрический стержень с полукруглой головкой под отвертку и резьбой для ввинчивания.</a:t>
            </a:r>
          </a:p>
          <a:p>
            <a:pPr lvl="0" eaLnBrk="1" hangingPunct="1">
              <a:lnSpc>
                <a:spcPct val="90000"/>
              </a:lnSpc>
              <a:buNone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шпилька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цилиндрический стержень с резьбой на обоих концах.</a:t>
            </a:r>
          </a:p>
          <a:p>
            <a:pPr lvl="0" eaLnBrk="1" hangingPunct="1">
              <a:lnSpc>
                <a:spcPct val="90000"/>
              </a:lnSpc>
              <a:buNone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гайка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деталь резьбового соединения, имеющая внутреннюю резьбу. 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ru-RU" sz="20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ru-RU" sz="24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ru-RU" sz="24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400" dirty="0" smtClean="0">
              <a:latin typeface="Times New Roman" pitchFamily="18" charset="0"/>
            </a:endParaRPr>
          </a:p>
        </p:txBody>
      </p:sp>
      <p:pic>
        <p:nvPicPr>
          <p:cNvPr id="5" name="Рисунок 4" descr="https://krepej-metiz.ru/dir_images/userfiles/images/104-2.jpg"/>
          <p:cNvPicPr/>
          <p:nvPr/>
        </p:nvPicPr>
        <p:blipFill>
          <a:blip r:embed="rId2" cstate="print"/>
          <a:srcRect l="5556" r="11111" b="14599"/>
          <a:stretch>
            <a:fillRect/>
          </a:stretch>
        </p:blipFill>
        <p:spPr bwMode="auto">
          <a:xfrm>
            <a:off x="6084168" y="4149080"/>
            <a:ext cx="2699792" cy="2160240"/>
          </a:xfrm>
          <a:prstGeom prst="hexagon">
            <a:avLst/>
          </a:prstGeom>
          <a:noFill/>
          <a:ln w="5715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6" name="Рисунок 5" descr="https://img4.goodfon.ru/wallpaper/nbig/5/72/vinty-shaiby-gaiki-metizy.jpg"/>
          <p:cNvPicPr/>
          <p:nvPr/>
        </p:nvPicPr>
        <p:blipFill>
          <a:blip r:embed="rId3" cstate="print"/>
          <a:srcRect l="6093" t="3015" r="5398" b="4523"/>
          <a:stretch>
            <a:fillRect/>
          </a:stretch>
        </p:blipFill>
        <p:spPr bwMode="auto">
          <a:xfrm>
            <a:off x="2483768" y="5248275"/>
            <a:ext cx="2414588" cy="1609725"/>
          </a:xfrm>
          <a:prstGeom prst="heptagon">
            <a:avLst/>
          </a:prstGeom>
          <a:noFill/>
          <a:ln w="5715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8" name="Рисунок 7" descr="https://sc01.alicdn.com/kf/HTB1IS9zFNWYBuNjy1zkq6xGGpXaP/hex-bolt-and-nut-DIN933-DIN931-A10.jpg"/>
          <p:cNvPicPr/>
          <p:nvPr/>
        </p:nvPicPr>
        <p:blipFill>
          <a:blip r:embed="rId4" cstate="print"/>
          <a:srcRect t="6811" b="8055"/>
          <a:stretch>
            <a:fillRect/>
          </a:stretch>
        </p:blipFill>
        <p:spPr bwMode="auto">
          <a:xfrm>
            <a:off x="6660232" y="1844824"/>
            <a:ext cx="2114550" cy="1800200"/>
          </a:xfrm>
          <a:prstGeom prst="hexagon">
            <a:avLst/>
          </a:prstGeom>
          <a:noFill/>
          <a:ln w="5715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7869560" cy="1139825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Изображение резьбовых соединений: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268760"/>
            <a:ext cx="3204864" cy="3384376"/>
          </a:xfrm>
        </p:spPr>
        <p:txBody>
          <a:bodyPr/>
          <a:lstStyle/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sz="2000" kern="1200" dirty="0" smtClean="0">
                <a:solidFill>
                  <a:schemeClr val="accent2">
                    <a:lumMod val="50000"/>
                  </a:schemeClr>
                </a:solidFill>
                <a:effectLst>
                  <a:outerShdw dist="22860" dir="540000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гайка; </a:t>
            </a:r>
          </a:p>
          <a:p>
            <a:pPr marL="0" lv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sz="2000" kern="1200" dirty="0" smtClean="0">
                <a:solidFill>
                  <a:schemeClr val="accent2">
                    <a:lumMod val="50000"/>
                  </a:schemeClr>
                </a:solidFill>
                <a:effectLst>
                  <a:outerShdw dist="22860" dir="540000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шайба;</a:t>
            </a:r>
          </a:p>
          <a:p>
            <a:pPr marL="0" lv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sz="2000" kern="1200" dirty="0" smtClean="0">
                <a:solidFill>
                  <a:schemeClr val="accent2">
                    <a:lumMod val="50000"/>
                  </a:schemeClr>
                </a:solidFill>
                <a:effectLst>
                  <a:outerShdw dist="22860" dir="540000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соединяемые детали</a:t>
            </a:r>
          </a:p>
          <a:p>
            <a:pPr mar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sz="2000" kern="1200" dirty="0" smtClean="0">
                <a:solidFill>
                  <a:schemeClr val="accent2">
                    <a:lumMod val="50000"/>
                  </a:schemeClr>
                </a:solidFill>
                <a:effectLst>
                  <a:outerShdw dist="22860" dir="540000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винт;</a:t>
            </a:r>
          </a:p>
          <a:p>
            <a:pPr marL="0" lv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sz="2000" kern="1200" dirty="0" smtClean="0">
                <a:solidFill>
                  <a:schemeClr val="accent2">
                    <a:lumMod val="50000"/>
                  </a:schemeClr>
                </a:solidFill>
                <a:effectLst>
                  <a:outerShdw dist="22860" dir="540000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шпилька; </a:t>
            </a:r>
          </a:p>
          <a:p>
            <a:pPr marL="0" lvl="0" indent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ru-RU" sz="2000" kern="1200" dirty="0" smtClean="0">
                <a:solidFill>
                  <a:schemeClr val="accent2">
                    <a:lumMod val="50000"/>
                  </a:schemeClr>
                </a:solidFill>
                <a:effectLst>
                  <a:outerShdw dist="22860" dir="540000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болт;</a:t>
            </a:r>
          </a:p>
          <a:p>
            <a:pPr eaLnBrk="1" hangingPunct="1">
              <a:buFont typeface="Wingdings" pitchFamily="2" charset="2"/>
              <a:buNone/>
            </a:pPr>
            <a:endParaRPr lang="ru-RU" sz="2400" dirty="0" smtClean="0">
              <a:latin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436510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помощи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болта;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помощи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шпильки;</a:t>
            </a:r>
          </a:p>
          <a:p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- при помощи винта.</a:t>
            </a:r>
            <a:endParaRPr lang="ru-RU" sz="2000" dirty="0"/>
          </a:p>
        </p:txBody>
      </p:sp>
      <p:pic>
        <p:nvPicPr>
          <p:cNvPr id="9" name="Рисунок 8" descr="https://studfile.net/html/2706/278/html_oWKXhvRtVe.LnEt/img-L2Dn6X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556792"/>
            <a:ext cx="3672408" cy="2448272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 flipH="1">
            <a:off x="9143999" y="3789040"/>
            <a:ext cx="45719" cy="432048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7" name="Рисунок 6" descr="https://cf2.ppt-online.org/files2/slide/z/zaltEjFO8RDJuUWHnMehrYVsACwK1L4bf3ZxvkB0T/slide-12.jpg"/>
          <p:cNvPicPr/>
          <p:nvPr/>
        </p:nvPicPr>
        <p:blipFill>
          <a:blip r:embed="rId3" cstate="print"/>
          <a:srcRect t="8994" b="8994"/>
          <a:stretch>
            <a:fillRect/>
          </a:stretch>
        </p:blipFill>
        <p:spPr bwMode="auto">
          <a:xfrm>
            <a:off x="4572000" y="4221088"/>
            <a:ext cx="4337546" cy="2493121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cxnSp>
        <p:nvCxnSpPr>
          <p:cNvPr id="14" name="Прямая со стрелкой 13"/>
          <p:cNvCxnSpPr/>
          <p:nvPr/>
        </p:nvCxnSpPr>
        <p:spPr>
          <a:xfrm>
            <a:off x="1187624" y="2060848"/>
            <a:ext cx="3312368" cy="216024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899592" y="2924944"/>
            <a:ext cx="6192688" cy="7200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2555776" y="2492896"/>
            <a:ext cx="1512168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1187624" y="1556792"/>
            <a:ext cx="4392488" cy="576064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1403648" y="3068960"/>
            <a:ext cx="4320480" cy="36004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899592" y="3645024"/>
            <a:ext cx="3312368" cy="216024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1115616" y="1556792"/>
            <a:ext cx="3168352" cy="504056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2483768" y="2564904"/>
            <a:ext cx="1440160" cy="288032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s://avatars.mds.yandex.net/get-altay/200322/2a0000015b169f4d48708e20a69bbdee53c0/XXL"/>
          <p:cNvPicPr/>
          <p:nvPr/>
        </p:nvPicPr>
        <p:blipFill>
          <a:blip r:embed="rId2" cstate="print"/>
          <a:srcRect l="10583" r="13576" b="5217"/>
          <a:stretch>
            <a:fillRect/>
          </a:stretch>
        </p:blipFill>
        <p:spPr bwMode="auto">
          <a:xfrm>
            <a:off x="7042252" y="155683"/>
            <a:ext cx="2101748" cy="1419038"/>
          </a:xfrm>
          <a:prstGeom prst="heptagon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229600" cy="1412776"/>
          </a:xfrm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резьбы </a:t>
            </a: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dirty="0" smtClean="0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2400" dirty="0">
              <a:effectLst>
                <a:outerShdw dist="38096" dir="2700000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4" y="809328"/>
            <a:ext cx="8893176" cy="4995936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зависимости от расположения резьбу подразделяют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на: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наружную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(резьба на  стержне),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внутреннюю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(резьба в отверстии)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ru-RU" sz="18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зависимости от направления винтовой линии, образующей витки, резьбу подразделяют на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правую и левую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endParaRPr lang="ru-RU" sz="1800" dirty="0" smtClean="0">
              <a:solidFill>
                <a:schemeClr val="accent6">
                  <a:lumMod val="50000"/>
                </a:schemeClr>
              </a:solidFill>
              <a:effectLst>
                <a:outerShdw dist="38096" dir="2700000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назначению резьбу подразделяют на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крепёжную и ходовую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endParaRPr lang="ru-RU" sz="1800" dirty="0" smtClean="0">
              <a:solidFill>
                <a:schemeClr val="bg2">
                  <a:lumMod val="25000"/>
                </a:schemeClr>
              </a:solidFill>
              <a:effectLst>
                <a:outerShdw dist="38096" dir="2700000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зависимости от системы размеров резьбу подразделяют на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метрическую, дюймовую и трубную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  <a:buNone/>
            </a:pPr>
            <a:endParaRPr lang="ru-RU" sz="18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числу заходов (витков на поперечном сечении) резьбу подразделяют на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однозаходную и многозаходную.</a:t>
            </a:r>
            <a:endParaRPr lang="en-US" sz="1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  <a:defRPr/>
            </a:pPr>
            <a:endParaRPr lang="en-US" sz="1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1" hangingPunct="1">
              <a:lnSpc>
                <a:spcPct val="80000"/>
              </a:lnSpc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зависимости от формы профиля резьбы подразделяются на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треугольную, трапецеидальную, прямоугольную, упорную и круглую.</a:t>
            </a:r>
          </a:p>
          <a:p>
            <a:pPr eaLnBrk="1" hangingPunct="1">
              <a:lnSpc>
                <a:spcPct val="80000"/>
              </a:lnSpc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  <a:defRPr/>
            </a:pPr>
            <a:endParaRPr lang="ru-RU" sz="1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20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1" hangingPunct="1">
              <a:lnSpc>
                <a:spcPct val="80000"/>
              </a:lnSpc>
            </a:pPr>
            <a:endParaRPr lang="ru-RU" sz="20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1" hangingPunct="1">
              <a:lnSpc>
                <a:spcPct val="80000"/>
              </a:lnSpc>
            </a:pPr>
            <a:endParaRPr lang="ru-RU" sz="20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1" hangingPunct="1">
              <a:lnSpc>
                <a:spcPct val="80000"/>
              </a:lnSpc>
            </a:pPr>
            <a:endParaRPr lang="ru-RU" sz="20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1" hangingPunct="1">
              <a:lnSpc>
                <a:spcPct val="80000"/>
              </a:lnSpc>
            </a:pPr>
            <a:endParaRPr lang="ru-RU" sz="20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67544" y="5995388"/>
            <a:ext cx="8893175" cy="436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dist="38096" dir="2700000">
                  <a:srgbClr val="FFFFFF"/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dist="38096" dir="2700000">
                  <a:srgbClr val="FFFFFF"/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9" name="Рисунок 8" descr="https://sverlim.pro/wp-content/uploads/2019/08/vidy-profilya-rezb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5290957"/>
            <a:ext cx="4571576" cy="1408862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50823" y="4653136"/>
            <a:ext cx="8893177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lnSpc>
                <a:spcPct val="80000"/>
              </a:lnSpc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endParaRPr lang="ru-RU" sz="1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https://ds04.infourok.ru/uploads/ex/0fec/00138463-c1cff491/img2.jpg"/>
          <p:cNvPicPr/>
          <p:nvPr/>
        </p:nvPicPr>
        <p:blipFill>
          <a:blip r:embed="rId2" cstate="print"/>
          <a:srcRect l="38322" t="16667"/>
          <a:stretch>
            <a:fillRect/>
          </a:stretch>
        </p:blipFill>
        <p:spPr bwMode="auto">
          <a:xfrm>
            <a:off x="5292080" y="116632"/>
            <a:ext cx="3667125" cy="3714750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Элементы резьбы</a:t>
            </a:r>
            <a:endParaRPr lang="ru-RU" sz="28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4"/>
          <p:cNvSpPr>
            <a:spLocks noGrp="1"/>
          </p:cNvSpPr>
          <p:nvPr>
            <p:ph idx="1"/>
          </p:nvPr>
        </p:nvSpPr>
        <p:spPr>
          <a:xfrm>
            <a:off x="179512" y="2204864"/>
            <a:ext cx="37444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800" dirty="0">
                <a:solidFill>
                  <a:prstClr val="black"/>
                </a:solidFill>
                <a:latin typeface="Calibri"/>
              </a:rPr>
              <a:t> </a:t>
            </a:r>
            <a:endParaRPr lang="ru-RU" sz="2800" b="1" dirty="0" smtClean="0">
              <a:solidFill>
                <a:srgbClr val="000000"/>
              </a:solidFill>
              <a:effectLst>
                <a:outerShdw dist="38096" dir="2700000">
                  <a:srgbClr val="FFFFFF"/>
                </a:outerShdw>
              </a:effectLst>
              <a:latin typeface="Calibri"/>
            </a:endParaRPr>
          </a:p>
          <a:p>
            <a:pPr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- наружной; б -  внутренней; 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2924944"/>
            <a:ext cx="49685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 - шаг резьбы</a:t>
            </a:r>
          </a:p>
          <a:p>
            <a:r>
              <a:rPr lang="ru-RU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α-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угол профиля резьбы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9"/>
          <p:cNvPicPr>
            <a:picLocks noChangeAspect="1"/>
          </p:cNvPicPr>
          <p:nvPr/>
        </p:nvPicPr>
        <p:blipFill>
          <a:blip r:embed="rId3" cstate="print"/>
          <a:srcRect l="1934" t="5428" r="41028" b="55294"/>
          <a:stretch>
            <a:fillRect/>
          </a:stretch>
        </p:blipFill>
        <p:spPr bwMode="auto">
          <a:xfrm>
            <a:off x="323528" y="3717032"/>
            <a:ext cx="7632848" cy="2955248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1" name="Заголовок 4"/>
          <p:cNvSpPr txBox="1">
            <a:spLocks/>
          </p:cNvSpPr>
          <p:nvPr/>
        </p:nvSpPr>
        <p:spPr bwMode="auto">
          <a:xfrm>
            <a:off x="-324544" y="1412776"/>
            <a:ext cx="572412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Метрическую</a:t>
            </a:r>
            <a:r>
              <a:rPr kumimoji="0" lang="ru-RU" sz="2000" b="0" i="0" u="none" strike="noStrike" kern="0" cap="none" spc="0" normalizeH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резьбу обозначают буквой</a:t>
            </a:r>
            <a:r>
              <a:rPr kumimoji="0" lang="ru-RU" sz="2000" b="1" i="0" u="none" strike="noStrike" kern="0" cap="none" spc="0" normalizeH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М </a:t>
            </a:r>
            <a:r>
              <a:rPr kumimoji="0" lang="ru-RU" sz="2000" b="0" i="0" u="none" strike="noStrike" kern="0" cap="none" spc="0" normalizeH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 числом, выражающим наружный диаметр в </a:t>
            </a:r>
            <a:r>
              <a:rPr kumimoji="0" lang="ru-RU" sz="2000" b="1" i="0" u="none" strike="noStrike" kern="0" cap="none" spc="0" normalizeH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мм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lang="ru-RU" sz="2000" b="1" kern="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М6, М12, М10х1</a:t>
            </a:r>
            <a:r>
              <a:rPr lang="ru-RU" sz="1600" b="1" kern="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(х1- означает, что шаг мелкий 1)</a:t>
            </a:r>
            <a:endParaRPr kumimoji="0" lang="ru-RU" sz="1600" b="1" i="0" u="none" strike="noStrike" kern="0" cap="none" spc="0" normalizeH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>
                <a:outerShdw dist="38096" dir="2700000">
                  <a:srgbClr val="FFFFFF"/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51520" y="260648"/>
            <a:ext cx="9144000" cy="1139825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Инструменты и приспособления для нарезания наружной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резьбы</a:t>
            </a:r>
            <a:r>
              <a:rPr lang="ru-RU" sz="2800" dirty="0" smtClean="0"/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3"/>
          <p:cNvSpPr txBox="1">
            <a:spLocks/>
          </p:cNvSpPr>
          <p:nvPr/>
        </p:nvSpPr>
        <p:spPr>
          <a:xfrm>
            <a:off x="179512" y="1124744"/>
            <a:ext cx="7837486" cy="1800200"/>
          </a:xfrm>
          <a:prstGeom prst="rect">
            <a:avLst/>
          </a:prstGeom>
          <a:noFill/>
          <a:ln>
            <a:noFill/>
          </a:ln>
        </p:spPr>
        <p:txBody>
          <a:bodyPr vert="horz" wrap="square" lIns="182880" tIns="91440" rIns="91440" bIns="45720" anchor="t" anchorCtr="0" compatLnSpc="1"/>
          <a:lstStyle/>
          <a:p>
            <a:pPr marL="265176" indent="-265176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Ø"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Круглая плашка выполняется в виде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круглой гайки изготавливают из инструментальной легированной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стали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Резьбу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плашки пересекают сквозные продольные отверстия для выхода стружки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2000"/>
          </a:blip>
          <a:srcRect l="12931" t="10842" r="6897" b="4586"/>
          <a:stretch>
            <a:fillRect/>
          </a:stretch>
        </p:blipFill>
        <p:spPr>
          <a:xfrm>
            <a:off x="251520" y="2636912"/>
            <a:ext cx="5184576" cy="2174177"/>
          </a:xfrm>
        </p:spPr>
      </p:pic>
      <p:pic>
        <p:nvPicPr>
          <p:cNvPr id="13" name="Picture 2" descr="IMG_0939"/>
          <p:cNvPicPr>
            <a:picLocks noChangeAspect="1" noChangeArrowheads="1"/>
          </p:cNvPicPr>
          <p:nvPr/>
        </p:nvPicPr>
        <p:blipFill>
          <a:blip r:embed="rId3" cstate="print"/>
          <a:srcRect l="5400" r="14259" b="75066"/>
          <a:stretch>
            <a:fillRect/>
          </a:stretch>
        </p:blipFill>
        <p:spPr bwMode="auto">
          <a:xfrm rot="20401404">
            <a:off x="4216622" y="3384483"/>
            <a:ext cx="4086421" cy="746980"/>
          </a:xfrm>
          <a:prstGeom prst="hexagon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3" descr="IMG_0939"/>
          <p:cNvPicPr>
            <a:picLocks noChangeAspect="1" noChangeArrowheads="1"/>
          </p:cNvPicPr>
          <p:nvPr/>
        </p:nvPicPr>
        <p:blipFill>
          <a:blip r:embed="rId4" cstate="print"/>
          <a:srcRect l="6314" t="30971" r="15929" b="36450"/>
          <a:stretch>
            <a:fillRect/>
          </a:stretch>
        </p:blipFill>
        <p:spPr bwMode="auto">
          <a:xfrm rot="20307433">
            <a:off x="5679127" y="4965052"/>
            <a:ext cx="3429000" cy="847725"/>
          </a:xfrm>
          <a:prstGeom prst="hexagon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4" descr="IMG_0939"/>
          <p:cNvPicPr>
            <a:picLocks noChangeAspect="1" noChangeArrowheads="1"/>
          </p:cNvPicPr>
          <p:nvPr/>
        </p:nvPicPr>
        <p:blipFill>
          <a:blip r:embed="rId5" cstate="print"/>
          <a:srcRect l="2875" t="62862" b="7841"/>
          <a:stretch>
            <a:fillRect/>
          </a:stretch>
        </p:blipFill>
        <p:spPr bwMode="auto">
          <a:xfrm>
            <a:off x="251520" y="5157192"/>
            <a:ext cx="4716015" cy="829767"/>
          </a:xfrm>
          <a:prstGeom prst="hexagon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 rot="20402963">
            <a:off x="5792917" y="5892504"/>
            <a:ext cx="33843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Простой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плашкодержатель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51520" y="6041613"/>
            <a:ext cx="53810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Плашкодержатель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 направляющей втулкой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5154840" y="2297672"/>
            <a:ext cx="353834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Образцы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плашкодержателей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 rot="20399475">
            <a:off x="5060551" y="3765153"/>
            <a:ext cx="41399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Раздвижной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плашкодержатель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508918"/>
          </a:xfrm>
        </p:spPr>
        <p:txBody>
          <a:bodyPr/>
          <a:lstStyle/>
          <a:p>
            <a:r>
              <a:rPr lang="ru-RU" sz="2800" b="1" dirty="0" smtClean="0">
                <a:solidFill>
                  <a:srgbClr val="A5644E">
                    <a:lumMod val="50000"/>
                  </a:srgbClr>
                </a:solidFill>
                <a:latin typeface="Times New Roman"/>
                <a:ea typeface="Times New Roman"/>
              </a:rPr>
              <a:t>Приемы выполнения резьбы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323528" y="1484784"/>
          <a:ext cx="4680519" cy="295083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345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009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450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33564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Диаметр резьбы, мм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Шаг, мм </a:t>
                      </a:r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Диаметр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стержня, мм</a:t>
                      </a:r>
                    </a:p>
                    <a:p>
                      <a:pPr algn="ctr"/>
                      <a:endParaRPr lang="ru-RU" sz="2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3799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1,00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5,8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3799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1,25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7,8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3799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9,8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3799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1,75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11,8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51520" y="980728"/>
            <a:ext cx="7488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Диаметр стержня для нарезания метрической резьбы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537321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i="1" kern="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При нарезании резьбы на стержне делают 1-2 оборота по часовой стрелке и пол - оборота назад, 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i="1" kern="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чтобы сломать вьющуюся стружку </a:t>
            </a:r>
            <a:endParaRPr lang="ru-RU" sz="2000" b="1" i="1" kern="0" dirty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2" cstate="print"/>
          <a:srcRect l="1215" t="5254" r="76361" b="63120"/>
          <a:stretch>
            <a:fillRect/>
          </a:stretch>
        </p:blipFill>
        <p:spPr>
          <a:xfrm rot="558371">
            <a:off x="4498799" y="2465090"/>
            <a:ext cx="4392488" cy="3483006"/>
          </a:xfrm>
          <a:prstGeom prst="hexagon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179512" y="436510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Диаметр резьбы и её шаг обозначены на поверхности плашки.</a:t>
            </a:r>
            <a:endParaRPr lang="ru-RU" sz="2000" b="1" i="1" kern="0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C:\Documents and Settings\Владелец\Рабочий стол\печать\Вороток Барсов\IMG_1250.jpg"/>
          <p:cNvPicPr/>
          <p:nvPr/>
        </p:nvPicPr>
        <p:blipFill>
          <a:blip r:embed="rId2" cstate="print"/>
          <a:srcRect t="4649" b="25620"/>
          <a:stretch>
            <a:fillRect/>
          </a:stretch>
        </p:blipFill>
        <p:spPr bwMode="auto">
          <a:xfrm>
            <a:off x="395536" y="4797152"/>
            <a:ext cx="4343400" cy="1080120"/>
          </a:xfrm>
          <a:prstGeom prst="hexagon">
            <a:avLst/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5" name="Рисунок 24" descr="C:\Documents and Settings\Владелец\Рабочий стол\печать\Вороток Барсов\IMG_1255.jpg"/>
          <p:cNvPicPr/>
          <p:nvPr/>
        </p:nvPicPr>
        <p:blipFill>
          <a:blip r:embed="rId3" cstate="print"/>
          <a:srcRect t="22737" b="20422"/>
          <a:stretch>
            <a:fillRect/>
          </a:stretch>
        </p:blipFill>
        <p:spPr bwMode="auto">
          <a:xfrm>
            <a:off x="4495800" y="5661248"/>
            <a:ext cx="4648200" cy="720080"/>
          </a:xfrm>
          <a:prstGeom prst="hexagon">
            <a:avLst/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ru-RU" sz="2400" b="1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ru-RU" sz="2400" b="1" dirty="0" smtClean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</a:br>
            <a:endParaRPr lang="ru-RU" dirty="0"/>
          </a:p>
        </p:txBody>
      </p:sp>
      <p:sp>
        <p:nvSpPr>
          <p:cNvPr id="8" name="Rectangle 13"/>
          <p:cNvSpPr txBox="1">
            <a:spLocks/>
          </p:cNvSpPr>
          <p:nvPr/>
        </p:nvSpPr>
        <p:spPr>
          <a:xfrm>
            <a:off x="251520" y="188640"/>
            <a:ext cx="8640960" cy="13407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dist="38096" dir="2700000">
                    <a:srgbClr val="FFFFFF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dist="38096" dir="2700000">
                    <a:srgbClr val="FFFFFF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dist="38096" dir="2700000">
                    <a:srgbClr val="FFFFFF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dist="38096" dir="2700000">
                    <a:srgbClr val="FFFFFF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dist="38096" dir="2700000">
                    <a:srgbClr val="FFFFFF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dist="38096" dir="2700000">
                    <a:srgbClr val="FFFFFF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dist="38096" dir="2700000">
                    <a:srgbClr val="FFFFFF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dist="38096" dir="2700000">
                    <a:srgbClr val="FFFFFF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dist="38096" dir="2700000">
                    <a:srgbClr val="FFFFFF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dist="38096" dir="2700000">
                    <a:srgbClr val="FFFFFF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dist="38096" dir="2700000">
                    <a:srgbClr val="FFFFFF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dist="38096" dir="2700000">
                    <a:srgbClr val="FFFFFF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096" dir="2700000">
                    <a:srgbClr val="FFFFFF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Инструменты и приспособления для нарезания внутренней резьбы</a:t>
            </a:r>
            <a:r>
              <a:rPr kumimoji="0" lang="ru-RU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dist="22860" dir="5400000">
                    <a:srgbClr val="000000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8D3E"/>
                </a:solidFill>
                <a:effectLst>
                  <a:outerShdw dist="22860" dir="5400000">
                    <a:srgbClr val="000000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8D3E"/>
                </a:solidFill>
                <a:effectLst>
                  <a:outerShdw dist="22860" dir="5400000">
                    <a:srgbClr val="000000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</a:b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dist="22860" dir="5400000">
                  <a:srgbClr val="000000"/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1052737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Метчик</a:t>
            </a:r>
            <a:r>
              <a:rPr kumimoji="0" lang="ru-RU" sz="2000" b="1" i="0" u="none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представляет собой винт с продольными стружечными </a:t>
            </a:r>
            <a:r>
              <a:rPr lang="ru-RU" sz="2000" kern="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канавками изготавливают из инструментальной легированной стали</a:t>
            </a:r>
            <a:r>
              <a:rPr kumimoji="0" lang="ru-RU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основные элементы;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 - комплект для нарезания</a:t>
            </a:r>
            <a:r>
              <a:rPr kumimoji="0" lang="ru-RU" sz="2000" b="0" i="0" u="none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метрической резьбы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l="3867" t="2645" r="41995" b="49210"/>
          <a:stretch>
            <a:fillRect/>
          </a:stretch>
        </p:blipFill>
        <p:spPr>
          <a:xfrm>
            <a:off x="539552" y="2348880"/>
            <a:ext cx="4608512" cy="2304256"/>
          </a:xfrm>
          <a:ln w="38100">
            <a:solidFill>
              <a:schemeClr val="accent2">
                <a:lumMod val="50000"/>
              </a:schemeClr>
            </a:solidFill>
          </a:ln>
        </p:spPr>
      </p:pic>
      <p:pic>
        <p:nvPicPr>
          <p:cNvPr id="12" name="Рисунок 11" descr="C:\Documents and Settings\Владелец\Рабочий стол\печать\Вороток Барсов\IMG_1254.jpg"/>
          <p:cNvPicPr/>
          <p:nvPr/>
        </p:nvPicPr>
        <p:blipFill>
          <a:blip r:embed="rId5" cstate="print"/>
          <a:srcRect t="20205" b="15031"/>
          <a:stretch>
            <a:fillRect/>
          </a:stretch>
        </p:blipFill>
        <p:spPr bwMode="auto">
          <a:xfrm rot="20379623">
            <a:off x="5156935" y="2503638"/>
            <a:ext cx="3498215" cy="678567"/>
          </a:xfrm>
          <a:prstGeom prst="hexagon">
            <a:avLst/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5436096" y="1700808"/>
            <a:ext cx="2359428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Образцы воротков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5154841" y="2472228"/>
            <a:ext cx="1372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5307240" y="2624628"/>
            <a:ext cx="14249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5292080" y="2636912"/>
            <a:ext cx="14249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5307241" y="2624628"/>
            <a:ext cx="1372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5459640" y="2777028"/>
            <a:ext cx="11285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6516216" y="3284984"/>
            <a:ext cx="11285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5543600" y="4941168"/>
            <a:ext cx="36004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/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Простой вороток для </a:t>
            </a:r>
          </a:p>
          <a:p>
            <a:pPr lvl="0" algn="ctr" eaLnBrk="0" hangingPunct="0"/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нескольких метчиков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 rot="20563589">
            <a:off x="5868667" y="3073900"/>
            <a:ext cx="337280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Простой</a:t>
            </a:r>
            <a:r>
              <a:rPr kumimoji="0" lang="ru-RU" sz="1800" b="1" i="0" u="none" strike="noStrike" cap="none" normalizeH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вороток для одного метчика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395536" y="4653136"/>
            <a:ext cx="39959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Раздвижные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воротки</a:t>
            </a: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Рисунок 26" descr="C:\Documents and Settings\Владелец\Рабочий стол\печать\Вороток Барсов\IMG_1253.jpg"/>
          <p:cNvPicPr/>
          <p:nvPr/>
        </p:nvPicPr>
        <p:blipFill>
          <a:blip r:embed="rId6" cstate="print"/>
          <a:srcRect l="7323" t="13754" r="2751" b="18932"/>
          <a:stretch>
            <a:fillRect/>
          </a:stretch>
        </p:blipFill>
        <p:spPr bwMode="auto">
          <a:xfrm>
            <a:off x="352459" y="5765186"/>
            <a:ext cx="4248472" cy="936104"/>
          </a:xfrm>
          <a:prstGeom prst="hexagon">
            <a:avLst/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8" name="Рисунок 27" descr="C:\Documents and Settings\Владелец\Рабочий стол\печать\Вороток Барсов\IMG_1249.jpg"/>
          <p:cNvPicPr/>
          <p:nvPr/>
        </p:nvPicPr>
        <p:blipFill>
          <a:blip r:embed="rId7" cstate="print"/>
          <a:srcRect b="21428"/>
          <a:stretch>
            <a:fillRect/>
          </a:stretch>
        </p:blipFill>
        <p:spPr bwMode="auto">
          <a:xfrm>
            <a:off x="5183560" y="4149080"/>
            <a:ext cx="3960440" cy="792088"/>
          </a:xfrm>
          <a:prstGeom prst="hexagon">
            <a:avLst/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76672"/>
            <a:ext cx="8748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Диаметр отверстия при нарезании метрической резьбы (для стали)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51520" y="0"/>
            <a:ext cx="5184576" cy="50891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A5644E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Times New Roman"/>
                <a:cs typeface="+mj-cs"/>
              </a:rPr>
              <a:t>Приемы выполнения резьбы</a:t>
            </a: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 cstate="print"/>
          <a:srcRect l="3287" t="2160" r="74478" b="58292"/>
          <a:stretch>
            <a:fillRect/>
          </a:stretch>
        </p:blipFill>
        <p:spPr>
          <a:xfrm>
            <a:off x="5241638" y="1340768"/>
            <a:ext cx="3902362" cy="3902362"/>
          </a:xfrm>
          <a:prstGeom prst="hexagon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95536" y="3068960"/>
          <a:ext cx="4608512" cy="1656184"/>
        </p:xfrm>
        <a:graphic>
          <a:graphicData uri="http://schemas.openxmlformats.org/drawingml/2006/table">
            <a:tbl>
              <a:tblPr/>
              <a:tblGrid>
                <a:gridCol w="46085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65618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2000" b="1" i="1" dirty="0" smtClean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 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79512" y="321297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При нарезании резьбы в отверстии делают 1-2 оборота по часовой стрелке и пол - оборота назад, </a:t>
            </a:r>
          </a:p>
          <a:p>
            <a:pPr>
              <a:spcAft>
                <a:spcPts val="0"/>
              </a:spcAft>
            </a:pP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чтобы сломать вьющуюся стружку 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512" y="1484784"/>
          <a:ext cx="4734018" cy="17068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780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90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890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8900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8900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99381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Диаметр резьбы, мм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99115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Диаметр сверла, мм</a:t>
                      </a:r>
                    </a:p>
                    <a:p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6,7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8,4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10,1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51520" y="4581128"/>
            <a:ext cx="38164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Условия для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нарезания резьбы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3"/>
          <p:cNvSpPr txBox="1">
            <a:spLocks/>
          </p:cNvSpPr>
          <p:nvPr/>
        </p:nvSpPr>
        <p:spPr>
          <a:xfrm>
            <a:off x="395536" y="4869160"/>
            <a:ext cx="8424936" cy="1772816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lnSpc>
                <a:spcPct val="150000"/>
              </a:lnSpc>
              <a:spcBef>
                <a:spcPts val="600"/>
              </a:spcBef>
              <a:buClr>
                <a:schemeClr val="accent2">
                  <a:lumMod val="50000"/>
                </a:schemeClr>
              </a:buClr>
              <a:buSzPct val="75000"/>
              <a:buFont typeface="Wingdings" pitchFamily="2" charset="2"/>
              <a:buChar char="Ø"/>
            </a:pPr>
            <a:r>
              <a:rPr kumimoji="0" lang="ru-RU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Закрепить ровно заготовку в </a:t>
            </a:r>
            <a:r>
              <a:rPr lang="ru-RU" sz="2000" kern="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тисках (заготовка должна быть установлена под прямым углом к губкам тисков); </a:t>
            </a:r>
            <a:endParaRPr kumimoji="0" lang="ru-RU" sz="200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chemeClr val="accent2">
                  <a:lumMod val="50000"/>
                </a:schemeClr>
              </a:buClr>
              <a:buSzPct val="75000"/>
              <a:buFont typeface="Wingdings" pitchFamily="2" charset="2"/>
              <a:buChar char="Ø"/>
              <a:tabLst/>
              <a:defRPr/>
            </a:pPr>
            <a:r>
              <a:rPr kumimoji="0" lang="ru-RU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Заготовка должна иметь фаску 2 </a:t>
            </a:r>
            <a:r>
              <a:rPr kumimoji="0" lang="ru-RU" sz="20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х</a:t>
            </a:r>
            <a:r>
              <a:rPr kumimoji="0" lang="ru-RU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45° для захода инструмента;</a:t>
            </a: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schemeClr val="accent2">
                  <a:lumMod val="50000"/>
                </a:schemeClr>
              </a:buClr>
              <a:buSzPct val="75000"/>
              <a:buFont typeface="Wingdings" pitchFamily="2" charset="2"/>
              <a:buChar char="Ø"/>
              <a:tabLst/>
              <a:defRPr/>
            </a:pPr>
            <a:r>
              <a:rPr kumimoji="0" lang="ru-RU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Для чистоты резьбы обязательно смазать заготовку машинным маслом;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dist="38096" dir="2700000">
                  <a:srgbClr val="FFFFFF"/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dist="38096" dir="2700000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Рисунок 11" descr="https://bip-mip.com/wp-content/uploads/2012/08/narezanie-rezby2.jpg">
            <a:hlinkClick r:id="rId3"/>
          </p:cNvPr>
          <p:cNvPicPr/>
          <p:nvPr/>
        </p:nvPicPr>
        <p:blipFill>
          <a:blip r:embed="rId4" cstate="print"/>
          <a:srcRect l="54337" t="3934" r="3736" b="13450"/>
          <a:stretch>
            <a:fillRect/>
          </a:stretch>
        </p:blipFill>
        <p:spPr bwMode="auto">
          <a:xfrm>
            <a:off x="4355976" y="3068960"/>
            <a:ext cx="2088232" cy="1562986"/>
          </a:xfrm>
          <a:prstGeom prst="hexagon">
            <a:avLst/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323528" y="836712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хвостовой части  метчиков указан диаметр, шаг резьбы и номер метчика (если он из комплекта).</a:t>
            </a:r>
            <a:endParaRPr lang="ru-RU" sz="1800" b="1" i="1" kern="0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Уровень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Уровень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Уровень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ровень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ровень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ровень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1374</TotalTime>
  <Words>1594</Words>
  <Application>Microsoft Office PowerPoint</Application>
  <PresentationFormat>Экран (4:3)</PresentationFormat>
  <Paragraphs>240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Уровень</vt:lpstr>
      <vt:lpstr>   Муниципальное  общеобразовательное учреждение   «Гимназия № 5 Ворошиловского района Волгограда»  </vt:lpstr>
      <vt:lpstr>Резьба представляет собой  винтовую канавку, образованную на наружной и внутренней поверхности </vt:lpstr>
      <vt:lpstr>Изображение резьбовых соединений: </vt:lpstr>
      <vt:lpstr>       Виды резьбы    </vt:lpstr>
      <vt:lpstr>Элементы резьбы</vt:lpstr>
      <vt:lpstr>Инструменты и приспособления для нарезания наружной резьбы  </vt:lpstr>
      <vt:lpstr>Приемы выполнения резьбы</vt:lpstr>
      <vt:lpstr>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МУК "Юность"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Кейс-метод</dc:title>
  <dc:creator>Федорова Л.П.</dc:creator>
  <cp:lastModifiedBy>user</cp:lastModifiedBy>
  <cp:revision>96</cp:revision>
  <dcterms:created xsi:type="dcterms:W3CDTF">2010-02-15T08:04:11Z</dcterms:created>
  <dcterms:modified xsi:type="dcterms:W3CDTF">2021-03-06T10:17:09Z</dcterms:modified>
</cp:coreProperties>
</file>