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3" r:id="rId17"/>
    <p:sldId id="294" r:id="rId18"/>
    <p:sldId id="296" r:id="rId19"/>
    <p:sldId id="295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14" r:id="rId28"/>
    <p:sldId id="304" r:id="rId29"/>
    <p:sldId id="310" r:id="rId30"/>
    <p:sldId id="309" r:id="rId31"/>
    <p:sldId id="308" r:id="rId32"/>
    <p:sldId id="307" r:id="rId33"/>
    <p:sldId id="311" r:id="rId34"/>
    <p:sldId id="306" r:id="rId35"/>
    <p:sldId id="313" r:id="rId36"/>
    <p:sldId id="315" r:id="rId37"/>
    <p:sldId id="318" r:id="rId38"/>
    <p:sldId id="320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993300"/>
    <a:srgbClr val="003399"/>
    <a:srgbClr val="000000"/>
    <a:srgbClr val="000066"/>
    <a:srgbClr val="99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1309-A3F3-4308-8C4C-E8B61A05FA71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33CB-D0E7-4231-912C-AA1C137EF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9B47-5A4E-4834-B324-4864979F042B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7C07-9322-49D5-AAFF-F3CEF46EA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ABA0-F43F-4F12-B662-F3A17AD71E00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B9ED-B774-41FD-B961-8ADEF8BFB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89FA-023F-423B-ACE4-E9D69A517F5B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5C35-C058-4127-B15D-FA2F9AEDB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B45F-D2D3-4B83-B076-9AFF4CEDD32E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BD19-CFF9-4433-8B4F-1DC72195C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B7D6-36B3-44FD-8707-82246C94074D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9ABC-EF11-4AC7-ADFF-A6CA2E9DA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9CBA-3CE6-4ABF-BE10-DBAC4B3194C7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0B22-B48E-405B-91D6-31BAA0DB5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62A1-7EEF-488E-8510-ABF26425E3A3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8FCF-73F7-4414-9F19-D2C433ADE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BC99-75E8-40AC-9296-1E8A3171F072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00ED-A5F8-43CC-B7C5-52E06BD8E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C3C6-7698-41A7-B790-6CE4705765F6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22B9-37F5-4409-A0B3-5367405B7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E30D-EAD2-4B59-8BA6-C04DDF9BD26A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30D9-9BE5-402F-B372-ED4FD9F9D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4BF952-8711-4726-87C9-8E8AE5C9927D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50B21-5CC4-4A5A-BB04-EE54FEE1B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213" y="-242888"/>
            <a:ext cx="10042526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79388" y="1120775"/>
            <a:ext cx="88566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>
                <a:solidFill>
                  <a:srgbClr val="000066"/>
                </a:solidFill>
                <a:latin typeface="Verdana" pitchFamily="34" charset="0"/>
              </a:rPr>
              <a:t>Экологический проект </a:t>
            </a:r>
          </a:p>
          <a:p>
            <a:pPr algn="ctr"/>
            <a:r>
              <a:rPr lang="ru-RU" sz="3600" b="1">
                <a:solidFill>
                  <a:srgbClr val="000066"/>
                </a:solidFill>
                <a:latin typeface="Verdana" pitchFamily="34" charset="0"/>
              </a:rPr>
              <a:t>во второй младшей группе на тему </a:t>
            </a:r>
          </a:p>
          <a:p>
            <a:pPr algn="ctr"/>
            <a:r>
              <a:rPr lang="ru-RU" sz="3600" b="1">
                <a:solidFill>
                  <a:srgbClr val="000066"/>
                </a:solidFill>
                <a:latin typeface="Verdana" pitchFamily="34" charset="0"/>
              </a:rPr>
              <a:t>«Наш веселый огород».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056188" y="438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211638" y="5157788"/>
            <a:ext cx="4595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0099"/>
                </a:solidFill>
              </a:rPr>
              <a:t>Презентацию </a:t>
            </a:r>
            <a:r>
              <a:rPr lang="ru-RU" sz="2000" b="1" i="1" dirty="0" smtClean="0">
                <a:solidFill>
                  <a:srgbClr val="000099"/>
                </a:solidFill>
              </a:rPr>
              <a:t>подготовила воспитатель МБДОУ №136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</a:t>
            </a:r>
            <a:r>
              <a:rPr lang="ru-RU" sz="2000" b="1" i="1" dirty="0" smtClean="0">
                <a:solidFill>
                  <a:srgbClr val="000099"/>
                </a:solidFill>
              </a:rPr>
              <a:t>/с</a:t>
            </a: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«Радуга», г. Брянск</a:t>
            </a:r>
            <a:endParaRPr lang="ru-RU" sz="2000" b="1" i="1" dirty="0">
              <a:solidFill>
                <a:srgbClr val="000099"/>
              </a:solidFill>
            </a:endParaRPr>
          </a:p>
          <a:p>
            <a:r>
              <a:rPr lang="ru-RU" sz="2000" b="1" i="1" dirty="0">
                <a:solidFill>
                  <a:srgbClr val="000099"/>
                </a:solidFill>
              </a:rPr>
              <a:t>Сашенкова Ирина </a:t>
            </a:r>
            <a:r>
              <a:rPr lang="ru-RU" sz="2000" b="1" i="1" dirty="0" smtClean="0">
                <a:solidFill>
                  <a:srgbClr val="000099"/>
                </a:solidFill>
              </a:rPr>
              <a:t>Юрьевна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13319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62059">
            <a:off x="1042988" y="4652963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2" descr="0_8ad6_18898049_X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13" y="-17145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71378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Основной исследовательский этап:</a:t>
            </a:r>
          </a:p>
          <a:p>
            <a:pPr eaLnBrk="0" hangingPunct="0"/>
            <a:endParaRPr lang="ru-RU" sz="1600" b="1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1. Подготовка почвы, рыхление, полив.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2. Рассматривание и посадка семян цветов (бархатцы, петунья, ) и лука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3. Наблюдение за ростом растений.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4. Отражение результата через художественно-творческую деятельность.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5.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картины.  Проводились занятия, дидактические игры, беседы.</a:t>
            </a:r>
          </a:p>
          <a:p>
            <a:pPr eaLnBrk="0" hangingPunct="0"/>
            <a:endParaRPr lang="ru-RU" sz="2400" b="1">
              <a:solidFill>
                <a:srgbClr val="003399"/>
              </a:solidFill>
              <a:latin typeface="Verdana" pitchFamily="34" charset="0"/>
            </a:endParaRPr>
          </a:p>
        </p:txBody>
      </p:sp>
      <p:pic>
        <p:nvPicPr>
          <p:cNvPr id="22533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-171450"/>
            <a:ext cx="12620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311275" y="639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23850" y="1557338"/>
            <a:ext cx="88201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Заключительный этап.</a:t>
            </a:r>
          </a:p>
          <a:p>
            <a:pPr eaLnBrk="0" hangingPunct="0"/>
            <a:endParaRPr lang="ru-RU" b="1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1. Подведение итогов полученных результатов.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2. Составление фотоальбома «Наш веселый огород»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3. Презентация проекта.</a:t>
            </a:r>
          </a:p>
          <a:p>
            <a:pPr eaLnBrk="0" hangingPunct="0"/>
            <a:endParaRPr lang="ru-RU" sz="2400" b="1">
              <a:solidFill>
                <a:srgbClr val="003399"/>
              </a:solidFill>
              <a:latin typeface="Verdana" pitchFamily="34" charset="0"/>
            </a:endParaRPr>
          </a:p>
        </p:txBody>
      </p:sp>
      <p:pic>
        <p:nvPicPr>
          <p:cNvPr id="23558" name="Picture 12" descr="0_8ad6_18898049_X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0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501332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71450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-420688" y="3573463"/>
            <a:ext cx="95646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800" b="1">
                <a:solidFill>
                  <a:srgbClr val="003366"/>
                </a:solidFill>
                <a:latin typeface="Verdana" pitchFamily="34" charset="0"/>
              </a:rPr>
              <a:t>Мероприятия </a:t>
            </a:r>
          </a:p>
          <a:p>
            <a:pPr algn="ctr" eaLnBrk="0" hangingPunct="0"/>
            <a:r>
              <a:rPr lang="ru-RU" sz="4800" b="1">
                <a:solidFill>
                  <a:srgbClr val="003366"/>
                </a:solidFill>
                <a:latin typeface="Verdana" pitchFamily="34" charset="0"/>
              </a:rPr>
              <a:t>по реализации проекта.</a:t>
            </a:r>
            <a:r>
              <a:rPr lang="ru-RU" sz="480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95288" y="115888"/>
            <a:ext cx="83677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1. Беседы: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Что такое огород и что на нем растет?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Какие растения можно вырастить на подоконнике?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Лук - это овощ или фрукт?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Как подготовить лук к посадке?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Семена.</a:t>
            </a:r>
          </a:p>
        </p:txBody>
      </p:sp>
      <p:pic>
        <p:nvPicPr>
          <p:cNvPr id="25605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868863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68313" y="2708275"/>
            <a:ext cx="86756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2. Опытно-экспериментальная деятельность: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Рост и развитие растений.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Вода и росток.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Тень и свет.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Посадка луковицы в баночку с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158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765175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3. Практическая деятельность: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Подготовка луковиц к посадке.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Полив, уход и наблюдения за луком.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Посев семян цветов.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0" y="2492375"/>
            <a:ext cx="81115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003399"/>
                </a:solidFill>
                <a:latin typeface="Verdana" pitchFamily="34" charset="0"/>
              </a:rPr>
              <a:t>4. Экологические занятия по </a:t>
            </a:r>
            <a:endParaRPr lang="ru-RU" sz="3600" b="1" dirty="0" smtClean="0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/>
            <a:r>
              <a:rPr lang="ru-RU" sz="3600" b="1" dirty="0" smtClean="0">
                <a:solidFill>
                  <a:srgbClr val="003399"/>
                </a:solidFill>
                <a:latin typeface="Verdana" pitchFamily="34" charset="0"/>
              </a:rPr>
              <a:t>темам</a:t>
            </a:r>
            <a:r>
              <a:rPr lang="ru-RU" sz="3600" b="1" dirty="0">
                <a:solidFill>
                  <a:srgbClr val="003399"/>
                </a:solidFill>
                <a:latin typeface="Verdana" pitchFamily="34" charset="0"/>
              </a:rPr>
              <a:t>:</a:t>
            </a:r>
            <a:endParaRPr lang="ru-RU" sz="3600" b="1" dirty="0">
              <a:solidFill>
                <a:srgbClr val="003399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Семена, </a:t>
            </a:r>
          </a:p>
          <a:p>
            <a:pPr eaLnBrk="0" hangingPunct="0">
              <a:buFontTx/>
              <a:buChar char="-"/>
            </a:pPr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Первые всходы</a:t>
            </a:r>
          </a:p>
          <a:p>
            <a:pPr eaLnBrk="0" hangingPunct="0">
              <a:buFontTx/>
              <a:buChar char="-"/>
            </a:pPr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Мир овощей</a:t>
            </a:r>
          </a:p>
        </p:txBody>
      </p:sp>
      <p:pic>
        <p:nvPicPr>
          <p:cNvPr id="26630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93382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29488">
            <a:off x="1476375" y="494188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3048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" y="0"/>
            <a:ext cx="84550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5. Игровая деятельность:</a:t>
            </a:r>
          </a:p>
          <a:p>
            <a:pPr marL="342900" indent="-342900" eaLnBrk="0" hangingPunct="0">
              <a:buFontTx/>
              <a:buChar char="-"/>
            </a:pPr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Дидактические игры: «Чудесный мешочек»,</a:t>
            </a:r>
            <a:endParaRPr lang="ru-RU" sz="2400" b="1">
              <a:solidFill>
                <a:srgbClr val="003399"/>
              </a:solidFill>
            </a:endParaRP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«Отгадай по вкусу», «Овощ или фрукт».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 Настольные игры: «Овощи», «Парные картинки»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-Сюжетно-ролевая игра «Овощной магазин».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23850" y="2643182"/>
            <a:ext cx="8820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003399"/>
                </a:solidFill>
                <a:latin typeface="Verdana" pitchFamily="34" charset="0"/>
              </a:rPr>
              <a:t>6. Художественно-творческая деятельность детей:</a:t>
            </a:r>
          </a:p>
          <a:p>
            <a:pPr eaLnBrk="0" hangingPunct="0"/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-  Раскрашивание цветными карандашами раскрасок с изображением луковиц. </a:t>
            </a:r>
          </a:p>
          <a:p>
            <a:pPr eaLnBrk="0" hangingPunct="0"/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- Лепка «Лук».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50825" y="4714884"/>
            <a:ext cx="90741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003399"/>
                </a:solidFill>
                <a:latin typeface="Verdana" pitchFamily="34" charset="0"/>
              </a:rPr>
              <a:t>7. Речевое развитие:</a:t>
            </a:r>
          </a:p>
          <a:p>
            <a:pPr eaLnBrk="0" hangingPunct="0"/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-Чтение сказок «Репка», «Вершки и корешки», «Пых».</a:t>
            </a:r>
          </a:p>
          <a:p>
            <a:pPr eaLnBrk="0" hangingPunct="0"/>
            <a:r>
              <a:rPr lang="ru-RU" sz="2400" b="1" dirty="0">
                <a:solidFill>
                  <a:srgbClr val="003399"/>
                </a:solidFill>
                <a:latin typeface="Verdana" pitchFamily="34" charset="0"/>
              </a:rPr>
              <a:t>-Разучивание с детьми стихов, загадок, поговорок и пословиц об овощах.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07950" y="0"/>
            <a:ext cx="903605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ВЫВОД:</a:t>
            </a:r>
          </a:p>
          <a:p>
            <a:pPr eaLnBrk="0" hangingPunct="0"/>
            <a:r>
              <a:rPr lang="ru-RU" sz="2000" b="1">
                <a:solidFill>
                  <a:srgbClr val="000099"/>
                </a:solidFill>
                <a:latin typeface="Verdana" pitchFamily="34" charset="0"/>
              </a:rPr>
              <a:t>Огород на подоконнике является хорошим помощником в воспитании у детей экологической культуры, создания правильного отношения к живой природе. Он способен расширить представление детей о растениях, как живых организмов, об условиях необходимых для роста растений, развивать эстетическое чувство, умение радоваться красоте выращиваемых растений и результатам своего труда.</a:t>
            </a:r>
          </a:p>
          <a:p>
            <a:pPr eaLnBrk="0" hangingPunct="0"/>
            <a:r>
              <a:rPr lang="ru-RU" sz="2000" b="1">
                <a:solidFill>
                  <a:srgbClr val="000099"/>
                </a:solidFill>
                <a:latin typeface="Verdana" pitchFamily="34" charset="0"/>
              </a:rPr>
              <a:t>Выращивая и ухаживая за растениями дети наблюдают за тем, какие из них растут быстрее, сравнивают форму и цвет, рассматривают их через лупу, определяют условия необходимые для роста и развития растения. </a:t>
            </a:r>
          </a:p>
          <a:p>
            <a:pPr eaLnBrk="0" hangingPunct="0"/>
            <a:r>
              <a:rPr lang="ru-RU" sz="2000" b="1">
                <a:solidFill>
                  <a:srgbClr val="000099"/>
                </a:solidFill>
                <a:latin typeface="Verdana" pitchFamily="34" charset="0"/>
              </a:rPr>
              <a:t>Дети с удовольствием делали лунки, сеяли семена, поливали их и с нетерпением ждали всходов. Вот  так, в игровой форме мы не только посадили огород на подоконнике, наблюдали за ростом растений, но и дали детям знания о том как ухаживать за растениями в комнатных условиях, развивали любознательность, наблюдательность, трудолюбие. Все участники проекта, дети, воспитатели, родители, получили положительные эмоции от полученных результатов.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6985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0" y="1196975"/>
            <a:ext cx="88519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99"/>
                </a:solidFill>
                <a:latin typeface="Verdana" pitchFamily="34" charset="0"/>
              </a:rPr>
              <a:t>БИБЛИОГРАФИЧЕСКИЙ СПИСОК</a:t>
            </a:r>
          </a:p>
          <a:p>
            <a:r>
              <a:rPr lang="ru-RU" sz="2000" b="1">
                <a:solidFill>
                  <a:srgbClr val="000099"/>
                </a:solidFill>
                <a:latin typeface="Verdana" pitchFamily="34" charset="0"/>
              </a:rPr>
              <a:t>1. Иванова А.И. «Экологические наблюдения и эксперименты в детском саду. Мир растений», М.: 2005.</a:t>
            </a:r>
            <a:br>
              <a:rPr lang="ru-RU" sz="2000" b="1">
                <a:solidFill>
                  <a:srgbClr val="000099"/>
                </a:solidFill>
                <a:latin typeface="Verdana" pitchFamily="34" charset="0"/>
              </a:rPr>
            </a:br>
            <a:r>
              <a:rPr lang="ru-RU" sz="2000" b="1">
                <a:solidFill>
                  <a:srgbClr val="000099"/>
                </a:solidFill>
                <a:latin typeface="Verdana" pitchFamily="34" charset="0"/>
              </a:rPr>
              <a:t>2. Комарова Н.Г., Грибова Л.Ф. «Мир, в котором я живу», М.: 2006.</a:t>
            </a:r>
            <a:br>
              <a:rPr lang="ru-RU" sz="2000" b="1">
                <a:solidFill>
                  <a:srgbClr val="000099"/>
                </a:solidFill>
                <a:latin typeface="Verdana" pitchFamily="34" charset="0"/>
              </a:rPr>
            </a:br>
            <a:r>
              <a:rPr lang="ru-RU" sz="2000" b="1">
                <a:solidFill>
                  <a:srgbClr val="000099"/>
                </a:solidFill>
                <a:latin typeface="Verdana" pitchFamily="34" charset="0"/>
              </a:rPr>
              <a:t>3. Николаева С.Н. «Воспитание экологической культуры в дошкольном детстве», М. «Просвещение», 2005.</a:t>
            </a:r>
            <a:br>
              <a:rPr lang="ru-RU" sz="2000" b="1">
                <a:solidFill>
                  <a:srgbClr val="000099"/>
                </a:solidFill>
                <a:latin typeface="Verdana" pitchFamily="34" charset="0"/>
              </a:rPr>
            </a:br>
            <a:r>
              <a:rPr lang="ru-RU" sz="2000" b="1">
                <a:solidFill>
                  <a:srgbClr val="000099"/>
                </a:solidFill>
                <a:latin typeface="Verdana" pitchFamily="34" charset="0"/>
              </a:rPr>
              <a:t>4. Поддубная Л.Б. «Природа вокруг нас», М. «Корифей», 2006.</a:t>
            </a:r>
            <a:br>
              <a:rPr lang="ru-RU" sz="2000" b="1">
                <a:solidFill>
                  <a:srgbClr val="000099"/>
                </a:solidFill>
                <a:latin typeface="Verdana" pitchFamily="34" charset="0"/>
              </a:rPr>
            </a:br>
            <a:r>
              <a:rPr lang="ru-RU" sz="2000" b="1">
                <a:solidFill>
                  <a:srgbClr val="000099"/>
                </a:solidFill>
                <a:latin typeface="Verdana" pitchFamily="34" charset="0"/>
              </a:rPr>
              <a:t>5. Интернет ресурсы.</a:t>
            </a:r>
          </a:p>
        </p:txBody>
      </p:sp>
      <p:pic>
        <p:nvPicPr>
          <p:cNvPr id="29701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71450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88925" y="3357563"/>
            <a:ext cx="8855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0099"/>
                </a:solidFill>
                <a:latin typeface="Verdana" pitchFamily="34" charset="0"/>
              </a:rPr>
              <a:t>ФОТОАЛЬБОМ </a:t>
            </a:r>
          </a:p>
          <a:p>
            <a:pPr algn="ctr"/>
            <a:r>
              <a:rPr lang="ru-RU" sz="4000" b="1" i="1">
                <a:solidFill>
                  <a:srgbClr val="000099"/>
                </a:solidFill>
                <a:latin typeface="Verdana" pitchFamily="34" charset="0"/>
              </a:rPr>
              <a:t>«НАШ ВЕСЕЛЫЙ ОГОРОД»</a:t>
            </a:r>
          </a:p>
        </p:txBody>
      </p:sp>
      <p:pic>
        <p:nvPicPr>
          <p:cNvPr id="30725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7002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image (7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5695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image (7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638550"/>
            <a:ext cx="53625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8366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71450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50825" y="1773238"/>
            <a:ext cx="82391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0066"/>
                </a:solidFill>
                <a:latin typeface="Verdana" pitchFamily="34" charset="0"/>
              </a:rPr>
              <a:t>Актуальность проекта. </a:t>
            </a:r>
          </a:p>
          <a:p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Ребенок является первооткрывателем всего того, что его окружает. Он может усвоить все прочно и надолго, если ему расскажут, покажут и если он попробует сам сделать. Дети младшего возраста не знают про то, как выращивают лук, сеют семена овощей, цветов на рассаду. Как надо ухаживать за ними: поливать, рыхлить почву. Что растения живые и что необходимо для их роста. А так же у них недостаточно развит интерес к познавательно-исследовательской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image (7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52562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image (7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284538"/>
            <a:ext cx="5591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image (7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7950"/>
            <a:ext cx="57451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image (6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600450"/>
            <a:ext cx="5435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2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image (7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86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image (6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284538"/>
            <a:ext cx="5695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926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2" descr="0_8ad6_18898049_X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2" descr="0_8ad6_18898049_X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71450"/>
            <a:ext cx="952500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image (5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5715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image (4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540125"/>
            <a:ext cx="55435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37277">
            <a:off x="468313" y="45085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333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image (6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55435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image (5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500438"/>
            <a:ext cx="53625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2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image (7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213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борис 18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400425"/>
            <a:ext cx="5003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20170321_101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341438"/>
            <a:ext cx="37052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20170321_1002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46799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4" descr="fon-dlya-prezentacii-vesna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fon-dlya-prezentacii-vesna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image?id=854264951556&amp;t=3&amp;plc=WEB&amp;tkn=*Vl4CpdizhQRjYkTLlx7S70qeP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image?id=854264950276&amp;t=3&amp;plc=WEB&amp;tkn=*RC5rs6g84_usG-C3BWhUhV2IW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924175"/>
            <a:ext cx="6172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0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20170324_114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25" y="3068638"/>
            <a:ext cx="4841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борис 18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3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20170313_103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39957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image (10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5738" y="404813"/>
            <a:ext cx="3878262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2313" cy="7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95288" y="2060575"/>
            <a:ext cx="87487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Участники проекта: </a:t>
            </a:r>
          </a:p>
          <a:p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дети 2 младшей группы "Почемучки", воспитатели, родители.</a:t>
            </a:r>
          </a:p>
          <a:p>
            <a:endParaRPr lang="ru-RU" sz="2400" b="1">
              <a:solidFill>
                <a:srgbClr val="003399"/>
              </a:solidFill>
              <a:latin typeface="Verdana" pitchFamily="34" charset="0"/>
            </a:endParaRPr>
          </a:p>
          <a:p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Срок выполнения</a:t>
            </a:r>
            <a:r>
              <a:rPr lang="ru-RU" sz="2400" b="1">
                <a:solidFill>
                  <a:srgbClr val="003399"/>
                </a:solidFill>
              </a:rPr>
              <a:t>:</a:t>
            </a:r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 март-апрель</a:t>
            </a:r>
          </a:p>
          <a:p>
            <a:endParaRPr lang="ru-RU" sz="2400" b="1">
              <a:solidFill>
                <a:srgbClr val="003399"/>
              </a:solidFill>
              <a:latin typeface="Verdana" pitchFamily="34" charset="0"/>
            </a:endParaRPr>
          </a:p>
          <a:p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Цель проекта. Формировать интерес к познавательно-исследовательской деятельности в процессе выращивания лука. Привлечь родителей к реализации совместно-исследовательской деятельности.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95288" y="5949950"/>
            <a:ext cx="874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3399"/>
              </a:solidFill>
              <a:latin typeface="Verdana" pitchFamily="34" charset="0"/>
            </a:endParaRPr>
          </a:p>
        </p:txBody>
      </p:sp>
      <p:pic>
        <p:nvPicPr>
          <p:cNvPr id="15366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1970">
            <a:off x="7163594" y="765969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54115">
            <a:off x="3058319" y="6238082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 descr="0_8ad6_18898049_X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15888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20170313_103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06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image (8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420938"/>
            <a:ext cx="5486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799228">
            <a:off x="6300788" y="26035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61913"/>
            <a:ext cx="9525000" cy="71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 descr="борис 1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49672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борис 18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284538"/>
            <a:ext cx="460692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2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image (8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641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image_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225" y="3362325"/>
            <a:ext cx="58197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943533">
            <a:off x="6948488" y="5492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DSCF4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93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DSCF43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904875"/>
            <a:ext cx="44672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DSCF4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DSCF43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3368675"/>
            <a:ext cx="46577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771721">
            <a:off x="1619250" y="458152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0_8ad6_18898049_X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image (8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05175"/>
            <a:ext cx="5943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image (8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0"/>
            <a:ext cx="53641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2" descr="0_8ad6_18898049_X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15888"/>
            <a:ext cx="1690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4" name="Picture 4" descr="fon-dlya-prezentacii-vesna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 descr="Изображение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46291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Изображение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981075"/>
            <a:ext cx="42386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778568">
            <a:off x="468313" y="47244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4" descr="fon-dlya-prezentacii-vesna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 descr="конкурс 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96975"/>
            <a:ext cx="3884612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 descr="Аришка 7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3375"/>
            <a:ext cx="36957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527175" y="2081213"/>
            <a:ext cx="1554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СПАПСИБО </a:t>
            </a: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171450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827088" y="3141663"/>
            <a:ext cx="8347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990033"/>
                </a:solidFill>
                <a:latin typeface="Verdana" pitchFamily="34" charset="0"/>
              </a:rPr>
              <a:t>СПАСИБО </a:t>
            </a:r>
          </a:p>
          <a:p>
            <a:r>
              <a:rPr lang="ru-RU" sz="4800" b="1" i="1">
                <a:solidFill>
                  <a:srgbClr val="990033"/>
                </a:solidFill>
                <a:latin typeface="Verdana" pitchFamily="34" charset="0"/>
              </a:rPr>
              <a:t>               ЗА ВНИМАНИЕ !</a:t>
            </a:r>
          </a:p>
        </p:txBody>
      </p:sp>
      <p:pic>
        <p:nvPicPr>
          <p:cNvPr id="5120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58152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425" y="522922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1628775"/>
            <a:ext cx="155257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1628775"/>
            <a:ext cx="155257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1628775"/>
            <a:ext cx="155257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333375"/>
            <a:ext cx="903605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993300"/>
                </a:solidFill>
              </a:rPr>
              <a:t>Задачи проекта. </a:t>
            </a:r>
            <a:endParaRPr lang="ru-RU" sz="3600">
              <a:solidFill>
                <a:srgbClr val="993300"/>
              </a:solidFill>
            </a:endParaRP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1. Формировать у детей знания о росте и потребности растений (тепло, влага, свет).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2. Формировать умения сажать, наблюдать, ухаживать за растениями. Развивать любознательность, интерес к исследовательской деятельности.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3. Воспитывать бережное и заботливое отношение к растениям, трудолюбие.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4. Обогащать словарный запас, развивать связную речь детей.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5. Получить положительные эмоции у детей от полученного результата.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6. Формировать партнерские взаимоотношения между педагогом, детьми и родителями. </a:t>
            </a:r>
          </a:p>
        </p:txBody>
      </p:sp>
      <p:pic>
        <p:nvPicPr>
          <p:cNvPr id="16389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260350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24039">
            <a:off x="-253206" y="6047581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7145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68313" y="692150"/>
            <a:ext cx="82804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Активизация словаря.</a:t>
            </a:r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 Лук, фасоль, семена, земля, вода, солнце, сажать, поливать, наблюдать.</a:t>
            </a:r>
          </a:p>
          <a:p>
            <a:pPr marL="342900" indent="-342900" eaLnBrk="0" hangingPunct="0"/>
            <a:endParaRPr lang="ru-RU" sz="2400" b="1">
              <a:solidFill>
                <a:srgbClr val="003399"/>
              </a:solidFill>
              <a:latin typeface="Verdana" pitchFamily="34" charset="0"/>
            </a:endParaRPr>
          </a:p>
          <a:p>
            <a:pPr marL="342900" indent="-342900"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Работа с родителями. 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Обсуждение темы проекта.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Привлечь родителей к организации и реализации проекта.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Рекомендации по созданию мини огорода в домашних условиях.</a:t>
            </a:r>
          </a:p>
        </p:txBody>
      </p:sp>
      <p:pic>
        <p:nvPicPr>
          <p:cNvPr id="17413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62698">
            <a:off x="8068469" y="221457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046788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382713" y="119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 flipV="1">
            <a:off x="107950" y="2349500"/>
            <a:ext cx="997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marL="342900" indent="-342900" eaLnBrk="0" hangingPunct="0"/>
            <a:endParaRPr lang="ru-RU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8785225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Предполагаемый результат:</a:t>
            </a:r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 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Дети смогут различать некоторые виды растений, получат представление о том, что растения живые, их  сажают, поливают, выращивают.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Дети узнают, что растениям для нормального роста и развития необходимы соответствующие условия: хорошая почва, достаточное количество воды, света и тепла, а также внимание и добрые руки. 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Проводимая работа способствует развитию  у детей мышления, трудолюбия, любви к природе, накоплению познавательного опыта.</a:t>
            </a: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Все участники проекта дети, воспитатели, родители получат положительные эмоции от полученных результатов.</a:t>
            </a:r>
          </a:p>
        </p:txBody>
      </p:sp>
      <p:pic>
        <p:nvPicPr>
          <p:cNvPr id="18439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73241">
            <a:off x="1731169" y="5766594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92740">
            <a:off x="6877050" y="6046788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62698">
            <a:off x="6987382" y="-138907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73241">
            <a:off x="1731169" y="5766594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412875"/>
            <a:ext cx="94329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Тип проекта: </a:t>
            </a:r>
            <a:r>
              <a:rPr lang="ru-RU" sz="3600">
                <a:solidFill>
                  <a:srgbClr val="003399"/>
                </a:solidFill>
                <a:latin typeface="Verdana" pitchFamily="34" charset="0"/>
              </a:rPr>
              <a:t>  п</a:t>
            </a:r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ознавательный.</a:t>
            </a:r>
          </a:p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Вид проекта:   </a:t>
            </a:r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Исследовательский.</a:t>
            </a:r>
          </a:p>
          <a:p>
            <a:pPr eaLnBrk="0" hangingPunct="0"/>
            <a:endParaRPr lang="ru-RU" sz="1600" b="1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/>
            <a:r>
              <a:rPr lang="ru-RU" sz="3200" b="1">
                <a:solidFill>
                  <a:srgbClr val="003399"/>
                </a:solidFill>
                <a:latin typeface="Verdana" pitchFamily="34" charset="0"/>
              </a:rPr>
              <a:t>Интеграция образовательных областей:</a:t>
            </a:r>
          </a:p>
          <a:p>
            <a:pPr eaLnBrk="0" hangingPunct="0"/>
            <a:endParaRPr lang="ru-RU" sz="2000" b="1">
              <a:solidFill>
                <a:srgbClr val="003399"/>
              </a:solidFill>
              <a:latin typeface="Verdana" pitchFamily="34" charset="0"/>
            </a:endParaRP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"Здоровье", "Безопасность", "Социализация", "Труд", "Познание", "Коммуникация", "Чтение художественной литературы", "Музыка".</a:t>
            </a:r>
          </a:p>
        </p:txBody>
      </p:sp>
      <p:pic>
        <p:nvPicPr>
          <p:cNvPr id="19461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34683">
            <a:off x="1618457" y="5230018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92740">
            <a:off x="8267700" y="404813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68369">
            <a:off x="0" y="0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304800"/>
            <a:ext cx="9525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55875" y="908050"/>
            <a:ext cx="43656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Этапы проекта.</a:t>
            </a:r>
          </a:p>
          <a:p>
            <a:pPr marL="342900" indent="-342900"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 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Подготовительный этап.</a:t>
            </a:r>
          </a:p>
          <a:p>
            <a:pPr marL="342900" indent="-342900" eaLnBrk="0" hangingPunct="0">
              <a:buFontTx/>
              <a:buAutoNum type="arabicPeriod"/>
            </a:pPr>
            <a:endParaRPr lang="ru-RU" sz="2400" b="1">
              <a:solidFill>
                <a:srgbClr val="003399"/>
              </a:solidFill>
              <a:latin typeface="Verdana" pitchFamily="34" charset="0"/>
            </a:endParaRP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2. Основной этап.</a:t>
            </a:r>
          </a:p>
          <a:p>
            <a:pPr marL="342900" indent="-342900" eaLnBrk="0" hangingPunct="0"/>
            <a:endParaRPr lang="ru-RU" sz="2400" b="1">
              <a:solidFill>
                <a:srgbClr val="003399"/>
              </a:solidFill>
              <a:latin typeface="Verdana" pitchFamily="34" charset="0"/>
            </a:endParaRPr>
          </a:p>
          <a:p>
            <a:pPr marL="342900" indent="-342900"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3. Заключительный.</a:t>
            </a:r>
          </a:p>
        </p:txBody>
      </p:sp>
      <p:pic>
        <p:nvPicPr>
          <p:cNvPr id="20485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68369">
            <a:off x="0" y="0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33384">
            <a:off x="8388350" y="5949950"/>
            <a:ext cx="8763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3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44165">
            <a:off x="394494" y="5085557"/>
            <a:ext cx="8763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2" descr="0_59284_a0f7fe_X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4695">
            <a:off x="6400800" y="0"/>
            <a:ext cx="2743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7145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1724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003399"/>
                </a:solidFill>
                <a:latin typeface="Verdana" pitchFamily="34" charset="0"/>
              </a:rPr>
              <a:t>Подготовительный этап: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1. Определение цели и задач проекта.</a:t>
            </a:r>
            <a:endParaRPr lang="ru-RU">
              <a:solidFill>
                <a:srgbClr val="002060"/>
              </a:solidFill>
            </a:endParaRP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2.Беседы с детьми (выявление знаний детей о растениях).       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3.Сбор художественной литературы: стихи, загадки, пословицы, поговорки,  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рассказы,  сказки про овощи. 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4.Приобретение необходимого оборудования  (контейнеры, земля, удобрения, семена). 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5.Разбивка огорода на подоконнике. </a:t>
            </a:r>
          </a:p>
          <a:p>
            <a:pPr eaLnBrk="0" hangingPunct="0"/>
            <a:r>
              <a:rPr lang="ru-RU" sz="2400" b="1">
                <a:solidFill>
                  <a:srgbClr val="003399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21509" name="Picture 12" descr="0_8ad6_18898049_X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22922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996</Words>
  <Application>Microsoft Office PowerPoint</Application>
  <PresentationFormat>Экран (4:3)</PresentationFormat>
  <Paragraphs>109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snv</cp:lastModifiedBy>
  <cp:revision>15</cp:revision>
  <dcterms:created xsi:type="dcterms:W3CDTF">2014-02-25T08:40:02Z</dcterms:created>
  <dcterms:modified xsi:type="dcterms:W3CDTF">2021-03-03T16:45:29Z</dcterms:modified>
</cp:coreProperties>
</file>