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CB8"/>
    <a:srgbClr val="A50021"/>
    <a:srgbClr val="008BBC"/>
    <a:srgbClr val="004821"/>
    <a:srgbClr val="FF66FF"/>
    <a:srgbClr val="F53FE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4F088-6CF7-48F9-BB88-84126575039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78152-57E3-4730-94F9-F61F3068BF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Математика вокруг нас</a:t>
            </a:r>
            <a:endParaRPr lang="ru-RU" sz="60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859" y="3071810"/>
            <a:ext cx="90861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Над проектом работали</a:t>
            </a:r>
          </a:p>
          <a:p>
            <a:pPr algn="ctr"/>
            <a:r>
              <a:rPr lang="ru-RU" sz="5400" b="1" cap="none" spc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Геннадий и Павел</a:t>
            </a:r>
            <a:endParaRPr lang="ru-RU" sz="5400" b="1" cap="none" spc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28596" y="2214554"/>
            <a:ext cx="8229600" cy="1828800"/>
          </a:xfrm>
        </p:spPr>
        <p:txBody>
          <a:bodyPr>
            <a:normAutofit/>
          </a:bodyPr>
          <a:lstStyle/>
          <a:p>
            <a:r>
              <a:rPr lang="ru-RU" sz="3600" smtClean="0"/>
              <a:t>Составляем сборник математических задач и заданий</a:t>
            </a:r>
            <a:endParaRPr lang="ru-RU" sz="3600"/>
          </a:p>
        </p:txBody>
      </p:sp>
      <p:pic>
        <p:nvPicPr>
          <p:cNvPr id="1026" name="Picture 2" descr="C:\Program Files (x86)\Microsoft Office\MEDIA\CAGCAT10\j029774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92340" y="0"/>
            <a:ext cx="1851660" cy="1762049"/>
          </a:xfrm>
          <a:prstGeom prst="rect">
            <a:avLst/>
          </a:prstGeom>
          <a:noFill/>
        </p:spPr>
      </p:pic>
      <p:pic>
        <p:nvPicPr>
          <p:cNvPr id="1027" name="Picture 3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00023" cy="1805026"/>
          </a:xfrm>
          <a:prstGeom prst="rect">
            <a:avLst/>
          </a:prstGeom>
          <a:noFill/>
        </p:spPr>
      </p:pic>
      <p:pic>
        <p:nvPicPr>
          <p:cNvPr id="1028" name="Picture 4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86644" y="5214950"/>
            <a:ext cx="1829714" cy="1565453"/>
          </a:xfrm>
          <a:prstGeom prst="rect">
            <a:avLst/>
          </a:prstGeom>
          <a:noFill/>
        </p:spPr>
      </p:pic>
      <p:pic>
        <p:nvPicPr>
          <p:cNvPr id="1029" name="Picture 5" descr="C:\Program Files (x86)\Microsoft Office\MEDIA\CAGCAT10\j029298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32" y="5038368"/>
            <a:ext cx="1843430" cy="18196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47091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smtClean="0"/>
              <a:t>На уроках математики мы выполняли самые разнообразные задания с числовыми рядами, выражениями, с величинами, решали различные текстовые задачи, строили геометрические фигуры.</a:t>
            </a:r>
          </a:p>
          <a:p>
            <a:pPr>
              <a:buNone/>
            </a:pPr>
            <a:r>
              <a:rPr lang="ru-RU" sz="2400" smtClean="0"/>
              <a:t>Теперь постраемся найти в математических книгах, сборниках задач или Интернете, а так же составить самостоятельно интересные задачи, в которых надо проводить сравнения, классификацию объектов, подмечать закономерности построения числовых рядов, числовых выражений, вычерчивать о преобразовывать геометрические фигуры. Это могут быть математические ребусы, кроссворды, загадки, зашифрованные примеры, магические квадраты, занимательные рамки и другие нестандартные задания. Вот, например, несколько таких заданий.</a:t>
            </a:r>
          </a:p>
        </p:txBody>
      </p:sp>
      <p:pic>
        <p:nvPicPr>
          <p:cNvPr id="2050" name="Picture 2" descr="C:\Program Files (x86)\Microsoft Office\MEDIA\CAGCAT10\j015800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69257" cy="537667"/>
          </a:xfrm>
          <a:prstGeom prst="rect">
            <a:avLst/>
          </a:prstGeom>
          <a:noFill/>
        </p:spPr>
      </p:pic>
      <p:pic>
        <p:nvPicPr>
          <p:cNvPr id="2051" name="Picture 3" descr="C:\Program Files (x86)\Microsoft Office\MEDIA\CAGCAT10\j015800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4743" y="0"/>
            <a:ext cx="4569257" cy="537667"/>
          </a:xfrm>
          <a:prstGeom prst="rect">
            <a:avLst/>
          </a:prstGeom>
          <a:noFill/>
        </p:spPr>
      </p:pic>
      <p:pic>
        <p:nvPicPr>
          <p:cNvPr id="2052" name="Picture 4" descr="C:\Program Files (x86)\Microsoft Office\MEDIA\CAGCAT10\j015800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5509148" y="3151677"/>
            <a:ext cx="6858000" cy="554643"/>
          </a:xfrm>
          <a:prstGeom prst="rect">
            <a:avLst/>
          </a:prstGeom>
          <a:noFill/>
        </p:spPr>
      </p:pic>
      <p:pic>
        <p:nvPicPr>
          <p:cNvPr id="10" name="Picture 4" descr="C:\Program Files (x86)\Microsoft Office\MEDIA\CAGCAT10\j015800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-3223148" y="3151678"/>
            <a:ext cx="6858000" cy="554643"/>
          </a:xfrm>
          <a:prstGeom prst="rect">
            <a:avLst/>
          </a:prstGeom>
          <a:noFill/>
        </p:spPr>
      </p:pic>
      <p:pic>
        <p:nvPicPr>
          <p:cNvPr id="2053" name="Picture 5" descr="C:\Program Files (x86)\Microsoft Office\MEDIA\CAGCAT10\j015800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20333"/>
            <a:ext cx="4569257" cy="537667"/>
          </a:xfrm>
          <a:prstGeom prst="rect">
            <a:avLst/>
          </a:prstGeom>
          <a:noFill/>
        </p:spPr>
      </p:pic>
      <p:pic>
        <p:nvPicPr>
          <p:cNvPr id="2054" name="Picture 6" descr="C:\Program Files (x86)\Microsoft Office\MEDIA\CAGCAT10\j015800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4743" y="6320333"/>
            <a:ext cx="4569257" cy="5376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smtClean="0"/>
              <a:t>Задача 1.</a:t>
            </a:r>
            <a:br>
              <a:rPr lang="ru-RU" sz="2800" smtClean="0"/>
            </a:br>
            <a:r>
              <a:rPr lang="ru-RU" sz="3100" smtClean="0"/>
              <a:t>Начертим</a:t>
            </a:r>
            <a:r>
              <a:rPr lang="ru-RU" sz="2800" smtClean="0"/>
              <a:t> на клетчатой бумаге четыре прямоугольника, как показано на чертеже.</a:t>
            </a:r>
            <a:endParaRPr lang="ru-RU" sz="2800"/>
          </a:p>
        </p:txBody>
      </p:sp>
      <p:graphicFrame>
        <p:nvGraphicFramePr>
          <p:cNvPr id="53" name="Содержимое 14"/>
          <p:cNvGraphicFramePr>
            <a:graphicFrameLocks noGrp="1"/>
          </p:cNvGraphicFramePr>
          <p:nvPr>
            <p:ph idx="4294967295"/>
          </p:nvPr>
        </p:nvGraphicFramePr>
        <p:xfrm>
          <a:off x="500034" y="1785926"/>
          <a:ext cx="8229600" cy="25958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9184"/>
                <a:gridCol w="329184"/>
                <a:gridCol w="329184"/>
                <a:gridCol w="329184"/>
                <a:gridCol w="329184"/>
                <a:gridCol w="329184"/>
                <a:gridCol w="329184"/>
                <a:gridCol w="329184"/>
                <a:gridCol w="329184"/>
                <a:gridCol w="329184"/>
                <a:gridCol w="329184"/>
                <a:gridCol w="329184"/>
                <a:gridCol w="329184"/>
                <a:gridCol w="329184"/>
                <a:gridCol w="329184"/>
                <a:gridCol w="329184"/>
                <a:gridCol w="329184"/>
                <a:gridCol w="329184"/>
                <a:gridCol w="329184"/>
                <a:gridCol w="329184"/>
                <a:gridCol w="329184"/>
                <a:gridCol w="329184"/>
                <a:gridCol w="329184"/>
                <a:gridCol w="329184"/>
                <a:gridCol w="329184"/>
              </a:tblGrid>
              <a:tr h="370840"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i="0" u="sng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24" name="Заголовок 1"/>
          <p:cNvSpPr txBox="1">
            <a:spLocks/>
          </p:cNvSpPr>
          <p:nvPr/>
        </p:nvSpPr>
        <p:spPr>
          <a:xfrm>
            <a:off x="357158" y="4857760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Вырежим</a:t>
            </a:r>
            <a:r>
              <a:rPr kumimoji="0" lang="ru-RU" sz="2800" b="1" i="0" u="none" strike="noStrike" kern="1200" cap="none" spc="0" normalizeH="0" noProof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каждый прямоугольник. Используя эти прямоугольники, построим квадрат.</a:t>
            </a:r>
            <a:endParaRPr kumimoji="0" lang="ru-RU" sz="2800" b="1" i="0" u="none" strike="noStrike" kern="1200" cap="none" spc="0" normalizeH="0" baseline="0" noProof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-285784" y="1500174"/>
            <a:ext cx="8229600" cy="4709160"/>
          </a:xfrm>
        </p:spPr>
        <p:txBody>
          <a:bodyPr/>
          <a:lstStyle/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 fontAlgn="t"/>
            <a:endParaRPr lang="ru-RU" u="sng" smtClean="0"/>
          </a:p>
          <a:p>
            <a:pPr>
              <a:buNone/>
            </a:pPr>
            <a:endParaRPr lang="ru-RU"/>
          </a:p>
        </p:txBody>
      </p:sp>
      <p:grpSp>
        <p:nvGrpSpPr>
          <p:cNvPr id="49" name="Группа 48"/>
          <p:cNvGrpSpPr/>
          <p:nvPr/>
        </p:nvGrpSpPr>
        <p:grpSpPr>
          <a:xfrm>
            <a:off x="714348" y="3000372"/>
            <a:ext cx="7450328" cy="2634938"/>
            <a:chOff x="571472" y="2151384"/>
            <a:chExt cx="7450328" cy="2634938"/>
          </a:xfrm>
        </p:grpSpPr>
        <p:graphicFrame>
          <p:nvGraphicFramePr>
            <p:cNvPr id="11" name="Содержимое 14"/>
            <p:cNvGraphicFramePr>
              <a:graphicFrameLocks/>
            </p:cNvGraphicFramePr>
            <p:nvPr/>
          </p:nvGraphicFramePr>
          <p:xfrm>
            <a:off x="571472" y="2151384"/>
            <a:ext cx="7450328" cy="2634938"/>
          </p:xfrm>
          <a:graphic>
            <a:graphicData uri="http://schemas.openxmlformats.org/drawingml/2006/table">
              <a:tbl>
                <a:tblPr firstRow="1" bandRow="1">
                  <a:tableStyleId>{69CF1AB2-1976-4502-BF36-3FF5EA218861}</a:tableStyleId>
                </a:tblPr>
                <a:tblGrid>
                  <a:gridCol w="329184"/>
                  <a:gridCol w="385196"/>
                  <a:gridCol w="357190"/>
                  <a:gridCol w="357190"/>
                  <a:gridCol w="338064"/>
                  <a:gridCol w="376316"/>
                  <a:gridCol w="357190"/>
                  <a:gridCol w="254046"/>
                  <a:gridCol w="208280"/>
                  <a:gridCol w="329184"/>
                  <a:gridCol w="329184"/>
                  <a:gridCol w="329184"/>
                  <a:gridCol w="329184"/>
                  <a:gridCol w="329184"/>
                  <a:gridCol w="329184"/>
                  <a:gridCol w="329184"/>
                  <a:gridCol w="329184"/>
                  <a:gridCol w="329184"/>
                  <a:gridCol w="329184"/>
                  <a:gridCol w="329184"/>
                  <a:gridCol w="329184"/>
                  <a:gridCol w="329184"/>
                  <a:gridCol w="208280"/>
                </a:tblGrid>
                <a:tr h="370840"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</a:tr>
                <a:tr h="414978"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</a:tr>
                <a:tr h="370840"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</a:tr>
                <a:tr h="370840"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ru-RU" b="0" i="0" u="sng" smtClean="0"/>
                          <a:t>а</a:t>
                        </a:r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 gridSpan="5">
                    <a:txBody>
                      <a:bodyPr/>
                      <a:lstStyle/>
                      <a:p>
                        <a:r>
                          <a:rPr lang="ru-RU" b="0" i="0" u="sng" smtClean="0"/>
                          <a:t>(развернутая)</a:t>
                        </a:r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 hMerge="1"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 hMerge="1"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 hMerge="1"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 hMerge="1"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ru-RU" b="0" i="0" u="sng" smtClean="0"/>
                          <a:t>б</a:t>
                        </a:r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</a:tr>
                <a:tr h="370840"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ru-RU" b="0" i="0" u="sng" smtClean="0"/>
                          <a:t>а</a:t>
                        </a:r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ru-RU" b="0" i="0" u="sng" smtClean="0"/>
                          <a:t>б</a:t>
                        </a:r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</a:tr>
                <a:tr h="370840"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 gridSpan="5">
                    <a:txBody>
                      <a:bodyPr/>
                      <a:lstStyle/>
                      <a:p>
                        <a:endParaRPr lang="ru-RU" sz="1600" b="0" i="0" u="none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 hMerge="1"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 hMerge="1"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 hMerge="1"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 hMerge="1"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</a:tr>
                <a:tr h="302590"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rgbClr val="0070C0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  <a:tc>
                    <a:txBody>
                      <a:bodyPr/>
                      <a:lstStyle/>
                      <a:p>
                        <a:endParaRPr lang="ru-RU" b="0" i="0" u="sng"/>
                      </a:p>
                    </a:txBody>
                    <a:tcPr>
                      <a:solidFill>
                        <a:schemeClr val="tx1"/>
                      </a:solidFill>
                    </a:tcPr>
                  </a:tc>
                </a:tr>
              </a:tbl>
            </a:graphicData>
          </a:graphic>
        </p:graphicFrame>
        <p:cxnSp>
          <p:nvCxnSpPr>
            <p:cNvPr id="21" name="Соединительная линия уступом 20"/>
            <p:cNvCxnSpPr/>
            <p:nvPr/>
          </p:nvCxnSpPr>
          <p:spPr>
            <a:xfrm rot="16200000" flipH="1">
              <a:off x="821505" y="3464719"/>
              <a:ext cx="2286016" cy="35719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6429388" y="2928934"/>
              <a:ext cx="107157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5400000">
              <a:off x="6249999" y="3106735"/>
              <a:ext cx="35719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500694" y="3286125"/>
              <a:ext cx="928694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5400000">
              <a:off x="6857221" y="3571082"/>
              <a:ext cx="1285884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>
              <a:off x="5035553" y="3749677"/>
              <a:ext cx="928694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3571868" y="2928934"/>
              <a:ext cx="285752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5400000">
              <a:off x="2928131" y="3571082"/>
              <a:ext cx="1285884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3571868" y="4214818"/>
              <a:ext cx="392909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Заголовок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smtClean="0">
                <a:solidFill>
                  <a:schemeClr val="accent1">
                    <a:lumMod val="50000"/>
                  </a:schemeClr>
                </a:solidFill>
              </a:rPr>
              <a:t>Задача 2.</a:t>
            </a:r>
            <a:br>
              <a:rPr lang="ru-RU" sz="240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200" smtClean="0">
                <a:solidFill>
                  <a:srgbClr val="7030A0"/>
                </a:solidFill>
              </a:rPr>
              <a:t>Квадрат с длиной стороны 6 см разрезали на 2 части по ломаной из трех звеньев, а затем из полученных частей составили прямоугольник. Начертим такой квадрат на клетчатой бумаге и покажем, как надо его разрезать.</a:t>
            </a:r>
            <a:endParaRPr lang="ru-RU" sz="220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57572" y="1571612"/>
            <a:ext cx="3371816" cy="500066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mtClean="0">
                <a:solidFill>
                  <a:schemeClr val="bg1"/>
                </a:solidFill>
              </a:rPr>
              <a:t>5</a:t>
            </a:r>
            <a:r>
              <a:rPr lang="ru-RU" smtClean="0"/>
              <a:t>9</a:t>
            </a:r>
            <a:r>
              <a:rPr lang="ru-RU" smtClean="0">
                <a:solidFill>
                  <a:schemeClr val="bg1"/>
                </a:solidFill>
              </a:rPr>
              <a:t>5</a:t>
            </a:r>
            <a:r>
              <a:rPr lang="ru-RU" smtClean="0"/>
              <a:t>:7=85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smtClean="0">
                <a:solidFill>
                  <a:schemeClr val="accent1">
                    <a:lumMod val="50000"/>
                  </a:schemeClr>
                </a:solidFill>
              </a:rPr>
              <a:t>Задача 3.</a:t>
            </a:r>
            <a:r>
              <a:rPr lang="ru-RU" sz="2400" smtClean="0"/>
              <a:t/>
            </a:r>
            <a:br>
              <a:rPr lang="ru-RU" sz="2400" smtClean="0"/>
            </a:br>
            <a:r>
              <a:rPr lang="ru-RU" sz="2000" smtClean="0">
                <a:solidFill>
                  <a:srgbClr val="7030A0"/>
                </a:solidFill>
              </a:rPr>
              <a:t>К числу 9 справа и слева припишем одну и ту же такую цыфру, чтобы полученное трехзначное число делилось на 7 без остатка.</a:t>
            </a:r>
            <a:endParaRPr lang="ru-RU" sz="2400">
              <a:solidFill>
                <a:srgbClr val="7030A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28596" y="2285992"/>
            <a:ext cx="8229600" cy="1143000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smtClean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Задача</a:t>
            </a:r>
            <a:r>
              <a:rPr kumimoji="0" lang="ru-RU" sz="2400" b="1" i="0" u="none" strike="noStrike" kern="1200" cap="none" spc="0" normalizeH="0" noProof="0" smtClean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5.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40" name="Группа 39"/>
          <p:cNvGrpSpPr/>
          <p:nvPr/>
        </p:nvGrpSpPr>
        <p:grpSpPr>
          <a:xfrm>
            <a:off x="1500166" y="3071810"/>
            <a:ext cx="1714512" cy="1428760"/>
            <a:chOff x="714348" y="3643314"/>
            <a:chExt cx="1714512" cy="1428760"/>
          </a:xfrm>
        </p:grpSpPr>
        <p:sp>
          <p:nvSpPr>
            <p:cNvPr id="5" name="Равнобедренный треугольник 4"/>
            <p:cNvSpPr/>
            <p:nvPr/>
          </p:nvSpPr>
          <p:spPr>
            <a:xfrm>
              <a:off x="714348" y="3643314"/>
              <a:ext cx="1714512" cy="142876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Равнобедренный треугольник 7"/>
            <p:cNvSpPr/>
            <p:nvPr/>
          </p:nvSpPr>
          <p:spPr>
            <a:xfrm>
              <a:off x="1285852" y="4286256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smtClean="0"/>
                <a:t>100</a:t>
              </a:r>
              <a:endParaRPr lang="ru-RU" sz="800"/>
            </a:p>
          </p:txBody>
        </p:sp>
        <p:sp>
          <p:nvSpPr>
            <p:cNvPr id="13" name="Прямоугольник 12"/>
            <p:cNvSpPr/>
            <p:nvPr/>
          </p:nvSpPr>
          <p:spPr>
            <a:xfrm rot="1751980">
              <a:off x="1149546" y="4176771"/>
              <a:ext cx="285752" cy="57150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mtClean="0"/>
                <a:t>61</a:t>
              </a:r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 rot="19809760">
              <a:off x="1695382" y="4181668"/>
              <a:ext cx="285752" cy="57150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mtClean="0"/>
                <a:t>49</a:t>
              </a:r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285852" y="4786322"/>
              <a:ext cx="571504" cy="28575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mtClean="0"/>
                <a:t>20</a:t>
              </a:r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857224" y="4786322"/>
              <a:ext cx="357190" cy="285752"/>
            </a:xfrm>
            <a:prstGeom prst="ellipse">
              <a:avLst/>
            </a:prstGeom>
            <a:solidFill>
              <a:srgbClr val="F53FE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smtClean="0"/>
                <a:t>34</a:t>
              </a:r>
              <a:endParaRPr lang="ru-RU" sz="1000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1928794" y="4786322"/>
              <a:ext cx="285752" cy="285752"/>
            </a:xfrm>
            <a:prstGeom prst="ellipse">
              <a:avLst/>
            </a:prstGeom>
            <a:solidFill>
              <a:srgbClr val="F53FE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smtClean="0"/>
                <a:t>46</a:t>
              </a:r>
              <a:endParaRPr lang="ru-RU" sz="1000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1357290" y="3857628"/>
              <a:ext cx="357190" cy="357190"/>
            </a:xfrm>
            <a:prstGeom prst="ellipse">
              <a:avLst/>
            </a:prstGeom>
            <a:solidFill>
              <a:srgbClr val="F53FE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smtClean="0"/>
                <a:t>5</a:t>
              </a:r>
              <a:endParaRPr lang="ru-RU" sz="1600"/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3929058" y="3143248"/>
            <a:ext cx="1714512" cy="1285884"/>
            <a:chOff x="3428992" y="3643314"/>
            <a:chExt cx="1714512" cy="1285884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3428992" y="3643314"/>
              <a:ext cx="571504" cy="428628"/>
            </a:xfrm>
            <a:prstGeom prst="rect">
              <a:avLst/>
            </a:prstGeom>
            <a:solidFill>
              <a:srgbClr val="F53FE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mtClean="0"/>
                <a:t>260</a:t>
              </a:r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4000496" y="3643314"/>
              <a:ext cx="571504" cy="428628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mtClean="0"/>
                <a:t>540</a:t>
              </a:r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572000" y="3643314"/>
              <a:ext cx="571504" cy="428628"/>
            </a:xfrm>
            <a:prstGeom prst="rect">
              <a:avLst/>
            </a:prstGeom>
            <a:solidFill>
              <a:srgbClr val="F53FE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mtClean="0"/>
                <a:t>200</a:t>
              </a: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572000" y="4071942"/>
              <a:ext cx="571504" cy="428628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mtClean="0"/>
                <a:t>630</a:t>
              </a:r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4000496" y="4071942"/>
              <a:ext cx="571504" cy="42862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smtClean="0">
                  <a:solidFill>
                    <a:schemeClr val="bg1"/>
                  </a:solidFill>
                </a:rPr>
                <a:t>1000</a:t>
              </a:r>
              <a:endParaRPr lang="ru-RU" sz="1200">
                <a:solidFill>
                  <a:schemeClr val="bg1"/>
                </a:solidFill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4572000" y="4500570"/>
              <a:ext cx="571504" cy="428628"/>
            </a:xfrm>
            <a:prstGeom prst="rect">
              <a:avLst/>
            </a:prstGeom>
            <a:solidFill>
              <a:srgbClr val="F53FE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mtClean="0"/>
                <a:t>170</a:t>
              </a:r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4000496" y="4500570"/>
              <a:ext cx="571504" cy="428628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mtClean="0"/>
                <a:t>280</a:t>
              </a:r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3428992" y="4500570"/>
              <a:ext cx="571504" cy="428628"/>
            </a:xfrm>
            <a:prstGeom prst="rect">
              <a:avLst/>
            </a:prstGeom>
            <a:solidFill>
              <a:srgbClr val="F53FE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mtClean="0"/>
                <a:t>550</a:t>
              </a:r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3428992" y="4071942"/>
              <a:ext cx="571504" cy="428628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mtClean="0"/>
                <a:t>190</a:t>
              </a:r>
              <a:endParaRPr lang="ru-RU"/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6429388" y="3143248"/>
            <a:ext cx="1500198" cy="1285884"/>
            <a:chOff x="6072198" y="3500438"/>
            <a:chExt cx="1500198" cy="1285884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6072198" y="3500438"/>
              <a:ext cx="500066" cy="428628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mtClean="0"/>
                <a:t>18</a:t>
              </a:r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7072330" y="3500438"/>
              <a:ext cx="500066" cy="428628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mtClean="0"/>
                <a:t>16</a:t>
              </a:r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6572264" y="3929066"/>
              <a:ext cx="500066" cy="428628"/>
            </a:xfrm>
            <a:prstGeom prst="rect">
              <a:avLst/>
            </a:prstGeom>
            <a:solidFill>
              <a:srgbClr val="F53FE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mtClean="0"/>
                <a:t>15</a:t>
              </a:r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7072330" y="4357694"/>
              <a:ext cx="500066" cy="428628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mtClean="0"/>
                <a:t>12</a:t>
              </a:r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7072330" y="3929066"/>
              <a:ext cx="500066" cy="428628"/>
            </a:xfrm>
            <a:prstGeom prst="rect">
              <a:avLst/>
            </a:prstGeom>
            <a:solidFill>
              <a:srgbClr val="F53FE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mtClean="0"/>
                <a:t>20</a:t>
              </a:r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572264" y="3500438"/>
              <a:ext cx="500066" cy="428628"/>
            </a:xfrm>
            <a:prstGeom prst="rect">
              <a:avLst/>
            </a:prstGeom>
            <a:solidFill>
              <a:srgbClr val="F53FE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mtClean="0"/>
                <a:t>14</a:t>
              </a:r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6572264" y="4357694"/>
              <a:ext cx="500066" cy="428628"/>
            </a:xfrm>
            <a:prstGeom prst="rect">
              <a:avLst/>
            </a:prstGeom>
            <a:solidFill>
              <a:srgbClr val="F53FE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mtClean="0"/>
                <a:t>19</a:t>
              </a:r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6072198" y="4357694"/>
              <a:ext cx="500066" cy="428628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mtClean="0"/>
                <a:t>17</a:t>
              </a:r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6072198" y="3929066"/>
              <a:ext cx="500066" cy="428628"/>
            </a:xfrm>
            <a:prstGeom prst="rect">
              <a:avLst/>
            </a:prstGeom>
            <a:solidFill>
              <a:srgbClr val="F53FE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mtClean="0"/>
                <a:t>13</a:t>
              </a:r>
              <a:endParaRPr lang="ru-RU"/>
            </a:p>
          </p:txBody>
        </p:sp>
      </p:grpSp>
      <p:sp>
        <p:nvSpPr>
          <p:cNvPr id="41" name="Заголовок 1"/>
          <p:cNvSpPr txBox="1">
            <a:spLocks/>
          </p:cNvSpPr>
          <p:nvPr/>
        </p:nvSpPr>
        <p:spPr>
          <a:xfrm>
            <a:off x="1714480" y="4929198"/>
            <a:ext cx="5857916" cy="785818"/>
          </a:xfrm>
          <a:prstGeom prst="rect">
            <a:avLst/>
          </a:prstGeom>
        </p:spPr>
        <p:txBody>
          <a:bodyPr vert="horz" anchor="ctr">
            <a:normAutofit fontScale="97500"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smtClean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Задача</a:t>
            </a:r>
            <a:r>
              <a:rPr kumimoji="0" lang="ru-RU" sz="2400" b="1" i="0" u="none" strike="noStrike" kern="1200" cap="none" spc="0" normalizeH="0" noProof="0" smtClean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6.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smtClean="0">
                <a:ln w="635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«Орнамент»</a:t>
            </a:r>
            <a:endParaRPr kumimoji="0" lang="ru-RU" sz="2400" b="1" i="0" u="none" strike="noStrike" kern="1200" cap="none" spc="0" normalizeH="0" noProof="0" smtClean="0">
              <a:ln w="6350"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88" name="Группа 87"/>
          <p:cNvGrpSpPr/>
          <p:nvPr/>
        </p:nvGrpSpPr>
        <p:grpSpPr>
          <a:xfrm>
            <a:off x="357158" y="5857892"/>
            <a:ext cx="8358246" cy="571504"/>
            <a:chOff x="857224" y="5857892"/>
            <a:chExt cx="8358246" cy="571504"/>
          </a:xfrm>
        </p:grpSpPr>
        <p:grpSp>
          <p:nvGrpSpPr>
            <p:cNvPr id="50" name="Группа 49"/>
            <p:cNvGrpSpPr/>
            <p:nvPr/>
          </p:nvGrpSpPr>
          <p:grpSpPr>
            <a:xfrm>
              <a:off x="1571604" y="5857892"/>
              <a:ext cx="500066" cy="500066"/>
              <a:chOff x="3071802" y="5929330"/>
              <a:chExt cx="500066" cy="500066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3071802" y="5929330"/>
                <a:ext cx="500066" cy="500066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4" name="Прямоугольник 43"/>
              <p:cNvSpPr/>
              <p:nvPr/>
            </p:nvSpPr>
            <p:spPr>
              <a:xfrm rot="18507595">
                <a:off x="3137559" y="6013070"/>
                <a:ext cx="384606" cy="353626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1" name="Группа 50"/>
            <p:cNvGrpSpPr/>
            <p:nvPr/>
          </p:nvGrpSpPr>
          <p:grpSpPr>
            <a:xfrm>
              <a:off x="857224" y="5857892"/>
              <a:ext cx="714380" cy="500066"/>
              <a:chOff x="857224" y="5857892"/>
              <a:chExt cx="714380" cy="500066"/>
            </a:xfrm>
          </p:grpSpPr>
          <p:sp>
            <p:nvSpPr>
              <p:cNvPr id="48" name="Овал 47"/>
              <p:cNvSpPr/>
              <p:nvPr/>
            </p:nvSpPr>
            <p:spPr>
              <a:xfrm>
                <a:off x="857224" y="5857892"/>
                <a:ext cx="500066" cy="500066"/>
              </a:xfrm>
              <a:prstGeom prst="ellipse">
                <a:avLst/>
              </a:prstGeom>
              <a:solidFill>
                <a:srgbClr val="F53FE8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9" name="Овал 48"/>
              <p:cNvSpPr/>
              <p:nvPr/>
            </p:nvSpPr>
            <p:spPr>
              <a:xfrm>
                <a:off x="1071538" y="5857892"/>
                <a:ext cx="500066" cy="500066"/>
              </a:xfrm>
              <a:prstGeom prst="ellipse">
                <a:avLst/>
              </a:prstGeom>
              <a:solidFill>
                <a:srgbClr val="F53FE8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52" name="Овал 51"/>
            <p:cNvSpPr/>
            <p:nvPr/>
          </p:nvSpPr>
          <p:spPr>
            <a:xfrm>
              <a:off x="2071670" y="5857892"/>
              <a:ext cx="500066" cy="500066"/>
            </a:xfrm>
            <a:prstGeom prst="ellipse">
              <a:avLst/>
            </a:prstGeom>
            <a:solidFill>
              <a:srgbClr val="F53FE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2571736" y="5857892"/>
              <a:ext cx="500066" cy="500066"/>
            </a:xfrm>
            <a:prstGeom prst="ellipse">
              <a:avLst/>
            </a:prstGeom>
            <a:solidFill>
              <a:srgbClr val="F53FE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2357422" y="5857892"/>
              <a:ext cx="500066" cy="500066"/>
            </a:xfrm>
            <a:prstGeom prst="ellipse">
              <a:avLst/>
            </a:prstGeom>
            <a:solidFill>
              <a:srgbClr val="F53FE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9" name="Группа 58"/>
            <p:cNvGrpSpPr/>
            <p:nvPr/>
          </p:nvGrpSpPr>
          <p:grpSpPr>
            <a:xfrm>
              <a:off x="3071802" y="5857892"/>
              <a:ext cx="571504" cy="571504"/>
              <a:chOff x="3286116" y="5929330"/>
              <a:chExt cx="571504" cy="571504"/>
            </a:xfrm>
          </p:grpSpPr>
          <p:sp>
            <p:nvSpPr>
              <p:cNvPr id="56" name="Прямоугольник 55"/>
              <p:cNvSpPr/>
              <p:nvPr/>
            </p:nvSpPr>
            <p:spPr>
              <a:xfrm>
                <a:off x="3286116" y="5929330"/>
                <a:ext cx="571504" cy="571504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7" name="Прямоугольник 56"/>
              <p:cNvSpPr/>
              <p:nvPr/>
            </p:nvSpPr>
            <p:spPr>
              <a:xfrm rot="18976772">
                <a:off x="3352822" y="6017665"/>
                <a:ext cx="420833" cy="411809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8" name="Прямоугольник 57"/>
              <p:cNvSpPr/>
              <p:nvPr/>
            </p:nvSpPr>
            <p:spPr>
              <a:xfrm>
                <a:off x="3428992" y="6072206"/>
                <a:ext cx="285752" cy="285752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0" name="Группа 59"/>
            <p:cNvGrpSpPr/>
            <p:nvPr/>
          </p:nvGrpSpPr>
          <p:grpSpPr>
            <a:xfrm>
              <a:off x="3643306" y="5857892"/>
              <a:ext cx="714380" cy="500066"/>
              <a:chOff x="857224" y="5857892"/>
              <a:chExt cx="714380" cy="500066"/>
            </a:xfrm>
          </p:grpSpPr>
          <p:sp>
            <p:nvSpPr>
              <p:cNvPr id="61" name="Овал 60"/>
              <p:cNvSpPr/>
              <p:nvPr/>
            </p:nvSpPr>
            <p:spPr>
              <a:xfrm>
                <a:off x="857224" y="5857892"/>
                <a:ext cx="500066" cy="500066"/>
              </a:xfrm>
              <a:prstGeom prst="ellipse">
                <a:avLst/>
              </a:prstGeom>
              <a:solidFill>
                <a:srgbClr val="F53FE8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2" name="Овал 61"/>
              <p:cNvSpPr/>
              <p:nvPr/>
            </p:nvSpPr>
            <p:spPr>
              <a:xfrm>
                <a:off x="1071538" y="5857892"/>
                <a:ext cx="500066" cy="500066"/>
              </a:xfrm>
              <a:prstGeom prst="ellipse">
                <a:avLst/>
              </a:prstGeom>
              <a:solidFill>
                <a:srgbClr val="F53FE8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3" name="Группа 62"/>
            <p:cNvGrpSpPr/>
            <p:nvPr/>
          </p:nvGrpSpPr>
          <p:grpSpPr>
            <a:xfrm>
              <a:off x="4357686" y="5857892"/>
              <a:ext cx="500066" cy="500066"/>
              <a:chOff x="3071802" y="5929330"/>
              <a:chExt cx="500066" cy="500066"/>
            </a:xfrm>
          </p:grpSpPr>
          <p:sp>
            <p:nvSpPr>
              <p:cNvPr id="64" name="Прямоугольник 63"/>
              <p:cNvSpPr/>
              <p:nvPr/>
            </p:nvSpPr>
            <p:spPr>
              <a:xfrm>
                <a:off x="3071802" y="5929330"/>
                <a:ext cx="500066" cy="500066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5" name="Прямоугольник 64"/>
              <p:cNvSpPr/>
              <p:nvPr/>
            </p:nvSpPr>
            <p:spPr>
              <a:xfrm rot="18507595">
                <a:off x="3137559" y="6013070"/>
                <a:ext cx="384606" cy="353626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9" name="Группа 78"/>
            <p:cNvGrpSpPr/>
            <p:nvPr/>
          </p:nvGrpSpPr>
          <p:grpSpPr>
            <a:xfrm>
              <a:off x="4857752" y="5857892"/>
              <a:ext cx="1000132" cy="500066"/>
              <a:chOff x="4857752" y="5857892"/>
              <a:chExt cx="1000132" cy="500066"/>
            </a:xfrm>
          </p:grpSpPr>
          <p:sp>
            <p:nvSpPr>
              <p:cNvPr id="66" name="Овал 65"/>
              <p:cNvSpPr/>
              <p:nvPr/>
            </p:nvSpPr>
            <p:spPr>
              <a:xfrm>
                <a:off x="5357818" y="5857892"/>
                <a:ext cx="500066" cy="500066"/>
              </a:xfrm>
              <a:prstGeom prst="ellipse">
                <a:avLst/>
              </a:prstGeom>
              <a:solidFill>
                <a:srgbClr val="F53FE8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7" name="Овал 66"/>
              <p:cNvSpPr/>
              <p:nvPr/>
            </p:nvSpPr>
            <p:spPr>
              <a:xfrm>
                <a:off x="4857752" y="5857892"/>
                <a:ext cx="500066" cy="500066"/>
              </a:xfrm>
              <a:prstGeom prst="ellipse">
                <a:avLst/>
              </a:prstGeom>
              <a:solidFill>
                <a:srgbClr val="F53FE8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8" name="Овал 67"/>
              <p:cNvSpPr/>
              <p:nvPr/>
            </p:nvSpPr>
            <p:spPr>
              <a:xfrm>
                <a:off x="5072066" y="5857892"/>
                <a:ext cx="500066" cy="500066"/>
              </a:xfrm>
              <a:prstGeom prst="ellipse">
                <a:avLst/>
              </a:prstGeom>
              <a:solidFill>
                <a:srgbClr val="F53FE8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9" name="Группа 68"/>
            <p:cNvGrpSpPr/>
            <p:nvPr/>
          </p:nvGrpSpPr>
          <p:grpSpPr>
            <a:xfrm>
              <a:off x="5857884" y="5857892"/>
              <a:ext cx="571504" cy="571504"/>
              <a:chOff x="3286116" y="5929330"/>
              <a:chExt cx="571504" cy="571504"/>
            </a:xfrm>
          </p:grpSpPr>
          <p:sp>
            <p:nvSpPr>
              <p:cNvPr id="70" name="Прямоугольник 69"/>
              <p:cNvSpPr/>
              <p:nvPr/>
            </p:nvSpPr>
            <p:spPr>
              <a:xfrm>
                <a:off x="3286116" y="5929330"/>
                <a:ext cx="571504" cy="571504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1" name="Прямоугольник 70"/>
              <p:cNvSpPr/>
              <p:nvPr/>
            </p:nvSpPr>
            <p:spPr>
              <a:xfrm rot="18976772">
                <a:off x="3352822" y="6017665"/>
                <a:ext cx="420833" cy="411809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2" name="Прямоугольник 71"/>
              <p:cNvSpPr/>
              <p:nvPr/>
            </p:nvSpPr>
            <p:spPr>
              <a:xfrm>
                <a:off x="3428992" y="6072206"/>
                <a:ext cx="285752" cy="285752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3" name="Группа 72"/>
            <p:cNvGrpSpPr/>
            <p:nvPr/>
          </p:nvGrpSpPr>
          <p:grpSpPr>
            <a:xfrm>
              <a:off x="6429388" y="5857892"/>
              <a:ext cx="714380" cy="500066"/>
              <a:chOff x="857224" y="5857892"/>
              <a:chExt cx="714380" cy="500066"/>
            </a:xfrm>
          </p:grpSpPr>
          <p:sp>
            <p:nvSpPr>
              <p:cNvPr id="74" name="Овал 73"/>
              <p:cNvSpPr/>
              <p:nvPr/>
            </p:nvSpPr>
            <p:spPr>
              <a:xfrm>
                <a:off x="857224" y="5857892"/>
                <a:ext cx="500066" cy="500066"/>
              </a:xfrm>
              <a:prstGeom prst="ellipse">
                <a:avLst/>
              </a:prstGeom>
              <a:solidFill>
                <a:srgbClr val="F53FE8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5" name="Овал 74"/>
              <p:cNvSpPr/>
              <p:nvPr/>
            </p:nvSpPr>
            <p:spPr>
              <a:xfrm>
                <a:off x="1071538" y="5857892"/>
                <a:ext cx="500066" cy="500066"/>
              </a:xfrm>
              <a:prstGeom prst="ellipse">
                <a:avLst/>
              </a:prstGeom>
              <a:solidFill>
                <a:srgbClr val="F53FE8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6" name="Группа 75"/>
            <p:cNvGrpSpPr/>
            <p:nvPr/>
          </p:nvGrpSpPr>
          <p:grpSpPr>
            <a:xfrm>
              <a:off x="7143768" y="5857892"/>
              <a:ext cx="500066" cy="500066"/>
              <a:chOff x="3071802" y="5929330"/>
              <a:chExt cx="500066" cy="500066"/>
            </a:xfrm>
          </p:grpSpPr>
          <p:sp>
            <p:nvSpPr>
              <p:cNvPr id="77" name="Прямоугольник 76"/>
              <p:cNvSpPr/>
              <p:nvPr/>
            </p:nvSpPr>
            <p:spPr>
              <a:xfrm>
                <a:off x="3071802" y="5929330"/>
                <a:ext cx="500066" cy="500066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8" name="Прямоугольник 77"/>
              <p:cNvSpPr/>
              <p:nvPr/>
            </p:nvSpPr>
            <p:spPr>
              <a:xfrm rot="18507595">
                <a:off x="3137559" y="6013070"/>
                <a:ext cx="384606" cy="353626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0" name="Группа 79"/>
            <p:cNvGrpSpPr/>
            <p:nvPr/>
          </p:nvGrpSpPr>
          <p:grpSpPr>
            <a:xfrm>
              <a:off x="7643834" y="5857892"/>
              <a:ext cx="1000132" cy="500066"/>
              <a:chOff x="4857752" y="5857892"/>
              <a:chExt cx="1000132" cy="500066"/>
            </a:xfrm>
          </p:grpSpPr>
          <p:sp>
            <p:nvSpPr>
              <p:cNvPr id="81" name="Овал 80"/>
              <p:cNvSpPr/>
              <p:nvPr/>
            </p:nvSpPr>
            <p:spPr>
              <a:xfrm>
                <a:off x="5357818" y="5857892"/>
                <a:ext cx="500066" cy="500066"/>
              </a:xfrm>
              <a:prstGeom prst="ellipse">
                <a:avLst/>
              </a:prstGeom>
              <a:solidFill>
                <a:srgbClr val="F53FE8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2" name="Овал 81"/>
              <p:cNvSpPr/>
              <p:nvPr/>
            </p:nvSpPr>
            <p:spPr>
              <a:xfrm>
                <a:off x="4857752" y="5857892"/>
                <a:ext cx="500066" cy="500066"/>
              </a:xfrm>
              <a:prstGeom prst="ellipse">
                <a:avLst/>
              </a:prstGeom>
              <a:solidFill>
                <a:srgbClr val="F53FE8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3" name="Овал 82"/>
              <p:cNvSpPr/>
              <p:nvPr/>
            </p:nvSpPr>
            <p:spPr>
              <a:xfrm>
                <a:off x="5072066" y="5857892"/>
                <a:ext cx="500066" cy="500066"/>
              </a:xfrm>
              <a:prstGeom prst="ellipse">
                <a:avLst/>
              </a:prstGeom>
              <a:solidFill>
                <a:srgbClr val="F53FE8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4" name="Группа 83"/>
            <p:cNvGrpSpPr/>
            <p:nvPr/>
          </p:nvGrpSpPr>
          <p:grpSpPr>
            <a:xfrm>
              <a:off x="8643966" y="5857892"/>
              <a:ext cx="571504" cy="571504"/>
              <a:chOff x="3286116" y="5929330"/>
              <a:chExt cx="571504" cy="571504"/>
            </a:xfrm>
          </p:grpSpPr>
          <p:sp>
            <p:nvSpPr>
              <p:cNvPr id="85" name="Прямоугольник 84"/>
              <p:cNvSpPr/>
              <p:nvPr/>
            </p:nvSpPr>
            <p:spPr>
              <a:xfrm>
                <a:off x="3286116" y="5929330"/>
                <a:ext cx="571504" cy="571504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6" name="Прямоугольник 85"/>
              <p:cNvSpPr/>
              <p:nvPr/>
            </p:nvSpPr>
            <p:spPr>
              <a:xfrm rot="18976772">
                <a:off x="3352822" y="6017665"/>
                <a:ext cx="420833" cy="411809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7" name="Прямоугольник 86"/>
              <p:cNvSpPr/>
              <p:nvPr/>
            </p:nvSpPr>
            <p:spPr>
              <a:xfrm>
                <a:off x="3428992" y="6072206"/>
                <a:ext cx="285752" cy="285752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Выбрали источники информации – справочники</a:t>
            </a:r>
          </a:p>
          <a:p>
            <a:r>
              <a:rPr lang="ru-RU" dirty="0" smtClean="0">
                <a:solidFill>
                  <a:srgbClr val="043CB8"/>
                </a:solidFill>
              </a:rPr>
              <a:t>Распределили </a:t>
            </a:r>
            <a:r>
              <a:rPr lang="ru-RU" dirty="0" smtClean="0">
                <a:solidFill>
                  <a:srgbClr val="043CB8"/>
                </a:solidFill>
              </a:rPr>
              <a:t>обязанности между собой: выполняли задания через один, но сообща.</a:t>
            </a:r>
          </a:p>
          <a:p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Договорились к какому сроку и в каком виде должны будут представлены материалы.</a:t>
            </a:r>
          </a:p>
          <a:p>
            <a:r>
              <a:rPr lang="ru-RU" dirty="0" smtClean="0">
                <a:solidFill>
                  <a:srgbClr val="A50021"/>
                </a:solidFill>
              </a:rPr>
              <a:t>По ходу сбора материалов проводили его обсуждение, выполняли рисунки и чертежи и находили решение задач.</a:t>
            </a:r>
          </a:p>
          <a:p>
            <a:r>
              <a:rPr lang="ru-RU" dirty="0" smtClean="0">
                <a:solidFill>
                  <a:srgbClr val="004821"/>
                </a:solidFill>
              </a:rPr>
              <a:t>Когда сборник был готов. Мы обсудили результаты своей работы. В итоге мы не смогли осилить задачу 4, так как для нас она оказалась сложной и невыполнимой.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Представили данный проект ученикам и учителю нашего класса.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99845"/>
            <a:ext cx="836903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Над проектом мы работали таким образом:</a:t>
            </a:r>
            <a:endParaRPr lang="ru-RU" sz="3600" b="1" cap="all" spc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7242" y="2571744"/>
            <a:ext cx="8229600" cy="1143000"/>
          </a:xfrm>
        </p:spPr>
        <p:txBody>
          <a:bodyPr>
            <a:normAutofit/>
          </a:bodyPr>
          <a:lstStyle/>
          <a:p>
            <a:r>
              <a:rPr lang="ru-RU" smtClean="0"/>
              <a:t>Благодарим за Ваше внимание!=)</a:t>
            </a:r>
            <a:endParaRPr lang="ru-RU"/>
          </a:p>
        </p:txBody>
      </p:sp>
      <p:pic>
        <p:nvPicPr>
          <p:cNvPr id="3076" name="Picture 4" descr="C:\Program Files (x86)\Microsoft Office\MEDIA\CAGCAT10\j019581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318888"/>
            <a:ext cx="1773022" cy="1824228"/>
          </a:xfrm>
          <a:prstGeom prst="rect">
            <a:avLst/>
          </a:prstGeom>
          <a:noFill/>
        </p:spPr>
      </p:pic>
      <p:pic>
        <p:nvPicPr>
          <p:cNvPr id="3077" name="Picture 5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4643446"/>
            <a:ext cx="1795882" cy="1833372"/>
          </a:xfrm>
          <a:prstGeom prst="rect">
            <a:avLst/>
          </a:prstGeom>
          <a:noFill/>
        </p:spPr>
      </p:pic>
      <p:pic>
        <p:nvPicPr>
          <p:cNvPr id="3078" name="Picture 6" descr="C:\Program Files (x86)\Microsoft Office\MEDIA\CAGCAT10\j0196400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4714884"/>
            <a:ext cx="1695298" cy="1812341"/>
          </a:xfrm>
          <a:prstGeom prst="rect">
            <a:avLst/>
          </a:prstGeom>
          <a:noFill/>
        </p:spPr>
      </p:pic>
      <p:pic>
        <p:nvPicPr>
          <p:cNvPr id="3079" name="Picture 7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214290"/>
            <a:ext cx="1776679" cy="1630375"/>
          </a:xfrm>
          <a:prstGeom prst="rect">
            <a:avLst/>
          </a:prstGeom>
          <a:noFill/>
        </p:spPr>
      </p:pic>
      <p:pic>
        <p:nvPicPr>
          <p:cNvPr id="3080" name="Picture 8" descr="C:\Program Files (x86)\Microsoft Office\MEDIA\CAGCAT10\j0088542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26465" y="357166"/>
            <a:ext cx="4560113" cy="576072"/>
          </a:xfrm>
          <a:prstGeom prst="rect">
            <a:avLst/>
          </a:prstGeom>
          <a:noFill/>
        </p:spPr>
      </p:pic>
      <p:pic>
        <p:nvPicPr>
          <p:cNvPr id="3081" name="Picture 9" descr="C:\Program Files (x86)\Microsoft Office\MEDIA\CAGCAT10\j0088542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97903" y="5857892"/>
            <a:ext cx="4560113" cy="576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253</TotalTime>
  <Words>278</Words>
  <PresentationFormat>Экран (4:3)</PresentationFormat>
  <Paragraphs>226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Математика вокруг нас</vt:lpstr>
      <vt:lpstr>Составляем сборник математических задач и заданий</vt:lpstr>
      <vt:lpstr>Слайд 3</vt:lpstr>
      <vt:lpstr>Задача 1. Начертим на клетчатой бумаге четыре прямоугольника, как показано на чертеже.</vt:lpstr>
      <vt:lpstr>Задача 2.  Квадрат с длиной стороны 6 см разрезали на 2 части по ломаной из трех звеньев, а затем из полученных частей составили прямоугольник. Начертим такой квадрат на клетчатой бумаге и покажем, как надо его разрезать.</vt:lpstr>
      <vt:lpstr>Задача 3. К числу 9 справа и слева припишем одну и ту же такую цыфру, чтобы полученное трехзначное число делилось на 7 без остатка.</vt:lpstr>
      <vt:lpstr>Слайд 7</vt:lpstr>
      <vt:lpstr>Благодарим за Ваше внимание!=)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вокруг нас</dc:title>
  <dc:creator>Ольга</dc:creator>
  <cp:lastModifiedBy>user</cp:lastModifiedBy>
  <cp:revision>25</cp:revision>
  <dcterms:created xsi:type="dcterms:W3CDTF">2015-03-01T05:16:08Z</dcterms:created>
  <dcterms:modified xsi:type="dcterms:W3CDTF">2015-03-02T02:15:36Z</dcterms:modified>
</cp:coreProperties>
</file>