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94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7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8A9AB-8494-47CA-8DCC-AEDD27C79FC8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5A4C-84CD-4063-B877-8BEB700043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88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8A9AB-8494-47CA-8DCC-AEDD27C79FC8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5A4C-84CD-4063-B877-8BEB700043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464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8A9AB-8494-47CA-8DCC-AEDD27C79FC8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5A4C-84CD-4063-B877-8BEB700043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066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8A9AB-8494-47CA-8DCC-AEDD27C79FC8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5A4C-84CD-4063-B877-8BEB700043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345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8A9AB-8494-47CA-8DCC-AEDD27C79FC8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5A4C-84CD-4063-B877-8BEB700043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186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8A9AB-8494-47CA-8DCC-AEDD27C79FC8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5A4C-84CD-4063-B877-8BEB700043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032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8A9AB-8494-47CA-8DCC-AEDD27C79FC8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5A4C-84CD-4063-B877-8BEB700043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404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8A9AB-8494-47CA-8DCC-AEDD27C79FC8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5A4C-84CD-4063-B877-8BEB700043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717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8A9AB-8494-47CA-8DCC-AEDD27C79FC8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5A4C-84CD-4063-B877-8BEB700043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281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8A9AB-8494-47CA-8DCC-AEDD27C79FC8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5A4C-84CD-4063-B877-8BEB700043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6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8A9AB-8494-47CA-8DCC-AEDD27C79FC8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95A4C-84CD-4063-B877-8BEB700043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111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8A9AB-8494-47CA-8DCC-AEDD27C79FC8}" type="datetimeFigureOut">
              <a:rPr lang="ru-RU" smtClean="0"/>
              <a:t>29.01.2021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95A4C-84CD-4063-B877-8BEB700043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917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Тема урока: </a:t>
            </a:r>
            <a:r>
              <a:rPr lang="ru-RU" b="1" dirty="0"/>
              <a:t>Санитарно-гигиенические требования к участку для строительства животноводческих ферм и </a:t>
            </a:r>
            <a:r>
              <a:rPr lang="ru-RU" b="1"/>
              <a:t>комплексов</a:t>
            </a:r>
            <a:r>
              <a:rPr lang="ru-RU" b="1" smtClean="0"/>
              <a:t>.\41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399" y="1825625"/>
            <a:ext cx="8841201" cy="4351338"/>
          </a:xfrm>
        </p:spPr>
      </p:pic>
    </p:spTree>
    <p:extLst>
      <p:ext uri="{BB962C8B-B14F-4D97-AF65-F5344CB8AC3E}">
        <p14:creationId xmlns:p14="http://schemas.microsoft.com/office/powerpoint/2010/main" val="241960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err="1" smtClean="0"/>
              <a:t>Безобжиговые</a:t>
            </a:r>
            <a:r>
              <a:rPr lang="ru-RU" b="1" i="1" dirty="0" smtClean="0"/>
              <a:t> изделия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i="1" dirty="0" err="1"/>
              <a:t>Безобжиговые</a:t>
            </a:r>
            <a:r>
              <a:rPr lang="ru-RU" b="1" i="1" dirty="0"/>
              <a:t> изделия</a:t>
            </a:r>
            <a:r>
              <a:rPr lang="ru-RU" dirty="0"/>
              <a:t> - искусственные каменные необожжен­ные изделия, получаемые из растворенных или бетонных смесей на основе минеральных вяжущих веществ в процессе их формиро­вания и последующего затвердевания. При изготовлении таких изделий в качестве заполнителей служат кварцевый песок, пемза, шлак, зола, асбест, древесные опилки и др. Наиболее распростра­нены силикатный кирпич и силикатные изделия ячеистой струк­туры. Последние применяют для строительства наружных стен, перегородок и покрытий. Кроме того, используют </a:t>
            </a:r>
            <a:r>
              <a:rPr lang="ru-RU" dirty="0" err="1"/>
              <a:t>фибралит</a:t>
            </a:r>
            <a:r>
              <a:rPr lang="ru-RU" dirty="0"/>
              <a:t>, </a:t>
            </a:r>
            <a:r>
              <a:rPr lang="ru-RU" dirty="0" err="1"/>
              <a:t>ар­болит</a:t>
            </a:r>
            <a:r>
              <a:rPr lang="ru-RU" dirty="0"/>
              <a:t>, асбестоцемент и гипсовые изделия.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846229"/>
            <a:ext cx="5181600" cy="2310130"/>
          </a:xfrm>
        </p:spPr>
      </p:pic>
    </p:spTree>
    <p:extLst>
      <p:ext uri="{BB962C8B-B14F-4D97-AF65-F5344CB8AC3E}">
        <p14:creationId xmlns:p14="http://schemas.microsoft.com/office/powerpoint/2010/main" val="373101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Древесные материалы.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Их </a:t>
            </a:r>
            <a:r>
              <a:rPr lang="ru-RU" dirty="0"/>
              <a:t>изготавливают из древесины хвойных (сосна, ель, пихта, лиственница, кедр) и лиственных (дуб, бук, бе­реза, осина, ольха) пород. Древесина характеризуется высокой прочностью, малой плотностью, низкой теплопроводностью. Ее обрабатывают антисептиками, антипиренами (огнезащитными составами), влагоизоляционными материалами. В строительстве применяют круглые лесоматериалы, пиломатериалы и древесные изделия.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152" y="1947894"/>
            <a:ext cx="4572000" cy="2771775"/>
          </a:xfrm>
        </p:spPr>
      </p:pic>
    </p:spTree>
    <p:extLst>
      <p:ext uri="{BB962C8B-B14F-4D97-AF65-F5344CB8AC3E}">
        <p14:creationId xmlns:p14="http://schemas.microsoft.com/office/powerpoint/2010/main" val="122440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Теплоизоляционные материалы.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Их </a:t>
            </a:r>
            <a:r>
              <a:rPr lang="ru-RU" dirty="0"/>
              <a:t>разделяют на органические и неорганические. </a:t>
            </a:r>
            <a:r>
              <a:rPr lang="ru-RU" b="1" i="1" dirty="0"/>
              <a:t>Органические</a:t>
            </a:r>
            <a:r>
              <a:rPr lang="ru-RU" dirty="0"/>
              <a:t> материалы вырабатывают из растительного сырья и отходов, которые в процессе производства измельчают, пропитывают синтетическими полимерами, прессуют и подвергают тер­мической обработке. К ним относят древесно-волокнистые, дре­весно-стружечные, торфяные и камышитовые плиты, изделия из пластмасс. Плиты служат для внутренней отделки помещений, при утеплении </a:t>
            </a:r>
            <a:r>
              <a:rPr lang="ru-RU" dirty="0" err="1"/>
              <a:t>бесчердачных</a:t>
            </a:r>
            <a:r>
              <a:rPr lang="ru-RU" dirty="0"/>
              <a:t> крыш животноводческих помеще­ний, в качестве заполнителя наружных стен и каркасных перего­родок. К </a:t>
            </a:r>
            <a:r>
              <a:rPr lang="ru-RU" b="1" i="1" dirty="0"/>
              <a:t>неорганическим</a:t>
            </a:r>
            <a:r>
              <a:rPr lang="ru-RU" dirty="0"/>
              <a:t> материалам относят минеральную, стеклян­ную вату и изделия из них, пеностекло.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35258"/>
            <a:ext cx="5181600" cy="3748024"/>
          </a:xfrm>
        </p:spPr>
      </p:pic>
    </p:spTree>
    <p:extLst>
      <p:ext uri="{BB962C8B-B14F-4D97-AF65-F5344CB8AC3E}">
        <p14:creationId xmlns:p14="http://schemas.microsoft.com/office/powerpoint/2010/main" val="169059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Битумные и дегтевые материалы.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Битумы </a:t>
            </a:r>
            <a:r>
              <a:rPr lang="ru-RU" dirty="0"/>
              <a:t>бывают двух видов: природные и нефтяные. Природные встречаются в виде битумных песчаников и известняков. Из них извлекают чистый битум или используют в размолотом виде в качестве асфальтного порошка. Такие материалы характеризуются водонепроницаемостью, стойкостью по отношению к действию кислот, щелочей, агрессив­ных жидкостей и газов, а также способностью прочного скрепле­ния с деревом, металлом и камнем.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102580"/>
            <a:ext cx="5181600" cy="2791587"/>
          </a:xfrm>
        </p:spPr>
      </p:pic>
    </p:spTree>
    <p:extLst>
      <p:ext uri="{BB962C8B-B14F-4D97-AF65-F5344CB8AC3E}">
        <p14:creationId xmlns:p14="http://schemas.microsoft.com/office/powerpoint/2010/main" val="126240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Битум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i="1" dirty="0"/>
              <a:t>Битум</a:t>
            </a:r>
            <a:r>
              <a:rPr lang="ru-RU" dirty="0"/>
              <a:t> представляет собой органическое вещество черного цве­та в твердом или нагретом (пластичное или жидкое) состоянии. Из него изготавливают кровельные и гидроизоляционные матери­алы, приклеивающие или гидроизоляционные мастики, асфальто­бетонные покрытия.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203810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Асфальтовый бетон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i="1" dirty="0"/>
              <a:t>Асфальтовый бетон</a:t>
            </a:r>
            <a:r>
              <a:rPr lang="ru-RU" dirty="0"/>
              <a:t> образуется в результате затвердевания сме­си, состоящей из битума, щебня, песка и минерального порошка. Его используют для дорожных покрытий, проездов и площадок, а также настила полов и др.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352" y="2051869"/>
            <a:ext cx="5181600" cy="3002737"/>
          </a:xfrm>
        </p:spPr>
      </p:pic>
    </p:spTree>
    <p:extLst>
      <p:ext uri="{BB962C8B-B14F-4D97-AF65-F5344CB8AC3E}">
        <p14:creationId xmlns:p14="http://schemas.microsoft.com/office/powerpoint/2010/main" val="207497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Гидроизоляционные материалы.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Для </a:t>
            </a:r>
            <a:r>
              <a:rPr lang="ru-RU" dirty="0"/>
              <a:t>гидроизоляции и кро­вельных покрытий животноводческих зданий или сооружений служат битумные и дегтевые рулонные материалы и мастики. Ши­роко применяют рубероид, пергамент, гидрозоль, кровельный толь (в отличие от других рулонных кровельных материалов его относят к группе дегтевых изделий).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411089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Пластмассы, полимеры и их изделия.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Для </a:t>
            </a:r>
            <a:r>
              <a:rPr lang="ru-RU" dirty="0"/>
              <a:t>них характерны малая плотность и теплопроводность, высокая химическая стойкость, легкость обработки. Недостатком служит низкая теплоустойчивость. Для строительных конструкций на основе полимеров применя­ют стеклопластики, стеклотекстолит, органическое стекло, жест­кие пенопласты (газонаполненные пенистые пластмассы), поли­этилен, полистирол и эпоксидные полимеры. Основное требова­ние, предъявляемое к полимерным материалам, - полное отсут­ствие токсичности.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352" y="1998799"/>
            <a:ext cx="5181600" cy="3456349"/>
          </a:xfrm>
        </p:spPr>
      </p:pic>
    </p:spTree>
    <p:extLst>
      <p:ext uri="{BB962C8B-B14F-4D97-AF65-F5344CB8AC3E}">
        <p14:creationId xmlns:p14="http://schemas.microsoft.com/office/powerpoint/2010/main" val="212479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Металлы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Металлы</a:t>
            </a:r>
            <a:r>
              <a:rPr lang="ru-RU" dirty="0"/>
              <a:t> подразделяют на черные и цветные. В строительстве наиболее распространены прокатная и арматурная сталь. Арма­турную сталь используют для армирования железобетонных кон­струкций. Все </a:t>
            </a:r>
            <a:r>
              <a:rPr lang="ru-RU" dirty="0" err="1"/>
              <a:t>нежелезные</a:t>
            </a:r>
            <a:r>
              <a:rPr lang="ru-RU" dirty="0"/>
              <a:t> металлы и сплавы называют цветными. Широко используют цинк, свинец, медь и алюминий.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504" y="1953909"/>
            <a:ext cx="5181600" cy="2960914"/>
          </a:xfrm>
        </p:spPr>
      </p:pic>
    </p:spTree>
    <p:extLst>
      <p:ext uri="{BB962C8B-B14F-4D97-AF65-F5344CB8AC3E}">
        <p14:creationId xmlns:p14="http://schemas.microsoft.com/office/powerpoint/2010/main" val="122269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Стекло.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/>
              <a:t>Стекло.</a:t>
            </a:r>
            <a:r>
              <a:rPr lang="ru-RU" dirty="0"/>
              <a:t> Оконное стекло выпускают различной толщины с вы­сокой </a:t>
            </a:r>
            <a:r>
              <a:rPr lang="ru-RU" dirty="0" err="1"/>
              <a:t>светопропускаемостью</a:t>
            </a:r>
            <a:r>
              <a:rPr lang="ru-RU" dirty="0"/>
              <a:t>. Применяют также профильное стекло, стеклянные блоки и трубы.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16129"/>
            <a:ext cx="5181600" cy="3457098"/>
          </a:xfrm>
        </p:spPr>
      </p:pic>
    </p:spTree>
    <p:extLst>
      <p:ext uri="{BB962C8B-B14F-4D97-AF65-F5344CB8AC3E}">
        <p14:creationId xmlns:p14="http://schemas.microsoft.com/office/powerpoint/2010/main" val="275458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Вопросы лекции: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b="1" i="1" dirty="0" smtClean="0"/>
              <a:t>1. Строительные </a:t>
            </a:r>
            <a:r>
              <a:rPr lang="ru-RU" b="1" i="1" dirty="0"/>
              <a:t>материалы</a:t>
            </a:r>
            <a:endParaRPr lang="ru-RU" dirty="0"/>
          </a:p>
          <a:p>
            <a:r>
              <a:rPr lang="ru-RU" b="1" i="1" dirty="0"/>
              <a:t>2. Зоогигиеническая оценка элементов зданий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196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Лакокрасочные материалы.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Они </a:t>
            </a:r>
            <a:r>
              <a:rPr lang="ru-RU" dirty="0"/>
              <a:t>состоят из основных компо­нентов - сухого (пигменты и наполнители) и связующего ве­ществ. </a:t>
            </a:r>
            <a:r>
              <a:rPr lang="ru-RU" b="1" i="1" dirty="0"/>
              <a:t>Пигменты</a:t>
            </a:r>
            <a:r>
              <a:rPr lang="ru-RU" dirty="0"/>
              <a:t> - измельченные цветные порошки минерального или органического происхождения. </a:t>
            </a:r>
            <a:r>
              <a:rPr lang="ru-RU" b="1" i="1" dirty="0"/>
              <a:t>Наполнители</a:t>
            </a:r>
            <a:r>
              <a:rPr lang="ru-RU" dirty="0"/>
              <a:t> - нерастворимые минеральные вещества (тальк, кварц, асбестовая пыль, молотая слюда). Связующие вещества служат для сцепления частиц пигмента, наполнителя и окрашиваемой поверхности. 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208" y="1924844"/>
            <a:ext cx="5181600" cy="3238500"/>
          </a:xfrm>
        </p:spPr>
      </p:pic>
    </p:spTree>
    <p:extLst>
      <p:ext uri="{BB962C8B-B14F-4D97-AF65-F5344CB8AC3E}">
        <p14:creationId xmlns:p14="http://schemas.microsoft.com/office/powerpoint/2010/main" val="55408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Растворители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i="1" dirty="0"/>
              <a:t>Растворители</a:t>
            </a:r>
            <a:r>
              <a:rPr lang="ru-RU" dirty="0"/>
              <a:t> применяют для доведения красочных составов до необходимого состояния.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281695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Масляные краски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i="1" dirty="0"/>
              <a:t>Масляные краски</a:t>
            </a:r>
            <a:r>
              <a:rPr lang="ru-RU" dirty="0"/>
              <a:t> представляют собой пасту, содержащую смесь пигментов, наполнителей и связующих веществ, используемых для наружной и внутренней окраски по металлу, дереву и сухой штукатурке. </a:t>
            </a:r>
            <a:r>
              <a:rPr lang="ru-RU" b="1" i="1" dirty="0"/>
              <a:t>Эмалевые краски</a:t>
            </a:r>
            <a:r>
              <a:rPr lang="ru-RU" dirty="0"/>
              <a:t> изготовляют на специальных лаках. Они быва­ют алкидные, эпоксидные и </a:t>
            </a:r>
            <a:r>
              <a:rPr lang="ru-RU" dirty="0" err="1"/>
              <a:t>карбамидные</a:t>
            </a:r>
            <a:r>
              <a:rPr lang="ru-RU" dirty="0"/>
              <a:t>. </a:t>
            </a:r>
            <a:r>
              <a:rPr lang="ru-RU" b="1" i="1" dirty="0"/>
              <a:t>Водные краски</a:t>
            </a:r>
            <a:r>
              <a:rPr lang="ru-RU" dirty="0"/>
              <a:t> делят на водно-клеевые и водно-известковые. </a:t>
            </a:r>
            <a:r>
              <a:rPr lang="ru-RU" b="1" i="1" dirty="0"/>
              <a:t>Эмульсионные краски</a:t>
            </a:r>
            <a:r>
              <a:rPr lang="ru-RU" dirty="0"/>
              <a:t> представляют собой суспензии пигментов в водных эмульсиях. В таких красках растворитель частично или полностью заменяют водой. Применяют также краски, в которых в качестве связующих ве­ществ используют различные полимеры, получившие название латексных, хорошо защищающих окрашенную поверхность дере­ва, штукатурки, бетона.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146006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Вопрос </a:t>
            </a:r>
            <a:r>
              <a:rPr lang="ru-RU" b="1" dirty="0"/>
              <a:t>2.  Зоогигиеническая оценка элементов зданий</a:t>
            </a:r>
            <a:r>
              <a:rPr lang="ru-RU" b="1" i="1" dirty="0"/>
              <a:t/>
            </a:r>
            <a:br>
              <a:rPr lang="ru-RU" b="1" i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Животноводческие здания строят обычно одноэтажными, пря­моугольной формы. Они состоят из отдельных взаимосвязанных конструктивных элементов, которые подразделяют на несущие и ограждающие.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640" y="1825625"/>
            <a:ext cx="5181600" cy="3880847"/>
          </a:xfrm>
        </p:spPr>
      </p:pic>
    </p:spTree>
    <p:extLst>
      <p:ext uri="{BB962C8B-B14F-4D97-AF65-F5344CB8AC3E}">
        <p14:creationId xmlns:p14="http://schemas.microsoft.com/office/powerpoint/2010/main" val="202842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Несущие конструктивные элементы здания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i="1" dirty="0"/>
              <a:t>Несущие конструктивные элементы здания</a:t>
            </a:r>
            <a:r>
              <a:rPr lang="ru-RU" dirty="0"/>
              <a:t> - фундаменты, сте­ны, каркасы, пол и перекрытия, которые воспринимают силовые, температурные, вертикальные и горизонтальные нагрузки.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784" y="1926639"/>
            <a:ext cx="5181600" cy="3381213"/>
          </a:xfrm>
        </p:spPr>
      </p:pic>
    </p:spTree>
    <p:extLst>
      <p:ext uri="{BB962C8B-B14F-4D97-AF65-F5344CB8AC3E}">
        <p14:creationId xmlns:p14="http://schemas.microsoft.com/office/powerpoint/2010/main" val="63704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Типы зданий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Различают бескаркасный и каркасный конструктивные типы зданий.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93602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277366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Бескаркасный тип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b="1" i="1" dirty="0"/>
              <a:t>Бескаркасный тип</a:t>
            </a:r>
            <a:r>
              <a:rPr lang="ru-RU" dirty="0"/>
              <a:t> (с несущими стенами) представляет собой жесткую и устойчивую коробку из взаимосвязанных стен и пере­крытий. Наружные и внутренние стены здания воспринимают на­грузки от перекрытий и покрытия. Такой тип зданий широко рас­пространен при строительстве животноводческих объектов и со­оружений.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117166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Каркасный тип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i="1" dirty="0"/>
              <a:t>Каркасный тип</a:t>
            </a:r>
            <a:r>
              <a:rPr lang="ru-RU" dirty="0"/>
              <a:t> представляет собой каркас, образованный ко­лоннами, балками, строительными фермами или же колоннами, ригелями и плитами перекрытий и покрытий и воспринимающий все действующие на здание нагрузки. Каркас состоит из попереч­ных и продольных элементов. Для зданий такого типа характерно четкое разделение конструкций на несущие и ограждающие. При неполном каркасе наружные стены воспринимают нагрузки от пе­рекрытий и покрытий.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340735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Ограждающие конструктивные элементы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i="1" dirty="0"/>
              <a:t>Ограждающие конструктивные элементы</a:t>
            </a:r>
            <a:r>
              <a:rPr lang="ru-RU" dirty="0"/>
              <a:t> - наружные и внут­ренние стены, потолки, полы, перегородки, материалы для запол­нения оконных и дверных проемов, с помощью которых помеще­ния защищены от атмосферных воздействий и внутри зданий под­держивают требуемые температурно-влажностные и акустические условия.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744" y="1911096"/>
            <a:ext cx="6151936" cy="3460464"/>
          </a:xfrm>
        </p:spPr>
      </p:pic>
    </p:spTree>
    <p:extLst>
      <p:ext uri="{BB962C8B-B14F-4D97-AF65-F5344CB8AC3E}">
        <p14:creationId xmlns:p14="http://schemas.microsoft.com/office/powerpoint/2010/main" val="172892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Основные конструктивные элементы животноводческих зда­ний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Основные конструктивные элементы животноводческих зда­ний - основание, фундамент, стены, потолки, перекрытия, полы, крыши и др.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496" y="1911890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315692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Строительные материалы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dirty="0" smtClean="0"/>
              <a:t>Строительные материалы делят на следующие группы.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Природные </a:t>
            </a:r>
            <a:r>
              <a:rPr lang="ru-RU" b="1" dirty="0"/>
              <a:t>каменные материалы.</a:t>
            </a:r>
            <a:r>
              <a:rPr lang="ru-RU" dirty="0"/>
              <a:t> Они характеризуются высокой атмосферной стойкостью и прочностью. К ним относят бутовый камень, булыжный камень, гравий, щебень, песок. В строитель­стве также используют вулканические туфы, пористые известня­ки, известняк-ракушечник и др.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477294"/>
            <a:ext cx="4572000" cy="3048000"/>
          </a:xfrm>
        </p:spPr>
      </p:pic>
    </p:spTree>
    <p:extLst>
      <p:ext uri="{BB962C8B-B14F-4D97-AF65-F5344CB8AC3E}">
        <p14:creationId xmlns:p14="http://schemas.microsoft.com/office/powerpoint/2010/main" val="414641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Основные конструктивные элементы животноводческих зда­ний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i="1" dirty="0"/>
              <a:t>Основанием</a:t>
            </a:r>
            <a:r>
              <a:rPr lang="ru-RU" dirty="0"/>
              <a:t> служат слои грунта, залегающие ниже подошвы фундамента и в стороне от нее, воспринимающие нагрузку от со­оружения и влияющие на устойчивость фундамента и его переме­щения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352" y="1927130"/>
            <a:ext cx="5181600" cy="3471672"/>
          </a:xfrm>
        </p:spPr>
      </p:pic>
    </p:spTree>
    <p:extLst>
      <p:ext uri="{BB962C8B-B14F-4D97-AF65-F5344CB8AC3E}">
        <p14:creationId xmlns:p14="http://schemas.microsoft.com/office/powerpoint/2010/main" val="291186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Фундамент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i="1" dirty="0"/>
              <a:t>Фундамент</a:t>
            </a:r>
            <a:r>
              <a:rPr lang="ru-RU" dirty="0"/>
              <a:t> - подземная часть здания или сооружения. Основ­ные требования, предъявляемые к фундаментам: прочность, ус­тойчивость, сопротивляемость влиянию атмосферных условий и отрицательных температур, долговечность. Фундаменты бывают железобетонные, бетонные, бутовые, бутобетонные, кирпичные и деревянные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496" y="1936709"/>
            <a:ext cx="5181600" cy="2775857"/>
          </a:xfrm>
        </p:spPr>
      </p:pic>
    </p:spTree>
    <p:extLst>
      <p:ext uri="{BB962C8B-B14F-4D97-AF65-F5344CB8AC3E}">
        <p14:creationId xmlns:p14="http://schemas.microsoft.com/office/powerpoint/2010/main" val="122490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Цоколь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i="1" dirty="0"/>
              <a:t>Цоколь</a:t>
            </a:r>
            <a:r>
              <a:rPr lang="ru-RU" dirty="0"/>
              <a:t> - верхняя часть фундамента, возвышающаяся над по­верхностью грунта. Чаще всего фундамент и цоколь возводят из одних и тех же материалов.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784" y="1825625"/>
            <a:ext cx="5181600" cy="3331028"/>
          </a:xfrm>
        </p:spPr>
      </p:pic>
    </p:spTree>
    <p:extLst>
      <p:ext uri="{BB962C8B-B14F-4D97-AF65-F5344CB8AC3E}">
        <p14:creationId xmlns:p14="http://schemas.microsoft.com/office/powerpoint/2010/main" val="146234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Стены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i="1" dirty="0"/>
              <a:t>Стены</a:t>
            </a:r>
            <a:r>
              <a:rPr lang="ru-RU" dirty="0"/>
              <a:t> зданий делят на несущие (воспринимают вертикаль­ные и горизонтальные нагрузки всех видов) и самонесущие (вос­принимают собственную массу этих стен).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792" y="1913033"/>
            <a:ext cx="5181600" cy="2914650"/>
          </a:xfrm>
        </p:spPr>
      </p:pic>
    </p:spTree>
    <p:extLst>
      <p:ext uri="{BB962C8B-B14F-4D97-AF65-F5344CB8AC3E}">
        <p14:creationId xmlns:p14="http://schemas.microsoft.com/office/powerpoint/2010/main" val="109087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Потолки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i="1" dirty="0"/>
              <a:t>Потолки</a:t>
            </a:r>
            <a:r>
              <a:rPr lang="ru-RU" dirty="0"/>
              <a:t> изолируют помещения от внешнего чердачного про­странства, обеспечивают высокую степень теплозащиты не только в зимний, но и в летний период. Их необходимо проектировать и устраивать в помещениях выращивания молодняка - профи­лакториях, телятниках свинарниках-маточниках, птичниках и ро­дильных отделениях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28008"/>
            <a:ext cx="5181600" cy="3946571"/>
          </a:xfrm>
        </p:spPr>
      </p:pic>
    </p:spTree>
    <p:extLst>
      <p:ext uri="{BB962C8B-B14F-4D97-AF65-F5344CB8AC3E}">
        <p14:creationId xmlns:p14="http://schemas.microsoft.com/office/powerpoint/2010/main" val="244360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Перекрытия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i="1" dirty="0"/>
              <a:t>Перекрытия</a:t>
            </a:r>
            <a:r>
              <a:rPr lang="ru-RU" dirty="0"/>
              <a:t> должны быть прочными и достаточно легкими, малотеплопроводными, сухими, гладкими, водонепроницаемыми, жесткими, </a:t>
            </a:r>
            <a:r>
              <a:rPr lang="ru-RU" dirty="0" err="1"/>
              <a:t>маловоздухопроницаемыми</a:t>
            </a:r>
            <a:r>
              <a:rPr lang="ru-RU" dirty="0"/>
              <a:t>, огнестойкими и долговеч­ными.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20867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Полы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i="1" dirty="0"/>
              <a:t>Полы</a:t>
            </a:r>
            <a:r>
              <a:rPr lang="ru-RU" dirty="0"/>
              <a:t> должны отвечать следующим требованиям: минимальная теплопроводность, повышенные механическая прочность и сопро­тивляемость стиранию, огнестойкость, эластичность, водонепро­ницаемость. Они должны быть удобными для уборки и дезинфек­ции и нескользкими, стойкими к воздействию агрессивной среды.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078" y="1956816"/>
            <a:ext cx="6227922" cy="2075974"/>
          </a:xfrm>
        </p:spPr>
      </p:pic>
    </p:spTree>
    <p:extLst>
      <p:ext uri="{BB962C8B-B14F-4D97-AF65-F5344CB8AC3E}">
        <p14:creationId xmlns:p14="http://schemas.microsoft.com/office/powerpoint/2010/main" val="353205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Кровля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i="1" dirty="0"/>
              <a:t>Кровля</a:t>
            </a:r>
            <a:r>
              <a:rPr lang="ru-RU" dirty="0"/>
              <a:t> - ограждающая часть крыши. Это водонепроницаемый слой, предохраняющий здание от проникновения атмосферных осадков. Кровлю выполняют из черепицы, асбестоцементных плиток и листов, листовой стали, древесных и рулонных материа­лов, а также панелей из алюминиевых сплавов, стального профи­лированного настила, асбестоцемента в сочетании с утеплителями из пенопластов.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9337"/>
            <a:ext cx="5181600" cy="2914650"/>
          </a:xfrm>
        </p:spPr>
      </p:pic>
    </p:spTree>
    <p:extLst>
      <p:ext uri="{BB962C8B-B14F-4D97-AF65-F5344CB8AC3E}">
        <p14:creationId xmlns:p14="http://schemas.microsoft.com/office/powerpoint/2010/main" val="405600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Наружные ворота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i="1" dirty="0"/>
              <a:t>Наружные ворота</a:t>
            </a:r>
            <a:r>
              <a:rPr lang="ru-RU" dirty="0"/>
              <a:t> предназначены для входа и выхода живот­ных, удаления навоза, ввоза продукции и др. Их размеры должны обеспечивать удобное обслуживание животных, свободный проезд транспортных средств и проход животных. Все ворота делают двухстворчатыми и открывающимися наружу.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275950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Окна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i="1" dirty="0"/>
              <a:t>Окна</a:t>
            </a:r>
            <a:r>
              <a:rPr lang="ru-RU" dirty="0"/>
              <a:t> - число и размеры окон зависят от требуемой освещен­ности помещения и архитектурного решения фасада. Окна служат для естественного освещения и вентиляции помещения. Оконный проем состоит из оконной коробки, переплетов, подоконной дос­ки и наружного водослива.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400931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 диагностическом отношении заслуживают внимания следующие расстрой­ства:</a:t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а) Поносы с выделением кашицеобразных, жид-­ ких или водянистых испражнений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737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Керамические изделия.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Их </a:t>
            </a:r>
            <a:r>
              <a:rPr lang="ru-RU" dirty="0"/>
              <a:t>изготавливают из природных глин и смесей с органическими и минеральными добавками. Различают пористые (глиняный обыкновенный, пористый и пустотелый кирпичи, кровельная черепица, облицовочные плитки и трубы) и плотные (плитки для полов) керамические изделия. Благодаря вы­сокой прочности и долговечности их широко используют при строительстве всех частей зданий - от фундамента до кровли. Керамзит - керамзитовый гравий - получают путем обжига (до температуры 1300 ºС) вспучиваемой легкоплавкой глинистой массы. Получают пористые ячеистого строения гранулы размером 5-40 мм, округлой формы, с оплавленной поверхностью. Керам­зит относят к прочным, легким и нетеплопроводным материалам. Его применяют для производства легких бетонов.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25625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240983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Неорганические вяжущие (минеральные) вещества.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Это </a:t>
            </a:r>
            <a:r>
              <a:rPr lang="ru-RU" dirty="0"/>
              <a:t>порош­кообразные вещества, при смешивании которых с водой получают пластичное тесто, способное затвердевать и переходить в камне­видное состояние. На их основе готовят строительные растворы, бетоны, </a:t>
            </a:r>
            <a:r>
              <a:rPr lang="ru-RU" dirty="0" err="1"/>
              <a:t>безобжиговые</a:t>
            </a:r>
            <a:r>
              <a:rPr lang="ru-RU" dirty="0"/>
              <a:t> искусственные материалы и изделия. Различают воздушные (затвердевают и длительно сохраняют прочность только на воздухе - воздушная известь, гипсовые и магнезиальные вяжущие) и гидравлические (затвердевают и со­храняют свою прочность как на воздухе, так и в воде - цементы, гидравлическая известь и др.) минеральные вяжущие вещества.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315142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Строительный раствор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i="1" dirty="0"/>
              <a:t>Строительный раствор</a:t>
            </a:r>
            <a:r>
              <a:rPr lang="ru-RU" dirty="0"/>
              <a:t> - смесь, состоящая из вяжущего веще­ства, воды и мелкого заполнителя (песка). Строительные растворы разделяют по плотности - на тяжелые с массой более 1500 кг/м</a:t>
            </a:r>
            <a:r>
              <a:rPr lang="ru-RU" baseline="30000" dirty="0"/>
              <a:t>3</a:t>
            </a:r>
            <a:r>
              <a:rPr lang="ru-RU" dirty="0"/>
              <a:t> и легкие - с более низкой массой; по виду вяжущего вещества – на простые (с одним вяжущим веществом - цемент, известь, гипс и др.) и смешанные, или сложные (состоят из нескольких вяжущих веществ - цементно-известковые, цементно-глиняные); по виду работ - на воздушные (для работы в сухих условиях) и гидравли­ческие (для работы во влажных условиях). Состав раствора выра­жают соотношением вяжущего вещества и песка (1:3, 1:5 и т.д.).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216" y="1825625"/>
            <a:ext cx="5181600" cy="3450082"/>
          </a:xfrm>
        </p:spPr>
      </p:pic>
    </p:spTree>
    <p:extLst>
      <p:ext uri="{BB962C8B-B14F-4D97-AF65-F5344CB8AC3E}">
        <p14:creationId xmlns:p14="http://schemas.microsoft.com/office/powerpoint/2010/main" val="11230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Бетон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i="1" dirty="0"/>
              <a:t>Бетон</a:t>
            </a:r>
            <a:r>
              <a:rPr lang="ru-RU" dirty="0"/>
              <a:t> - это искусственный каменный материал, получаемый при затвердевании смеси вяжущего вещества, воды, крупного и мелкого заполнителя. Бетоны разделяют: по видам вяжущих ве­ществ - цементные, гипсовые (гипсобетон) и др.; по плотности - ­особо тяжелые (2500 кг/м</a:t>
            </a:r>
            <a:r>
              <a:rPr lang="ru-RU" baseline="30000" dirty="0"/>
              <a:t>3</a:t>
            </a:r>
            <a:r>
              <a:rPr lang="ru-RU" dirty="0"/>
              <a:t>), тяжелые (более 2200 кг/м</a:t>
            </a:r>
            <a:r>
              <a:rPr lang="ru-RU" baseline="30000" dirty="0"/>
              <a:t>3</a:t>
            </a:r>
            <a:r>
              <a:rPr lang="ru-RU" dirty="0"/>
              <a:t>), легкие(500-1800 кг/м</a:t>
            </a:r>
            <a:r>
              <a:rPr lang="ru-RU" baseline="30000" dirty="0"/>
              <a:t>3</a:t>
            </a:r>
            <a:r>
              <a:rPr lang="ru-RU" dirty="0"/>
              <a:t>), особо легкие - ячеистые (менее 500 кг/м</a:t>
            </a:r>
            <a:r>
              <a:rPr lang="ru-RU" baseline="30000" dirty="0"/>
              <a:t>3</a:t>
            </a:r>
            <a:r>
              <a:rPr lang="ru-RU" dirty="0"/>
              <a:t>). Обычный тяжелый бетон широко применяют для изготовления сборных бетонных и железобетонных конструкций и деталей, а также для возведения монолитных сооружений различного назна­чения. Легкие бетоны изготавливают за счет использования пори­стых заполнителей (керамзита, шлака, пемзы). Легкий бетон служит для производства стеновых панелей, блоков, теплоизоляции, покрытий, перекрытий и др. Широко используют ячеистый бетон (газобетон, пенобетон) для теплоизоляции конструкций зданий (стеновых панелей, покрытий).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656" y="1825625"/>
            <a:ext cx="5181600" cy="3447807"/>
          </a:xfrm>
        </p:spPr>
      </p:pic>
    </p:spTree>
    <p:extLst>
      <p:ext uri="{BB962C8B-B14F-4D97-AF65-F5344CB8AC3E}">
        <p14:creationId xmlns:p14="http://schemas.microsoft.com/office/powerpoint/2010/main" val="306886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Железобетон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i="1" dirty="0"/>
              <a:t>Железобетон</a:t>
            </a:r>
            <a:r>
              <a:rPr lang="ru-RU" dirty="0"/>
              <a:t> - это строительный материал, в состав которого входят бетон и арматурная сталь. Бетон при затвердевании прочно сцепляется с арматурой и надежно защищает ее от коррозии. Из железобетона изготавливают сборные и монолитные конструкции.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113769"/>
            <a:ext cx="5181600" cy="2915513"/>
          </a:xfrm>
        </p:spPr>
      </p:pic>
    </p:spTree>
    <p:extLst>
      <p:ext uri="{BB962C8B-B14F-4D97-AF65-F5344CB8AC3E}">
        <p14:creationId xmlns:p14="http://schemas.microsoft.com/office/powerpoint/2010/main" val="45704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7250</TotalTime>
  <Words>1946</Words>
  <Application>Microsoft Office PowerPoint</Application>
  <PresentationFormat>Широкоэкранный</PresentationFormat>
  <Paragraphs>78</Paragraphs>
  <Slides>39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Тема Office</vt:lpstr>
      <vt:lpstr>Тема урока: Санитарно-гигиенические требования к участку для строительства животноводческих ферм и комплексов.\41</vt:lpstr>
      <vt:lpstr>Вопросы лекции: </vt:lpstr>
      <vt:lpstr> Строительные материалы Строительные материалы делят на следующие группы.  </vt:lpstr>
      <vt:lpstr>В диагностическом отношении заслуживают внимания следующие расстрой­ства: </vt:lpstr>
      <vt:lpstr>Керамические изделия.</vt:lpstr>
      <vt:lpstr>Неорганические вяжущие (минеральные) вещества.</vt:lpstr>
      <vt:lpstr>Строительный раствор</vt:lpstr>
      <vt:lpstr>Бетон</vt:lpstr>
      <vt:lpstr>Железобетон</vt:lpstr>
      <vt:lpstr>Безобжиговые изделия</vt:lpstr>
      <vt:lpstr>Древесные материалы.</vt:lpstr>
      <vt:lpstr>Теплоизоляционные материалы.</vt:lpstr>
      <vt:lpstr>Битумные и дегтевые материалы.</vt:lpstr>
      <vt:lpstr>Битум</vt:lpstr>
      <vt:lpstr>Асфальтовый бетон</vt:lpstr>
      <vt:lpstr>Гидроизоляционные материалы.</vt:lpstr>
      <vt:lpstr>Пластмассы, полимеры и их изделия.</vt:lpstr>
      <vt:lpstr>Металлы</vt:lpstr>
      <vt:lpstr>Стекло.</vt:lpstr>
      <vt:lpstr>Лакокрасочные материалы.</vt:lpstr>
      <vt:lpstr>Растворители</vt:lpstr>
      <vt:lpstr>Масляные краски</vt:lpstr>
      <vt:lpstr> Вопрос 2.  Зоогигиеническая оценка элементов зданий </vt:lpstr>
      <vt:lpstr>Несущие конструктивные элементы здания</vt:lpstr>
      <vt:lpstr>Типы зданий</vt:lpstr>
      <vt:lpstr>Бескаркасный тип</vt:lpstr>
      <vt:lpstr>Каркасный тип</vt:lpstr>
      <vt:lpstr>Ограждающие конструктивные элементы</vt:lpstr>
      <vt:lpstr>Основные конструктивные элементы животноводческих зда­ний</vt:lpstr>
      <vt:lpstr>Основные конструктивные элементы животноводческих зда­ний</vt:lpstr>
      <vt:lpstr>Фундамент</vt:lpstr>
      <vt:lpstr>Цоколь</vt:lpstr>
      <vt:lpstr>Стены</vt:lpstr>
      <vt:lpstr>Потолки</vt:lpstr>
      <vt:lpstr>Перекрытия</vt:lpstr>
      <vt:lpstr>Полы</vt:lpstr>
      <vt:lpstr>Кровля</vt:lpstr>
      <vt:lpstr>Наружные ворота</vt:lpstr>
      <vt:lpstr>Окна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Санитарно-гигиенические требования к участку для строительства животноводческих ферм и комплексов.</dc:title>
  <dc:creator>User</dc:creator>
  <cp:lastModifiedBy>User</cp:lastModifiedBy>
  <cp:revision>11</cp:revision>
  <dcterms:created xsi:type="dcterms:W3CDTF">2020-09-04T05:56:42Z</dcterms:created>
  <dcterms:modified xsi:type="dcterms:W3CDTF">2021-02-03T09:34:29Z</dcterms:modified>
</cp:coreProperties>
</file>