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A3FC1-447E-4B05-B945-9C8C018B0C48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72CC4-81EB-4BE6-A1B6-681FC9740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9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72CC4-81EB-4BE6-A1B6-681FC9740A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0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AEC8-BEB3-4D0D-AFBB-5A22A1D816E7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1F8C-DC98-4B06-ABE7-1201505AB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4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AEC8-BEB3-4D0D-AFBB-5A22A1D816E7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1F8C-DC98-4B06-ABE7-1201505AB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4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AEC8-BEB3-4D0D-AFBB-5A22A1D816E7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1F8C-DC98-4B06-ABE7-1201505AB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0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AEC8-BEB3-4D0D-AFBB-5A22A1D816E7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1F8C-DC98-4B06-ABE7-1201505AB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5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AEC8-BEB3-4D0D-AFBB-5A22A1D816E7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1F8C-DC98-4B06-ABE7-1201505AB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0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AEC8-BEB3-4D0D-AFBB-5A22A1D816E7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1F8C-DC98-4B06-ABE7-1201505AB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5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AEC8-BEB3-4D0D-AFBB-5A22A1D816E7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1F8C-DC98-4B06-ABE7-1201505AB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3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AEC8-BEB3-4D0D-AFBB-5A22A1D816E7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1F8C-DC98-4B06-ABE7-1201505AB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5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AEC8-BEB3-4D0D-AFBB-5A22A1D816E7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1F8C-DC98-4B06-ABE7-1201505AB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2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AEC8-BEB3-4D0D-AFBB-5A22A1D816E7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1F8C-DC98-4B06-ABE7-1201505AB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2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AEC8-BEB3-4D0D-AFBB-5A22A1D816E7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1F8C-DC98-4B06-ABE7-1201505AB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7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8AEC8-BEB3-4D0D-AFBB-5A22A1D816E7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E1F8C-DC98-4B06-ABE7-1201505AB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 зона вокруг сельскохозяйственных построек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62985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 зона вокруг сельскохозяйственных построек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Объекты сельскохозяйственного назначения, а также перерабатывающие предприятия и организации обязаны иметь неотъемлемые </a:t>
            </a:r>
            <a:r>
              <a:rPr lang="ru-RU" dirty="0" err="1"/>
              <a:t>сСЗЗ</a:t>
            </a:r>
            <a:r>
              <a:rPr lang="ru-RU" dirty="0"/>
              <a:t> и очистные сооружения, </a:t>
            </a:r>
            <a:r>
              <a:rPr lang="ru-RU" dirty="0" err="1"/>
              <a:t>недопускающие</a:t>
            </a:r>
            <a:r>
              <a:rPr lang="ru-RU" dirty="0"/>
              <a:t> проникновение в почвы загрязняющих веществ, а также в поверхностные и подземные воды, площадей сбора вод и в атмосферу.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1963198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27623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 зона вокруг сельскохозяйственных построек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селхозяйства</a:t>
            </a:r>
            <a:r>
              <a:rPr lang="ru-RU" dirty="0" smtClean="0"/>
              <a:t>, который есть источник влияния на окружающую природную среду и здоровье человека, в зависимости  от силы, методов эксплуатации, типа и объема (массы) вносящихся в ОПС ЗВ, сопровождающего ими шума и вибраций и др. негативных </a:t>
            </a:r>
            <a:r>
              <a:rPr lang="ru-RU" dirty="0" err="1" smtClean="0"/>
              <a:t>физфакторов</a:t>
            </a:r>
            <a:r>
              <a:rPr lang="ru-RU" dirty="0" smtClean="0"/>
              <a:t>, в </a:t>
            </a:r>
            <a:r>
              <a:rPr lang="ru-RU" dirty="0" err="1" smtClean="0"/>
              <a:t>т.ч</a:t>
            </a:r>
            <a:r>
              <a:rPr lang="ru-RU" dirty="0" smtClean="0"/>
              <a:t>. с учетом воздействия их на среду обитания и здоровье человека, согласно с сан. классификацией определяются такие площади СЗЗ: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3594"/>
            <a:ext cx="5181600" cy="3435400"/>
          </a:xfrm>
        </p:spPr>
      </p:pic>
    </p:spTree>
    <p:extLst>
      <p:ext uri="{BB962C8B-B14F-4D97-AF65-F5344CB8AC3E}">
        <p14:creationId xmlns:p14="http://schemas.microsoft.com/office/powerpoint/2010/main" val="304273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12064" y="173736"/>
            <a:ext cx="10841736" cy="600322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Первый класс – СЗЗ 1000 метров необходима для животноводческих комплексов</a:t>
            </a:r>
          </a:p>
          <a:p>
            <a:r>
              <a:rPr lang="ru-RU" dirty="0"/>
              <a:t>Второй класс – СЗЗ 500 метров – для ферм звероводческих (норки, лисы и т.д.), складов для хранения ядохимикатов более 500 тонн, комбинаты по обработке и протравлению семян.</a:t>
            </a:r>
          </a:p>
          <a:p>
            <a:r>
              <a:rPr lang="ru-RU" dirty="0"/>
              <a:t>Третий класс – СЗЗ 300 метров  - для ферм овцеводческих, складов для хранения ядохимикатов и минеральных удобрений  более 50 тонн, обработке сельскохозяйственных угодий пестицидами с применением сельскохозяйственной техники (от края поля до населенного места), кролиководческих ферм.</a:t>
            </a:r>
          </a:p>
          <a:p>
            <a:r>
              <a:rPr lang="ru-RU" dirty="0"/>
              <a:t>Четвертый класс - СЗЗ 100 метро -  для теплично-парниковых предприятий, складов сухих </a:t>
            </a:r>
            <a:r>
              <a:rPr lang="ru-RU" dirty="0" err="1"/>
              <a:t>минудобрений</a:t>
            </a:r>
            <a:r>
              <a:rPr lang="ru-RU" dirty="0"/>
              <a:t> и </a:t>
            </a:r>
            <a:r>
              <a:rPr lang="ru-RU" dirty="0" err="1"/>
              <a:t>химсредств</a:t>
            </a:r>
            <a:r>
              <a:rPr lang="ru-RU" dirty="0"/>
              <a:t> защиты растений (СЗЗ принимается до предприятий по переработке  и хранению пищевой продукции), мелиоративных комплексов с применением животноводческих стоков.</a:t>
            </a:r>
          </a:p>
          <a:p>
            <a:r>
              <a:rPr lang="ru-RU" dirty="0"/>
              <a:t>Пятый класс – СЗЗ 50 метров – принимается для хранилищ кормовых продуктов, материальных складов, хозяйств с содержанием животных (свинарники, коровники, питомники, конюшни, зверофермы) численностью до пятидесяти животных.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38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Распределение животноводческих комбинатов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Распределение животноводческих комбинатов и других объектов в </a:t>
            </a:r>
            <a:r>
              <a:rPr lang="ru-RU" dirty="0" err="1"/>
              <a:t>селхозяйстве</a:t>
            </a:r>
            <a:r>
              <a:rPr lang="ru-RU" dirty="0"/>
              <a:t> обязано </a:t>
            </a:r>
            <a:r>
              <a:rPr lang="ru-RU" dirty="0" err="1"/>
              <a:t>допуститься</a:t>
            </a:r>
            <a:r>
              <a:rPr lang="ru-RU" dirty="0"/>
              <a:t> через оценку воздействия на окружающую среду (ОВОС). </a:t>
            </a:r>
            <a:r>
              <a:rPr lang="ru-RU" dirty="0" smtClean="0"/>
              <a:t>- </a:t>
            </a:r>
            <a:r>
              <a:rPr lang="ru-RU" dirty="0"/>
              <a:t>свиноводческих (мощностью 30 тыс. животных и выше); </a:t>
            </a:r>
          </a:p>
          <a:p>
            <a:r>
              <a:rPr lang="ru-RU" dirty="0"/>
              <a:t>- по прикорму молодняка крупного рог. скота (2 тыс. животных и выше); </a:t>
            </a:r>
          </a:p>
          <a:p>
            <a:r>
              <a:rPr lang="ru-RU" dirty="0"/>
              <a:t>- молочных (1,2 тыс. животных и выше); </a:t>
            </a:r>
          </a:p>
          <a:p>
            <a:r>
              <a:rPr lang="ru-RU" dirty="0"/>
              <a:t>- птицефабрик (400 тыс. курочек-несушек , 3 000 тыс. бройлеров и выше).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2" y="195405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426482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Экобезопасность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Экобезопасность</a:t>
            </a:r>
            <a:r>
              <a:rPr lang="ru-RU" dirty="0"/>
              <a:t>, точно так же как и продовольственная безопасность, главный компонент продовольственной </a:t>
            </a:r>
            <a:r>
              <a:rPr lang="ru-RU" dirty="0" err="1"/>
              <a:t>агрополитики</a:t>
            </a:r>
            <a:r>
              <a:rPr lang="ru-RU" dirty="0"/>
              <a:t>  РФ, т.к. они сразу выявляются на уровне жизни и здоровье граждан. Но несоблюдение нормативов </a:t>
            </a:r>
            <a:r>
              <a:rPr lang="ru-RU" dirty="0" err="1"/>
              <a:t>экозаконодательства</a:t>
            </a:r>
            <a:r>
              <a:rPr lang="ru-RU" dirty="0"/>
              <a:t> отрицательным направлением воздействует на ОПС – среды обитания всего живого, в </a:t>
            </a:r>
            <a:r>
              <a:rPr lang="ru-RU" dirty="0" err="1"/>
              <a:t>т.ч</a:t>
            </a:r>
            <a:r>
              <a:rPr lang="ru-RU" dirty="0"/>
              <a:t>. и нас с Вами. В негативных </a:t>
            </a:r>
            <a:r>
              <a:rPr lang="ru-RU" dirty="0" err="1"/>
              <a:t>экоусловиях</a:t>
            </a:r>
            <a:r>
              <a:rPr lang="ru-RU" dirty="0"/>
              <a:t> невозможно произвести безопасное и высокого уровня качества для человека продовольствие.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8346"/>
            <a:ext cx="5379454" cy="3588053"/>
          </a:xfrm>
        </p:spPr>
      </p:pic>
    </p:spTree>
    <p:extLst>
      <p:ext uri="{BB962C8B-B14F-4D97-AF65-F5344CB8AC3E}">
        <p14:creationId xmlns:p14="http://schemas.microsoft.com/office/powerpoint/2010/main" val="259598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 зона вокруг сельскохозяйственных построек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Сельское хозяйство при этом является одним из основных источников загрязнения атмосферы Земли. Не секрет, что атмосферный воздух рядом с животноводческими комплексами выделяется из остальных регионов характерным "ароматом", в состав которого входит аммиак в настолько больших концентрациях, что нередко влечет за собой даже "смерть" </a:t>
            </a:r>
            <a:r>
              <a:rPr lang="ru-RU" dirty="0" err="1"/>
              <a:t>близпрорастающей</a:t>
            </a:r>
            <a:r>
              <a:rPr lang="ru-RU" dirty="0"/>
              <a:t> растительности, включая деревья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13725"/>
            <a:ext cx="5181600" cy="3410545"/>
          </a:xfrm>
        </p:spPr>
      </p:pic>
    </p:spTree>
    <p:extLst>
      <p:ext uri="{BB962C8B-B14F-4D97-AF65-F5344CB8AC3E}">
        <p14:creationId xmlns:p14="http://schemas.microsoft.com/office/powerpoint/2010/main" val="239641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 зона вокруг сельскохозяйственных построек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 атмосферного воздуха ядовитые вещества переходят в водные объекты и загрязняют их иногда площадями до 15 </a:t>
            </a:r>
            <a:r>
              <a:rPr lang="ru-RU" dirty="0" err="1"/>
              <a:t>киллометров</a:t>
            </a:r>
            <a:r>
              <a:rPr lang="ru-RU" dirty="0"/>
              <a:t>, в отсчете от животноводческого комплекса.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7817"/>
            <a:ext cx="5181600" cy="3426874"/>
          </a:xfrm>
        </p:spPr>
      </p:pic>
    </p:spTree>
    <p:extLst>
      <p:ext uri="{BB962C8B-B14F-4D97-AF65-F5344CB8AC3E}">
        <p14:creationId xmlns:p14="http://schemas.microsoft.com/office/powerpoint/2010/main" val="332672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 зона вокруг сельскохозяйственных построек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Помимо этого, нахождение животноводческих комплексов рядом или непосредственно на берегах водоемов несомненно приведет к их загрязнению. Сброс всего лишь малого количества нефильтрованных сточных вод, содержащих навоз, может повлечь за собой массовые заморы водной флоры и фауны и исключит реки, озера и болота из </a:t>
            </a:r>
            <a:r>
              <a:rPr lang="ru-RU" dirty="0" err="1" smtClean="0"/>
              <a:t>хозпользования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44614"/>
            <a:ext cx="5181600" cy="3113360"/>
          </a:xfrm>
        </p:spPr>
      </p:pic>
    </p:spTree>
    <p:extLst>
      <p:ext uri="{BB962C8B-B14F-4D97-AF65-F5344CB8AC3E}">
        <p14:creationId xmlns:p14="http://schemas.microsoft.com/office/powerpoint/2010/main" val="295951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 зона вокруг сельскохозяйственных построек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Также одной из самых больших недостатков животноводства являются их отходы (</a:t>
            </a:r>
            <a:r>
              <a:rPr lang="ru-RU" dirty="0" err="1"/>
              <a:t>огранические</a:t>
            </a:r>
            <a:r>
              <a:rPr lang="ru-RU" dirty="0"/>
              <a:t> </a:t>
            </a:r>
            <a:r>
              <a:rPr lang="ru-RU" dirty="0" err="1"/>
              <a:t>отстатки</a:t>
            </a:r>
            <a:r>
              <a:rPr lang="ru-RU" dirty="0"/>
              <a:t> типа навоза и остатки от забоя животных и птиц). Специалисты подсчитали, что комплекс на 200 000 коров каждый год вырабатывает 60-70 тысяч т. навоза, который необходимо определенным способом хранить и утилизировать.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30178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15112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 зона вокруг сельскохозяйственных построек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Негативная сторона навоза в том, что он способен внести биологическое, химическое и механическое загрязнение. В 1 гр. навоза возможно наличие до 170 миллионов штук микроорганизмов, в </a:t>
            </a:r>
            <a:r>
              <a:rPr lang="ru-RU" dirty="0" err="1"/>
              <a:t>т.ч</a:t>
            </a:r>
            <a:r>
              <a:rPr lang="ru-RU" dirty="0"/>
              <a:t>. патогенных, способных начать эпидемии и эпизоотии. По данным Всемирной Организации Здравоохранения, навоз определяется как путь распространения более ста видов разнообразных возбудителей болезней с долгим сроком выживаемости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09872"/>
            <a:ext cx="5181600" cy="3382844"/>
          </a:xfrm>
        </p:spPr>
      </p:pic>
    </p:spTree>
    <p:extLst>
      <p:ext uri="{BB962C8B-B14F-4D97-AF65-F5344CB8AC3E}">
        <p14:creationId xmlns:p14="http://schemas.microsoft.com/office/powerpoint/2010/main" val="212681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выживаемости патогенных микроорганизмов, яиц гельминтов в экскрементах следующий: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03593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Микобактерии туберкулеза – двадцать пять лет </a:t>
            </a:r>
          </a:p>
          <a:p>
            <a:pPr marL="0" indent="0">
              <a:buNone/>
            </a:pPr>
            <a:r>
              <a:rPr lang="ru-RU" dirty="0"/>
              <a:t>• Бациллы сибирской язвы -  шестьдесят лет </a:t>
            </a:r>
          </a:p>
          <a:p>
            <a:pPr marL="0" indent="0">
              <a:buNone/>
            </a:pPr>
            <a:r>
              <a:rPr lang="ru-RU" dirty="0"/>
              <a:t>• Сальмонеллы паратифов – два года </a:t>
            </a:r>
          </a:p>
          <a:p>
            <a:pPr marL="0" indent="0">
              <a:buNone/>
            </a:pPr>
            <a:r>
              <a:rPr lang="ru-RU" dirty="0"/>
              <a:t>• Сальмонеллы брюшного тифа – три года </a:t>
            </a:r>
          </a:p>
          <a:p>
            <a:pPr marL="0" indent="0">
              <a:buNone/>
            </a:pPr>
            <a:r>
              <a:rPr lang="ru-RU" dirty="0"/>
              <a:t>• Листерии – два года </a:t>
            </a:r>
          </a:p>
          <a:p>
            <a:pPr marL="0" indent="0">
              <a:buNone/>
            </a:pPr>
            <a:r>
              <a:rPr lang="ru-RU" dirty="0"/>
              <a:t>• Вирус ящура – два года </a:t>
            </a:r>
          </a:p>
          <a:p>
            <a:pPr marL="0" indent="0">
              <a:buNone/>
            </a:pPr>
            <a:r>
              <a:rPr lang="ru-RU" dirty="0"/>
              <a:t>• Бактерии группы кишечной палочки – два года </a:t>
            </a:r>
          </a:p>
          <a:p>
            <a:pPr marL="0" indent="0">
              <a:buNone/>
            </a:pPr>
            <a:r>
              <a:rPr lang="ru-RU" dirty="0"/>
              <a:t>• Яйца аскарид – шесть с половиной лет </a:t>
            </a:r>
          </a:p>
          <a:p>
            <a:pPr marL="0" indent="0">
              <a:buNone/>
            </a:pPr>
            <a:r>
              <a:rPr lang="ru-RU" dirty="0"/>
              <a:t>• Яйца </a:t>
            </a:r>
            <a:r>
              <a:rPr lang="ru-RU" dirty="0" err="1"/>
              <a:t>фасциол</a:t>
            </a:r>
            <a:r>
              <a:rPr lang="ru-RU" dirty="0"/>
              <a:t> – два  года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28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огильники скота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Помимо навоза в </a:t>
            </a:r>
            <a:r>
              <a:rPr lang="ru-RU" dirty="0" err="1"/>
              <a:t>селхозяйстве</a:t>
            </a:r>
            <a:r>
              <a:rPr lang="ru-RU" dirty="0"/>
              <a:t> не перестает присутствовать и такая беда как могильники скота, современные и </a:t>
            </a:r>
            <a:r>
              <a:rPr lang="ru-RU" dirty="0" err="1"/>
              <a:t>давнешние</a:t>
            </a:r>
            <a:r>
              <a:rPr lang="ru-RU" dirty="0"/>
              <a:t> с наличием сибирской язвы. Использование гербицидов и пестицидов с несоблюдением нормативов и технологических процессов. Присутствуют и другие пути негативного влияния производства сельского хозяйства на ОПС и сильно воздействующие на здоровье и жизнь людей.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2" y="1899190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81895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 зона вокруг сельскохозяйственных построек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Понятно, что для того, чтобы нейтрализовать присутствующие отрицательные моменты в сфере охраны ОПС от негативного влияния деятельности сельского хозяйства необходимы меры правового регулирования. Они предусмотрены в ФЗ «Об охране  окружающей среды» от 10 января 2002г. /ФЗ РФ 2002 № 2 статья 133/. В ст. 42 ФЗ №2 обозначены требования в области охраны ОПС при эксплуатации объектов назначения сельского хозяйства. Закон принуждает организовывать меры по охране земли, почв, водных объектов, растений, животных и других организмов от отрицательного влияния </a:t>
            </a:r>
            <a:r>
              <a:rPr lang="ru-RU" dirty="0" err="1"/>
              <a:t>хоздеятельности</a:t>
            </a:r>
            <a:r>
              <a:rPr lang="ru-RU" dirty="0"/>
              <a:t> и иной деятельности на ОПС.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786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536</Words>
  <Application>Microsoft Office PowerPoint</Application>
  <PresentationFormat>Широкоэкранный</PresentationFormat>
  <Paragraphs>42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Тема: Санитарная  зона вокруг сельскохозяйственных построек</vt:lpstr>
      <vt:lpstr>Санитарная  зона вокруг сельскохозяйственных построек</vt:lpstr>
      <vt:lpstr>Санитарная  зона вокруг сельскохозяйственных построек</vt:lpstr>
      <vt:lpstr>Санитарная  зона вокруг сельскохозяйственных построек</vt:lpstr>
      <vt:lpstr>Санитарная  зона вокруг сельскохозяйственных построек</vt:lpstr>
      <vt:lpstr>Санитарная  зона вокруг сельскохозяйственных построек</vt:lpstr>
      <vt:lpstr> Период выживаемости патогенных микроорганизмов, яиц гельминтов в экскрементах следующий: </vt:lpstr>
      <vt:lpstr>Могильники скота</vt:lpstr>
      <vt:lpstr>Санитарная  зона вокруг сельскохозяйственных построек</vt:lpstr>
      <vt:lpstr>Санитарная  зона вокруг сельскохозяйственных построек</vt:lpstr>
      <vt:lpstr>Санитарная  зона вокруг сельскохозяйственных построек</vt:lpstr>
      <vt:lpstr>Презентация PowerPoint</vt:lpstr>
      <vt:lpstr>Распределение животноводческих комбинатов</vt:lpstr>
      <vt:lpstr>Экобезопасность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Санитарная  зона вокруг сельскохозяйственных построек</dc:title>
  <dc:creator>User</dc:creator>
  <cp:lastModifiedBy>User</cp:lastModifiedBy>
  <cp:revision>4</cp:revision>
  <dcterms:created xsi:type="dcterms:W3CDTF">2020-09-04T07:25:57Z</dcterms:created>
  <dcterms:modified xsi:type="dcterms:W3CDTF">2020-09-04T07:53:27Z</dcterms:modified>
</cp:coreProperties>
</file>