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34"/>
  </p:notesMasterIdLst>
  <p:handoutMasterIdLst>
    <p:handoutMasterId r:id="rId35"/>
  </p:handoutMasterIdLst>
  <p:sldIdLst>
    <p:sldId id="256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90" r:id="rId22"/>
    <p:sldId id="291" r:id="rId23"/>
    <p:sldId id="292" r:id="rId24"/>
    <p:sldId id="293" r:id="rId25"/>
    <p:sldId id="294" r:id="rId26"/>
    <p:sldId id="295" r:id="rId27"/>
    <p:sldId id="297" r:id="rId28"/>
    <p:sldId id="298" r:id="rId29"/>
    <p:sldId id="299" r:id="rId30"/>
    <p:sldId id="300" r:id="rId31"/>
    <p:sldId id="301" r:id="rId32"/>
    <p:sldId id="302" r:id="rId33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orient="horz" pos="3888">
          <p15:clr>
            <a:srgbClr val="A4A3A4"/>
          </p15:clr>
        </p15:guide>
        <p15:guide id="3" pos="3839">
          <p15:clr>
            <a:srgbClr val="A4A3A4"/>
          </p15:clr>
        </p15:guide>
        <p15:guide id="4" pos="767">
          <p15:clr>
            <a:srgbClr val="A4A3A4"/>
          </p15:clr>
        </p15:guide>
        <p15:guide id="5" pos="69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74B9"/>
    <a:srgbClr val="E95051"/>
    <a:srgbClr val="EF6F20"/>
    <a:srgbClr val="FCD00B"/>
    <a:srgbClr val="5AC26F"/>
    <a:srgbClr val="FFFF53"/>
    <a:srgbClr val="FFFF15"/>
    <a:srgbClr val="FFFF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492" autoAdjust="0"/>
  </p:normalViewPr>
  <p:slideViewPr>
    <p:cSldViewPr>
      <p:cViewPr varScale="1">
        <p:scale>
          <a:sx n="57" d="100"/>
          <a:sy n="57" d="100"/>
        </p:scale>
        <p:origin x="-756" y="-90"/>
      </p:cViewPr>
      <p:guideLst>
        <p:guide orient="horz" pos="2160"/>
        <p:guide orient="horz" pos="3888"/>
        <p:guide pos="3839"/>
        <p:guide pos="767"/>
        <p:guide pos="691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4" d="100"/>
          <a:sy n="84" d="100"/>
        </p:scale>
        <p:origin x="1002" y="6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5E03B7-B591-4A2A-B695-014C5A39F13E}" type="datetimeFigureOut">
              <a:rPr lang="ru-RU"/>
              <a:pPr/>
              <a:t>23.02.2021</a:t>
            </a:fld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E322BB-75AD-4A1E-9661-2724167329F0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512705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DFBD7B-E4FB-4AA8-9540-FD148073ACB3}" type="datetimeFigureOut">
              <a:rPr lang="ru-RU"/>
              <a:pPr/>
              <a:t>23.02.2021</a:t>
            </a:fld>
            <a:endParaRPr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Образец текста</a:t>
            </a:r>
          </a:p>
          <a:p>
            <a:pPr lvl="1"/>
            <a:r>
              <a:rPr/>
              <a:t>Второй уровень</a:t>
            </a:r>
          </a:p>
          <a:p>
            <a:pPr lvl="2"/>
            <a:r>
              <a:rPr/>
              <a:t>Третий уровень</a:t>
            </a:r>
          </a:p>
          <a:p>
            <a:pPr lvl="3"/>
            <a:r>
              <a:rPr/>
              <a:t>Четвертый уровень</a:t>
            </a:r>
          </a:p>
          <a:p>
            <a:pPr lvl="4"/>
            <a:r>
              <a:rPr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45B7DE-1198-4F2F-B574-CA8CAE341642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18823124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squares"/>
          <p:cNvGrpSpPr/>
          <p:nvPr/>
        </p:nvGrpSpPr>
        <p:grpSpPr>
          <a:xfrm>
            <a:off x="0" y="1135743"/>
            <a:ext cx="1622332" cy="799981"/>
            <a:chOff x="0" y="452558"/>
            <a:chExt cx="914400" cy="524182"/>
          </a:xfrm>
        </p:grpSpPr>
        <p:sp>
          <p:nvSpPr>
            <p:cNvPr id="8" name="Rounded Прямоугольник 7"/>
            <p:cNvSpPr/>
            <p:nvPr/>
          </p:nvSpPr>
          <p:spPr>
            <a:xfrm>
              <a:off x="591671" y="452558"/>
              <a:ext cx="322729" cy="52418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noProof="0" dirty="0"/>
            </a:p>
          </p:txBody>
        </p:sp>
        <p:sp>
          <p:nvSpPr>
            <p:cNvPr id="9" name="Rounded Прямоугольник 8"/>
            <p:cNvSpPr/>
            <p:nvPr/>
          </p:nvSpPr>
          <p:spPr>
            <a:xfrm>
              <a:off x="215154" y="452558"/>
              <a:ext cx="322729" cy="52418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noProof="0" dirty="0"/>
            </a:p>
          </p:txBody>
        </p:sp>
        <p:sp>
          <p:nvSpPr>
            <p:cNvPr id="10" name="Round Same Side Corner Прямоугольник 9"/>
            <p:cNvSpPr/>
            <p:nvPr/>
          </p:nvSpPr>
          <p:spPr>
            <a:xfrm rot="5400000">
              <a:off x="-181408" y="633966"/>
              <a:ext cx="524182" cy="161366"/>
            </a:xfrm>
            <a:prstGeom prst="round2SameRect">
              <a:avLst>
                <a:gd name="adj1" fmla="val 29167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noProof="0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28324" y="362396"/>
            <a:ext cx="9141619" cy="167640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600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324" y="2089595"/>
            <a:ext cx="9141619" cy="886344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accent1"/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09051-6E81-43E8-9099-FF6A0C3DCFE8}" type="datetime1">
              <a:rPr lang="ru-RU" noProof="0" smtClean="0"/>
              <a:pPr/>
              <a:t>23.02.2021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9D79-8A4B-4031-B1E0-AF26F8EDF2BC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887510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18883" y="1600200"/>
            <a:ext cx="9751060" cy="4572000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EAB04-7709-4C1E-A61A-74684A0170FC}" type="datetime1">
              <a:rPr lang="ru-RU" noProof="0" smtClean="0"/>
              <a:pPr/>
              <a:t>23.02.2021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9D79-8A4B-4031-B1E0-AF26F8EDF2BC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2640825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squares"/>
          <p:cNvGrpSpPr/>
          <p:nvPr/>
        </p:nvGrpSpPr>
        <p:grpSpPr>
          <a:xfrm rot="5400000">
            <a:off x="9583007" y="233864"/>
            <a:ext cx="1063300" cy="524046"/>
            <a:chOff x="0" y="452558"/>
            <a:chExt cx="914400" cy="524182"/>
          </a:xfrm>
        </p:grpSpPr>
        <p:sp>
          <p:nvSpPr>
            <p:cNvPr id="8" name="Rounded Прямоугольник 7"/>
            <p:cNvSpPr/>
            <p:nvPr/>
          </p:nvSpPr>
          <p:spPr>
            <a:xfrm>
              <a:off x="591671" y="452558"/>
              <a:ext cx="322729" cy="52418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noProof="0" dirty="0"/>
            </a:p>
          </p:txBody>
        </p:sp>
        <p:sp>
          <p:nvSpPr>
            <p:cNvPr id="9" name="Rounded Прямоугольник 8"/>
            <p:cNvSpPr/>
            <p:nvPr/>
          </p:nvSpPr>
          <p:spPr>
            <a:xfrm>
              <a:off x="215154" y="452558"/>
              <a:ext cx="322729" cy="52418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noProof="0" dirty="0"/>
            </a:p>
          </p:txBody>
        </p:sp>
        <p:sp>
          <p:nvSpPr>
            <p:cNvPr id="10" name="Round Same Side Corner Прямоугольник 9"/>
            <p:cNvSpPr/>
            <p:nvPr/>
          </p:nvSpPr>
          <p:spPr>
            <a:xfrm rot="5400000">
              <a:off x="-181408" y="633966"/>
              <a:ext cx="524182" cy="161366"/>
            </a:xfrm>
            <a:prstGeom prst="round2SameRect">
              <a:avLst>
                <a:gd name="adj1" fmla="val 29167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noProof="0" dirty="0"/>
            </a:p>
          </p:txBody>
        </p:sp>
      </p:grpSp>
      <p:grpSp>
        <p:nvGrpSpPr>
          <p:cNvPr id="15" name="bottom graphic"/>
          <p:cNvGrpSpPr/>
          <p:nvPr/>
        </p:nvGrpSpPr>
        <p:grpSpPr>
          <a:xfrm>
            <a:off x="0" y="5395517"/>
            <a:ext cx="12188825" cy="1462483"/>
            <a:chOff x="0" y="4046638"/>
            <a:chExt cx="9144000" cy="1096862"/>
          </a:xfrm>
        </p:grpSpPr>
        <p:sp>
          <p:nvSpPr>
            <p:cNvPr id="16" name="Полилиния 15"/>
            <p:cNvSpPr/>
            <p:nvPr/>
          </p:nvSpPr>
          <p:spPr bwMode="ltGray">
            <a:xfrm rot="5400000">
              <a:off x="4119794" y="119293"/>
              <a:ext cx="904412" cy="9144000"/>
            </a:xfrm>
            <a:custGeom>
              <a:avLst/>
              <a:gdLst/>
              <a:ahLst/>
              <a:cxnLst/>
              <a:rect l="l" t="t" r="r" b="b"/>
              <a:pathLst>
                <a:path w="904412" h="9144000">
                  <a:moveTo>
                    <a:pt x="0" y="0"/>
                  </a:moveTo>
                  <a:lnTo>
                    <a:pt x="904412" y="0"/>
                  </a:lnTo>
                  <a:lnTo>
                    <a:pt x="904412" y="9144000"/>
                  </a:lnTo>
                  <a:lnTo>
                    <a:pt x="391235" y="9144000"/>
                  </a:lnTo>
                  <a:cubicBezTo>
                    <a:pt x="445385" y="6730684"/>
                    <a:pt x="250230" y="1995757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noProof="0" dirty="0"/>
            </a:p>
          </p:txBody>
        </p:sp>
        <p:sp>
          <p:nvSpPr>
            <p:cNvPr id="17" name="Прямоугольник 72"/>
            <p:cNvSpPr/>
            <p:nvPr/>
          </p:nvSpPr>
          <p:spPr bwMode="ltGray">
            <a:xfrm rot="5400000">
              <a:off x="4023569" y="23069"/>
              <a:ext cx="1096862" cy="9144000"/>
            </a:xfrm>
            <a:custGeom>
              <a:avLst/>
              <a:gdLst/>
              <a:ahLst/>
              <a:cxnLst/>
              <a:rect l="l" t="t" r="r" b="b"/>
              <a:pathLst>
                <a:path w="1096862" h="9144000">
                  <a:moveTo>
                    <a:pt x="1096861" y="9136375"/>
                  </a:moveTo>
                  <a:lnTo>
                    <a:pt x="1096861" y="0"/>
                  </a:lnTo>
                  <a:lnTo>
                    <a:pt x="1096862" y="0"/>
                  </a:lnTo>
                  <a:lnTo>
                    <a:pt x="1096862" y="9136375"/>
                  </a:lnTo>
                  <a:close/>
                  <a:moveTo>
                    <a:pt x="0" y="0"/>
                  </a:moveTo>
                  <a:lnTo>
                    <a:pt x="142171" y="0"/>
                  </a:lnTo>
                  <a:cubicBezTo>
                    <a:pt x="214017" y="532804"/>
                    <a:pt x="281641" y="1260834"/>
                    <a:pt x="340913" y="2087809"/>
                  </a:cubicBezTo>
                  <a:cubicBezTo>
                    <a:pt x="492781" y="4358443"/>
                    <a:pt x="587048" y="7374964"/>
                    <a:pt x="547354" y="9144000"/>
                  </a:cubicBezTo>
                  <a:lnTo>
                    <a:pt x="452132" y="9144000"/>
                  </a:lnTo>
                  <a:cubicBezTo>
                    <a:pt x="484963" y="4670358"/>
                    <a:pt x="240277" y="2482661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ru-RU" noProof="0" dirty="0"/>
            </a:p>
          </p:txBody>
        </p:sp>
      </p:grp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751060" y="1150514"/>
            <a:ext cx="1828324" cy="5021685"/>
          </a:xfrm>
        </p:spPr>
        <p:txBody>
          <a:bodyPr vert="eaVert"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18882" y="1150514"/>
            <a:ext cx="8227457" cy="5021685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9BD0D-E0B1-4CED-AC65-708AC79EB9CD}" type="datetime1">
              <a:rPr lang="ru-RU" noProof="0" smtClean="0"/>
              <a:pPr/>
              <a:t>23.02.2021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9D79-8A4B-4031-B1E0-AF26F8EDF2BC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81644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3EA6D-DF0B-4D4B-B359-5F1D1D0E30A4}" type="datetime1">
              <a:rPr lang="ru-RU" noProof="0" smtClean="0"/>
              <a:pPr/>
              <a:t>23.02.2021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9D79-8A4B-4031-B1E0-AF26F8EDF2BC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435150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squares"/>
          <p:cNvGrpSpPr/>
          <p:nvPr/>
        </p:nvGrpSpPr>
        <p:grpSpPr>
          <a:xfrm>
            <a:off x="0" y="3124415"/>
            <a:ext cx="1622332" cy="805061"/>
            <a:chOff x="0" y="2343311"/>
            <a:chExt cx="1217066" cy="603796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787514" y="2347123"/>
              <a:ext cx="429552" cy="599984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noProof="0" dirty="0"/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286370" y="2347123"/>
              <a:ext cx="429552" cy="59998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noProof="0" dirty="0"/>
            </a:p>
          </p:txBody>
        </p:sp>
        <p:sp>
          <p:nvSpPr>
            <p:cNvPr id="10" name="Прямоугольник с двумя скругленными соседними углами 9"/>
            <p:cNvSpPr/>
            <p:nvPr/>
          </p:nvSpPr>
          <p:spPr>
            <a:xfrm rot="5400000">
              <a:off x="-192604" y="2535915"/>
              <a:ext cx="599986" cy="214778"/>
            </a:xfrm>
            <a:prstGeom prst="round2SameRect">
              <a:avLst>
                <a:gd name="adj1" fmla="val 29167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noProof="0" dirty="0"/>
            </a:p>
          </p:txBody>
        </p:sp>
      </p:grpSp>
      <p:grpSp>
        <p:nvGrpSpPr>
          <p:cNvPr id="19" name="bottom graphic"/>
          <p:cNvGrpSpPr/>
          <p:nvPr/>
        </p:nvGrpSpPr>
        <p:grpSpPr>
          <a:xfrm>
            <a:off x="0" y="5409216"/>
            <a:ext cx="12188825" cy="1462483"/>
            <a:chOff x="0" y="4056912"/>
            <a:chExt cx="9144000" cy="1096862"/>
          </a:xfrm>
        </p:grpSpPr>
        <p:sp>
          <p:nvSpPr>
            <p:cNvPr id="20" name="Полилиния 19"/>
            <p:cNvSpPr/>
            <p:nvPr/>
          </p:nvSpPr>
          <p:spPr bwMode="ltGray">
            <a:xfrm rot="5400000">
              <a:off x="4119794" y="119293"/>
              <a:ext cx="904412" cy="9144000"/>
            </a:xfrm>
            <a:custGeom>
              <a:avLst/>
              <a:gdLst/>
              <a:ahLst/>
              <a:cxnLst/>
              <a:rect l="l" t="t" r="r" b="b"/>
              <a:pathLst>
                <a:path w="904412" h="9144000">
                  <a:moveTo>
                    <a:pt x="0" y="0"/>
                  </a:moveTo>
                  <a:lnTo>
                    <a:pt x="904412" y="0"/>
                  </a:lnTo>
                  <a:lnTo>
                    <a:pt x="904412" y="9144000"/>
                  </a:lnTo>
                  <a:lnTo>
                    <a:pt x="391235" y="9144000"/>
                  </a:lnTo>
                  <a:cubicBezTo>
                    <a:pt x="445385" y="6730684"/>
                    <a:pt x="250230" y="1995757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noProof="0" dirty="0"/>
            </a:p>
          </p:txBody>
        </p:sp>
        <p:sp>
          <p:nvSpPr>
            <p:cNvPr id="21" name="Прямоугольник 72"/>
            <p:cNvSpPr/>
            <p:nvPr/>
          </p:nvSpPr>
          <p:spPr bwMode="ltGray">
            <a:xfrm rot="5400000">
              <a:off x="4023569" y="33343"/>
              <a:ext cx="1096862" cy="9144000"/>
            </a:xfrm>
            <a:custGeom>
              <a:avLst/>
              <a:gdLst/>
              <a:ahLst/>
              <a:cxnLst/>
              <a:rect l="l" t="t" r="r" b="b"/>
              <a:pathLst>
                <a:path w="1096862" h="9144000">
                  <a:moveTo>
                    <a:pt x="1096861" y="9136375"/>
                  </a:moveTo>
                  <a:lnTo>
                    <a:pt x="1096861" y="0"/>
                  </a:lnTo>
                  <a:lnTo>
                    <a:pt x="1096862" y="0"/>
                  </a:lnTo>
                  <a:lnTo>
                    <a:pt x="1096862" y="9136375"/>
                  </a:lnTo>
                  <a:close/>
                  <a:moveTo>
                    <a:pt x="0" y="0"/>
                  </a:moveTo>
                  <a:lnTo>
                    <a:pt x="142171" y="0"/>
                  </a:lnTo>
                  <a:cubicBezTo>
                    <a:pt x="214017" y="532804"/>
                    <a:pt x="281641" y="1260834"/>
                    <a:pt x="340913" y="2087809"/>
                  </a:cubicBezTo>
                  <a:cubicBezTo>
                    <a:pt x="492781" y="4358443"/>
                    <a:pt x="587048" y="7374964"/>
                    <a:pt x="547354" y="9144000"/>
                  </a:cubicBezTo>
                  <a:lnTo>
                    <a:pt x="452132" y="9144000"/>
                  </a:lnTo>
                  <a:cubicBezTo>
                    <a:pt x="484963" y="4670358"/>
                    <a:pt x="240277" y="2482661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ru-RU" noProof="0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324" y="1932518"/>
            <a:ext cx="9141619" cy="2105367"/>
          </a:xfrm>
        </p:spPr>
        <p:txBody>
          <a:bodyPr anchor="b">
            <a:normAutofit/>
          </a:bodyPr>
          <a:lstStyle>
            <a:lvl1pPr algn="l">
              <a:defRPr sz="6000" b="0" cap="none" baseline="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28324" y="4084264"/>
            <a:ext cx="9141619" cy="933297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accent1"/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DB99-15BC-4479-BAC5-1E502E66917A}" type="datetime1">
              <a:rPr lang="ru-RU" noProof="0" smtClean="0"/>
              <a:pPr/>
              <a:t>23.02.2021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9D79-8A4B-4031-B1E0-AF26F8EDF2BC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435693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18882" y="1600200"/>
            <a:ext cx="4875530" cy="45720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4412" y="1600200"/>
            <a:ext cx="4875530" cy="45720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7C2A3-CD19-48AB-9F64-ECCF75182EDD}" type="datetime1">
              <a:rPr lang="ru-RU" noProof="0" smtClean="0"/>
              <a:pPr/>
              <a:t>23.02.2021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9D79-8A4B-4031-B1E0-AF26F8EDF2BC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297796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8883" y="152400"/>
            <a:ext cx="9751060" cy="12954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8882" y="1596571"/>
            <a:ext cx="4875530" cy="816429"/>
          </a:xfrm>
        </p:spPr>
        <p:txBody>
          <a:bodyPr anchor="ctr">
            <a:norm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18882" y="2413000"/>
            <a:ext cx="4875530" cy="3759199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 baseline="0"/>
            </a:lvl8pPr>
            <a:lvl9pPr>
              <a:defRPr sz="2000" baseline="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094412" y="1596571"/>
            <a:ext cx="4875530" cy="816429"/>
          </a:xfrm>
        </p:spPr>
        <p:txBody>
          <a:bodyPr anchor="ctr">
            <a:norm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094412" y="2413000"/>
            <a:ext cx="4875530" cy="3759199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 baseline="0"/>
            </a:lvl8pPr>
            <a:lvl9pPr>
              <a:defRPr sz="2000" baseline="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3E8C1-7C87-4705-AB97-8CD17D208E3F}" type="datetime1">
              <a:rPr lang="ru-RU" noProof="0" smtClean="0"/>
              <a:pPr/>
              <a:t>23.02.2021</a:t>
            </a:fld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9D79-8A4B-4031-B1E0-AF26F8EDF2BC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487039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C624E-DF92-4841-B9B9-DD11AA239B85}" type="datetime1">
              <a:rPr lang="ru-RU" noProof="0" smtClean="0"/>
              <a:pPr/>
              <a:t>23.02.2021</a:t>
            </a:fld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9D79-8A4B-4031-B1E0-AF26F8EDF2BC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96903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ottom graphic"/>
          <p:cNvGrpSpPr/>
          <p:nvPr/>
        </p:nvGrpSpPr>
        <p:grpSpPr>
          <a:xfrm>
            <a:off x="0" y="5409216"/>
            <a:ext cx="12188825" cy="1462483"/>
            <a:chOff x="0" y="4056912"/>
            <a:chExt cx="9144000" cy="1096862"/>
          </a:xfrm>
        </p:grpSpPr>
        <p:sp>
          <p:nvSpPr>
            <p:cNvPr id="9" name="Полилиния 8"/>
            <p:cNvSpPr/>
            <p:nvPr/>
          </p:nvSpPr>
          <p:spPr bwMode="ltGray">
            <a:xfrm rot="5400000">
              <a:off x="4119794" y="119293"/>
              <a:ext cx="904412" cy="9144000"/>
            </a:xfrm>
            <a:custGeom>
              <a:avLst/>
              <a:gdLst/>
              <a:ahLst/>
              <a:cxnLst/>
              <a:rect l="l" t="t" r="r" b="b"/>
              <a:pathLst>
                <a:path w="904412" h="9144000">
                  <a:moveTo>
                    <a:pt x="0" y="0"/>
                  </a:moveTo>
                  <a:lnTo>
                    <a:pt x="904412" y="0"/>
                  </a:lnTo>
                  <a:lnTo>
                    <a:pt x="904412" y="9144000"/>
                  </a:lnTo>
                  <a:lnTo>
                    <a:pt x="391235" y="9144000"/>
                  </a:lnTo>
                  <a:cubicBezTo>
                    <a:pt x="445385" y="6730684"/>
                    <a:pt x="250230" y="1995757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noProof="0" dirty="0"/>
            </a:p>
          </p:txBody>
        </p:sp>
        <p:sp>
          <p:nvSpPr>
            <p:cNvPr id="10" name="Прямоугольник 72"/>
            <p:cNvSpPr/>
            <p:nvPr/>
          </p:nvSpPr>
          <p:spPr bwMode="ltGray">
            <a:xfrm rot="5400000">
              <a:off x="4023569" y="33343"/>
              <a:ext cx="1096862" cy="9144000"/>
            </a:xfrm>
            <a:custGeom>
              <a:avLst/>
              <a:gdLst/>
              <a:ahLst/>
              <a:cxnLst/>
              <a:rect l="l" t="t" r="r" b="b"/>
              <a:pathLst>
                <a:path w="1096862" h="9144000">
                  <a:moveTo>
                    <a:pt x="1096861" y="9136375"/>
                  </a:moveTo>
                  <a:lnTo>
                    <a:pt x="1096861" y="0"/>
                  </a:lnTo>
                  <a:lnTo>
                    <a:pt x="1096862" y="0"/>
                  </a:lnTo>
                  <a:lnTo>
                    <a:pt x="1096862" y="9136375"/>
                  </a:lnTo>
                  <a:close/>
                  <a:moveTo>
                    <a:pt x="0" y="0"/>
                  </a:moveTo>
                  <a:lnTo>
                    <a:pt x="142171" y="0"/>
                  </a:lnTo>
                  <a:cubicBezTo>
                    <a:pt x="214017" y="532804"/>
                    <a:pt x="281641" y="1260834"/>
                    <a:pt x="340913" y="2087809"/>
                  </a:cubicBezTo>
                  <a:cubicBezTo>
                    <a:pt x="492781" y="4358443"/>
                    <a:pt x="587048" y="7374964"/>
                    <a:pt x="547354" y="9144000"/>
                  </a:cubicBezTo>
                  <a:lnTo>
                    <a:pt x="452132" y="9144000"/>
                  </a:lnTo>
                  <a:cubicBezTo>
                    <a:pt x="484963" y="4670358"/>
                    <a:pt x="240277" y="2482661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ru-RU" noProof="0" dirty="0"/>
            </a:p>
          </p:txBody>
        </p:sp>
      </p:grp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A3AE1-4360-4D5B-BDBC-656B872DD533}" type="datetime1">
              <a:rPr lang="ru-RU" noProof="0" smtClean="0"/>
              <a:pPr/>
              <a:t>23.02.2021</a:t>
            </a:fld>
            <a:endParaRPr lang="ru-RU" noProof="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9D79-8A4B-4031-B1E0-AF26F8EDF2BC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2225395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8883" y="152400"/>
            <a:ext cx="9751060" cy="1295400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75530" y="1600200"/>
            <a:ext cx="6094413" cy="45720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18883" y="1600202"/>
            <a:ext cx="3453500" cy="4571999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accent1"/>
                </a:solidFill>
              </a:defRPr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90708-46A4-4851-883E-8DFB8939107E}" type="datetime1">
              <a:rPr lang="ru-RU" noProof="0" smtClean="0"/>
              <a:pPr/>
              <a:t>23.02.2021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9D79-8A4B-4031-B1E0-AF26F8EDF2BC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483960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8883" y="152400"/>
            <a:ext cx="9751060" cy="1295400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218887" y="1600200"/>
            <a:ext cx="6703850" cy="3657600"/>
          </a:xfrm>
          <a:prstGeom prst="roundRect">
            <a:avLst>
              <a:gd name="adj" fmla="val 3098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27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5883" y="1600200"/>
            <a:ext cx="2844059" cy="3759200"/>
          </a:xfrm>
        </p:spPr>
        <p:txBody>
          <a:bodyPr anchor="b">
            <a:normAutofit/>
          </a:bodyPr>
          <a:lstStyle>
            <a:lvl1pPr marL="0" indent="0">
              <a:buNone/>
              <a:defRPr sz="2800">
                <a:solidFill>
                  <a:schemeClr val="accent1"/>
                </a:solidFill>
              </a:defRPr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8EFFC-86AE-4294-A319-CAFC2651994B}" type="datetime1">
              <a:rPr lang="ru-RU" noProof="0" smtClean="0"/>
              <a:pPr/>
              <a:t>23.02.2021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9D79-8A4B-4031-B1E0-AF26F8EDF2BC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442985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bottom graphic"/>
          <p:cNvGrpSpPr/>
          <p:nvPr/>
        </p:nvGrpSpPr>
        <p:grpSpPr>
          <a:xfrm>
            <a:off x="0" y="5409216"/>
            <a:ext cx="12188825" cy="1462483"/>
            <a:chOff x="0" y="4056912"/>
            <a:chExt cx="9144000" cy="1096862"/>
          </a:xfrm>
        </p:grpSpPr>
        <p:sp>
          <p:nvSpPr>
            <p:cNvPr id="21" name="Полилиния 20"/>
            <p:cNvSpPr/>
            <p:nvPr/>
          </p:nvSpPr>
          <p:spPr bwMode="ltGray">
            <a:xfrm rot="5400000">
              <a:off x="4119794" y="119293"/>
              <a:ext cx="904412" cy="9144000"/>
            </a:xfrm>
            <a:custGeom>
              <a:avLst/>
              <a:gdLst/>
              <a:ahLst/>
              <a:cxnLst/>
              <a:rect l="l" t="t" r="r" b="b"/>
              <a:pathLst>
                <a:path w="904412" h="9144000">
                  <a:moveTo>
                    <a:pt x="0" y="0"/>
                  </a:moveTo>
                  <a:lnTo>
                    <a:pt x="904412" y="0"/>
                  </a:lnTo>
                  <a:lnTo>
                    <a:pt x="904412" y="9144000"/>
                  </a:lnTo>
                  <a:lnTo>
                    <a:pt x="391235" y="9144000"/>
                  </a:lnTo>
                  <a:cubicBezTo>
                    <a:pt x="445385" y="6730684"/>
                    <a:pt x="250230" y="1995757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noProof="0" dirty="0"/>
            </a:p>
          </p:txBody>
        </p:sp>
        <p:sp>
          <p:nvSpPr>
            <p:cNvPr id="18" name="Прямоугольник 72"/>
            <p:cNvSpPr/>
            <p:nvPr/>
          </p:nvSpPr>
          <p:spPr bwMode="ltGray">
            <a:xfrm rot="5400000">
              <a:off x="4023569" y="33343"/>
              <a:ext cx="1096862" cy="9144000"/>
            </a:xfrm>
            <a:custGeom>
              <a:avLst/>
              <a:gdLst/>
              <a:ahLst/>
              <a:cxnLst/>
              <a:rect l="l" t="t" r="r" b="b"/>
              <a:pathLst>
                <a:path w="1096862" h="9144000">
                  <a:moveTo>
                    <a:pt x="1096861" y="9136375"/>
                  </a:moveTo>
                  <a:lnTo>
                    <a:pt x="1096861" y="0"/>
                  </a:lnTo>
                  <a:lnTo>
                    <a:pt x="1096862" y="0"/>
                  </a:lnTo>
                  <a:lnTo>
                    <a:pt x="1096862" y="9136375"/>
                  </a:lnTo>
                  <a:close/>
                  <a:moveTo>
                    <a:pt x="0" y="0"/>
                  </a:moveTo>
                  <a:lnTo>
                    <a:pt x="142171" y="0"/>
                  </a:lnTo>
                  <a:cubicBezTo>
                    <a:pt x="214017" y="532804"/>
                    <a:pt x="281641" y="1260834"/>
                    <a:pt x="340913" y="2087809"/>
                  </a:cubicBezTo>
                  <a:cubicBezTo>
                    <a:pt x="492781" y="4358443"/>
                    <a:pt x="587048" y="7374964"/>
                    <a:pt x="547354" y="9144000"/>
                  </a:cubicBezTo>
                  <a:lnTo>
                    <a:pt x="452132" y="9144000"/>
                  </a:lnTo>
                  <a:cubicBezTo>
                    <a:pt x="484963" y="4670358"/>
                    <a:pt x="240277" y="2482661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ru-RU" noProof="0" dirty="0"/>
            </a:p>
          </p:txBody>
        </p:sp>
      </p:grpSp>
      <p:grpSp>
        <p:nvGrpSpPr>
          <p:cNvPr id="7" name="squares"/>
          <p:cNvGrpSpPr/>
          <p:nvPr/>
        </p:nvGrpSpPr>
        <p:grpSpPr>
          <a:xfrm>
            <a:off x="1" y="800551"/>
            <a:ext cx="1063023" cy="524183"/>
            <a:chOff x="0" y="452558"/>
            <a:chExt cx="914400" cy="524182"/>
          </a:xfrm>
        </p:grpSpPr>
        <p:sp>
          <p:nvSpPr>
            <p:cNvPr id="8" name="Rounded Прямоугольник 7"/>
            <p:cNvSpPr/>
            <p:nvPr/>
          </p:nvSpPr>
          <p:spPr>
            <a:xfrm>
              <a:off x="591671" y="452558"/>
              <a:ext cx="322729" cy="52418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noProof="0" dirty="0"/>
            </a:p>
          </p:txBody>
        </p:sp>
        <p:sp>
          <p:nvSpPr>
            <p:cNvPr id="9" name="Rounded Прямоугольник 8"/>
            <p:cNvSpPr/>
            <p:nvPr/>
          </p:nvSpPr>
          <p:spPr>
            <a:xfrm>
              <a:off x="215154" y="452558"/>
              <a:ext cx="322729" cy="52418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noProof="0" dirty="0"/>
            </a:p>
          </p:txBody>
        </p:sp>
        <p:sp>
          <p:nvSpPr>
            <p:cNvPr id="10" name="Round Same Side Corner Прямоугольник 9"/>
            <p:cNvSpPr/>
            <p:nvPr/>
          </p:nvSpPr>
          <p:spPr>
            <a:xfrm rot="5400000">
              <a:off x="-181408" y="633966"/>
              <a:ext cx="524182" cy="161366"/>
            </a:xfrm>
            <a:prstGeom prst="round2SameRect">
              <a:avLst>
                <a:gd name="adj1" fmla="val 29167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noProof="0" dirty="0"/>
            </a:p>
          </p:txBody>
        </p:sp>
      </p:grp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218883" y="6448425"/>
            <a:ext cx="8288401" cy="180976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8883" y="152400"/>
            <a:ext cx="9751060" cy="12954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r>
              <a:rPr lang="ru-RU" noProof="0" dirty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8883" y="1600200"/>
            <a:ext cx="9751060" cy="45720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9547913" y="6448425"/>
            <a:ext cx="1422030" cy="180976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29E8617-6EA8-4B97-A5E8-E18E98765EE2}" type="datetime1">
              <a:rPr lang="ru-RU" noProof="0" smtClean="0"/>
              <a:pPr/>
              <a:t>23.02.2021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071516" y="6448425"/>
            <a:ext cx="812588" cy="180976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34C99D79-8A4B-4031-B1E0-AF26F8EDF2BC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782682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55772" indent="-304747" algn="l" defTabSz="1218987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06797" indent="-30474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822" indent="-30474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108847" indent="-30474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59872" indent="-30474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010897" indent="-30474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61922" indent="-30474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912947" indent="-30474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5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5" Type="http://schemas.openxmlformats.org/officeDocument/2006/relationships/slide" Target="slide20.xml"/><Relationship Id="rId4" Type="http://schemas.openxmlformats.org/officeDocument/2006/relationships/slide" Target="slide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audio" Target="../media/media8.mp3"/><Relationship Id="rId13" Type="http://schemas.openxmlformats.org/officeDocument/2006/relationships/image" Target="../media/image18.png"/><Relationship Id="rId18" Type="http://schemas.microsoft.com/office/2007/relationships/media" Target="../media/media6.mp3"/><Relationship Id="rId26" Type="http://schemas.openxmlformats.org/officeDocument/2006/relationships/image" Target="../media/image20.png"/><Relationship Id="rId3" Type="http://schemas.openxmlformats.org/officeDocument/2006/relationships/audio" Target="../media/media3.mp3"/><Relationship Id="rId7" Type="http://schemas.openxmlformats.org/officeDocument/2006/relationships/audio" Target="../media/media7.mp3"/><Relationship Id="rId12" Type="http://schemas.microsoft.com/office/2007/relationships/media" Target="../media/media1.mp3"/><Relationship Id="rId17" Type="http://schemas.microsoft.com/office/2007/relationships/media" Target="../media/media5.mp3"/><Relationship Id="rId25" Type="http://schemas.microsoft.com/office/2007/relationships/media" Target="../media/media8.mp3"/><Relationship Id="rId2" Type="http://schemas.openxmlformats.org/officeDocument/2006/relationships/audio" Target="../media/media2.mp3"/><Relationship Id="rId16" Type="http://schemas.microsoft.com/office/2007/relationships/media" Target="../media/media4.mp3"/><Relationship Id="rId20" Type="http://schemas.openxmlformats.org/officeDocument/2006/relationships/image" Target="../media/image19.png"/><Relationship Id="rId29" Type="http://schemas.openxmlformats.org/officeDocument/2006/relationships/slide" Target="slide2.xml"/><Relationship Id="rId1" Type="http://schemas.openxmlformats.org/officeDocument/2006/relationships/audio" Target="../media/media1.mp3"/><Relationship Id="rId6" Type="http://schemas.openxmlformats.org/officeDocument/2006/relationships/audio" Target="../media/media6.mp3"/><Relationship Id="rId11" Type="http://schemas.openxmlformats.org/officeDocument/2006/relationships/slideLayout" Target="../slideLayouts/slideLayout6.xml"/><Relationship Id="rId24" Type="http://schemas.microsoft.com/office/2007/relationships/hdphoto" Target="../media/hdphoto2.wdp"/><Relationship Id="rId5" Type="http://schemas.openxmlformats.org/officeDocument/2006/relationships/audio" Target="../media/media5.mp3"/><Relationship Id="rId15" Type="http://schemas.microsoft.com/office/2007/relationships/media" Target="../media/media3.mp3"/><Relationship Id="rId28" Type="http://schemas.microsoft.com/office/2007/relationships/media" Target="../media/media10.mp3"/><Relationship Id="rId10" Type="http://schemas.openxmlformats.org/officeDocument/2006/relationships/audio" Target="../media/media10.mp3"/><Relationship Id="rId19" Type="http://schemas.microsoft.com/office/2007/relationships/media" Target="../media/media7.mp3"/><Relationship Id="rId4" Type="http://schemas.openxmlformats.org/officeDocument/2006/relationships/audio" Target="../media/media4.mp3"/><Relationship Id="rId9" Type="http://schemas.openxmlformats.org/officeDocument/2006/relationships/audio" Target="../media/media9.mp3"/><Relationship Id="rId14" Type="http://schemas.microsoft.com/office/2007/relationships/media" Target="../media/media2.mp3"/><Relationship Id="rId27" Type="http://schemas.microsoft.com/office/2007/relationships/media" Target="../media/media9.mp3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17.png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allforchildren.ru/rebus/rebus15/15-017.gif" TargetMode="External"/><Relationship Id="rId13" Type="http://schemas.openxmlformats.org/officeDocument/2006/relationships/hyperlink" Target="http://procrossword.ru/content/crossword/crossword-164.png" TargetMode="External"/><Relationship Id="rId3" Type="http://schemas.openxmlformats.org/officeDocument/2006/relationships/hyperlink" Target="http://allforchildren.ru/rebus/rebus15/15-004.gif" TargetMode="External"/><Relationship Id="rId7" Type="http://schemas.openxmlformats.org/officeDocument/2006/relationships/hyperlink" Target="http://allforchildren.ru/rebus/rebus15/15-015.gif" TargetMode="External"/><Relationship Id="rId12" Type="http://schemas.openxmlformats.org/officeDocument/2006/relationships/hyperlink" Target="http://allforchildren.ru/rebus/rebus15/15-011.gif" TargetMode="External"/><Relationship Id="rId2" Type="http://schemas.openxmlformats.org/officeDocument/2006/relationships/hyperlink" Target="https://yadi.sk/i/Tv5MXRReoAw6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llforchildren.ru/rebus/rebus15/15-013.gif" TargetMode="External"/><Relationship Id="rId11" Type="http://schemas.openxmlformats.org/officeDocument/2006/relationships/hyperlink" Target="http://allforchildren.ru/rebus/rebus15/15-005.gif" TargetMode="External"/><Relationship Id="rId5" Type="http://schemas.openxmlformats.org/officeDocument/2006/relationships/hyperlink" Target="http://allforchildren.ru/rebus/rebus15/15-012.gif" TargetMode="External"/><Relationship Id="rId10" Type="http://schemas.openxmlformats.org/officeDocument/2006/relationships/hyperlink" Target="http://allforchildren.ru/rebus/rebus15/15-022.gif" TargetMode="External"/><Relationship Id="rId4" Type="http://schemas.openxmlformats.org/officeDocument/2006/relationships/hyperlink" Target="http://allforchildren.ru/rebus/rebus15/15-010.gif" TargetMode="External"/><Relationship Id="rId9" Type="http://schemas.openxmlformats.org/officeDocument/2006/relationships/hyperlink" Target="http://allforchildren.ru/rebus/rebus15/15-021.gif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28324" y="362396"/>
            <a:ext cx="9594680" cy="2058492"/>
          </a:xfrm>
        </p:spPr>
        <p:txBody>
          <a:bodyPr/>
          <a:lstStyle/>
          <a:p>
            <a:pPr algn="ctr" defTabSz="1216152">
              <a:spcBef>
                <a:spcPts val="0"/>
              </a:spcBef>
            </a:pP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Интеллектуальная игра </a:t>
            </a:r>
            <a:b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BRAIN CHEMIST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6000" b="1" i="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00249" y="2040924"/>
            <a:ext cx="4647589" cy="429385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9756" y="116632"/>
            <a:ext cx="1053852" cy="9937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5806" y="204092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 класс</a:t>
            </a:r>
            <a:endParaRPr lang="ru-RU" sz="28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3627" y="6010298"/>
            <a:ext cx="459324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MS Mincho"/>
              </a:rPr>
              <a:t>УМК </a:t>
            </a:r>
            <a:br>
              <a:rPr lang="ru-RU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MS Mincho"/>
              </a:rPr>
            </a:br>
            <a:r>
              <a:rPr lang="ru-RU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MS Mincho"/>
              </a:rPr>
              <a:t>О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MS Mincho"/>
              </a:rPr>
              <a:t>. С. Габриелян «Химия 8 класс»</a:t>
            </a:r>
            <a:endParaRPr lang="ru-RU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8542684" y="4534579"/>
            <a:ext cx="3384376" cy="1800200"/>
          </a:xfrm>
          <a:prstGeom prst="wedgeRectCallout">
            <a:avLst/>
          </a:prstGeom>
          <a:solidFill>
            <a:srgbClr val="2B74B9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8" name="TextBox 7"/>
          <p:cNvSpPr txBox="1"/>
          <p:nvPr/>
        </p:nvSpPr>
        <p:spPr>
          <a:xfrm>
            <a:off x="8542684" y="4581128"/>
            <a:ext cx="33123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err="1" smtClean="0">
                <a:solidFill>
                  <a:schemeClr val="bg1"/>
                </a:solidFill>
              </a:rPr>
              <a:t>Аверина</a:t>
            </a:r>
            <a:r>
              <a:rPr lang="ru-RU" sz="2000" dirty="0" smtClean="0">
                <a:solidFill>
                  <a:schemeClr val="bg1"/>
                </a:solidFill>
              </a:rPr>
              <a:t> О.М.</a:t>
            </a:r>
          </a:p>
          <a:p>
            <a:pPr algn="r"/>
            <a:r>
              <a:rPr lang="ru-RU" sz="2000" dirty="0" smtClean="0">
                <a:solidFill>
                  <a:schemeClr val="bg1"/>
                </a:solidFill>
              </a:rPr>
              <a:t>Учитель </a:t>
            </a:r>
            <a:r>
              <a:rPr lang="ru-RU" sz="2000" smtClean="0">
                <a:solidFill>
                  <a:schemeClr val="bg1"/>
                </a:solidFill>
              </a:rPr>
              <a:t>химии </a:t>
            </a:r>
          </a:p>
          <a:p>
            <a:pPr algn="r"/>
            <a:r>
              <a:rPr lang="ru-RU" sz="2000" smtClean="0">
                <a:solidFill>
                  <a:schemeClr val="bg1"/>
                </a:solidFill>
              </a:rPr>
              <a:t>МОУ </a:t>
            </a:r>
            <a:r>
              <a:rPr lang="ru-RU" sz="2000" dirty="0" smtClean="0">
                <a:solidFill>
                  <a:schemeClr val="bg1"/>
                </a:solidFill>
              </a:rPr>
              <a:t>«Володарская </a:t>
            </a:r>
            <a:r>
              <a:rPr lang="ru-RU" sz="2000" smtClean="0">
                <a:solidFill>
                  <a:schemeClr val="bg1"/>
                </a:solidFill>
              </a:rPr>
              <a:t>средняя школа»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1835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видел «Мозг Химика»?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21" r="1421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ru-RU" b="1" dirty="0" smtClean="0"/>
              <a:t>ВОЗДУХ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2842687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видел «Мозг Химика»?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ru-RU" b="1" dirty="0" smtClean="0"/>
              <a:t>ЖИДКОСТЬ</a:t>
            </a:r>
            <a:endParaRPr lang="ru-RU" b="1" dirty="0"/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954" r="109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xmlns="" val="1153642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видел «Мозг Химика»?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ru-RU" b="1" dirty="0" smtClean="0"/>
              <a:t>ОКСИД</a:t>
            </a:r>
            <a:endParaRPr lang="ru-RU" b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18883" y="1790607"/>
            <a:ext cx="6603722" cy="3378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7463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видел «Мозг Химика»?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ru-RU" b="1" dirty="0" smtClean="0"/>
              <a:t>СОЛЬ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13331" y="1908175"/>
            <a:ext cx="637222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66712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видел «Мозг Химика»?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ru-RU" b="1" dirty="0" smtClean="0"/>
              <a:t>МОЛЕКУЛА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18883" y="1831975"/>
            <a:ext cx="613410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13414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видел «Мозг Химика»?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ru-RU" b="1" dirty="0" smtClean="0"/>
              <a:t>ФОРМУЛА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18883" y="1787612"/>
            <a:ext cx="6102621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08733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видел «Мозг Химика»?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ru-RU" b="1" dirty="0" smtClean="0"/>
              <a:t>ОСНОВАНИЕ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18883" y="1823616"/>
            <a:ext cx="7002715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94184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видел «Мозг Химика»?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ru-RU" b="1" dirty="0" smtClean="0"/>
              <a:t>КИСЛОТА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8966" y="1988840"/>
            <a:ext cx="7179785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38851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видел «Мозг Химика»?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ru-RU" b="1" dirty="0" smtClean="0"/>
              <a:t>ГОРЕНИЕ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09262" y="1988840"/>
            <a:ext cx="7226085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63552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видел «Мозг Химика»?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ru-RU" b="1" dirty="0" smtClean="0"/>
              <a:t>МОЛЬ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18883" y="1789906"/>
            <a:ext cx="6641552" cy="3379788"/>
          </a:xfrm>
          <a:prstGeom prst="rect">
            <a:avLst/>
          </a:prstGeom>
        </p:spPr>
      </p:pic>
      <p:sp>
        <p:nvSpPr>
          <p:cNvPr id="5" name="Выгнутая вниз стрелка 4">
            <a:hlinkClick r:id="rId3" action="ppaction://hlinksldjump"/>
          </p:cNvPr>
          <p:cNvSpPr/>
          <p:nvPr/>
        </p:nvSpPr>
        <p:spPr>
          <a:xfrm>
            <a:off x="11134972" y="6083758"/>
            <a:ext cx="936104" cy="513594"/>
          </a:xfrm>
          <a:prstGeom prst="curvedUp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2297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82927" y="0"/>
            <a:ext cx="7422971" cy="55892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33772" y="5066020"/>
            <a:ext cx="4608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«Интеллект-маршрут»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вал 4">
            <a:hlinkClick r:id="rId3" action="ppaction://hlinksldjump"/>
          </p:cNvPr>
          <p:cNvSpPr/>
          <p:nvPr/>
        </p:nvSpPr>
        <p:spPr>
          <a:xfrm>
            <a:off x="2854052" y="1700808"/>
            <a:ext cx="576064" cy="54534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7" name="Овал 6">
            <a:hlinkClick r:id="rId4" action="ppaction://hlinksldjump"/>
          </p:cNvPr>
          <p:cNvSpPr/>
          <p:nvPr/>
        </p:nvSpPr>
        <p:spPr>
          <a:xfrm>
            <a:off x="3790156" y="836712"/>
            <a:ext cx="864096" cy="72008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8" name="Овал 7">
            <a:hlinkClick r:id="rId5" action="ppaction://hlinksldjump"/>
          </p:cNvPr>
          <p:cNvSpPr/>
          <p:nvPr/>
        </p:nvSpPr>
        <p:spPr>
          <a:xfrm>
            <a:off x="5518348" y="332656"/>
            <a:ext cx="1008112" cy="79208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10" name="Овал 9">
            <a:hlinkClick r:id="rId6" action="ppaction://hlinksldjump"/>
          </p:cNvPr>
          <p:cNvSpPr/>
          <p:nvPr/>
        </p:nvSpPr>
        <p:spPr>
          <a:xfrm>
            <a:off x="7390556" y="692696"/>
            <a:ext cx="1185059" cy="100811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11" name="Овал 10">
            <a:hlinkClick r:id="rId7" action="ppaction://hlinksldjump"/>
          </p:cNvPr>
          <p:cNvSpPr/>
          <p:nvPr/>
        </p:nvSpPr>
        <p:spPr>
          <a:xfrm>
            <a:off x="8758708" y="2060848"/>
            <a:ext cx="720080" cy="72008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12" name="Управляющая кнопка: настраиваемая 11">
            <a:hlinkClick r:id="" action="ppaction://hlinkshowjump?jump=lastslide" highlightClick="1"/>
          </p:cNvPr>
          <p:cNvSpPr/>
          <p:nvPr/>
        </p:nvSpPr>
        <p:spPr>
          <a:xfrm>
            <a:off x="11206980" y="6021288"/>
            <a:ext cx="792088" cy="648072"/>
          </a:xfrm>
          <a:prstGeom prst="actionButtonBlank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</p:spTree>
    <p:extLst>
      <p:ext uri="{BB962C8B-B14F-4D97-AF65-F5344CB8AC3E}">
        <p14:creationId xmlns:p14="http://schemas.microsoft.com/office/powerpoint/2010/main" xmlns="" val="720706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7868" y="332656"/>
            <a:ext cx="9751060" cy="1295400"/>
          </a:xfrm>
        </p:spPr>
        <p:txBody>
          <a:bodyPr>
            <a:noAutofit/>
          </a:bodyPr>
          <a:lstStyle/>
          <a:p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</a:t>
            </a:r>
            <a:r>
              <a:rPr 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Этап: </a:t>
            </a:r>
            <a:b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слышал «Мозг Химика»?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9086" y="1628056"/>
            <a:ext cx="3488623" cy="4183360"/>
          </a:xfrm>
          <a:solidFill>
            <a:srgbClr val="FCD00B"/>
          </a:solidFill>
        </p:spPr>
      </p:pic>
    </p:spTree>
    <p:extLst>
      <p:ext uri="{BB962C8B-B14F-4D97-AF65-F5344CB8AC3E}">
        <p14:creationId xmlns:p14="http://schemas.microsoft.com/office/powerpoint/2010/main" xmlns="" val="2863429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III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Этап: 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слышал «Мозг Химика»?</a:t>
            </a:r>
            <a:endParaRPr lang="ru-RU" dirty="0"/>
          </a:p>
        </p:txBody>
      </p:sp>
      <p:pic>
        <p:nvPicPr>
          <p:cNvPr id="3" name="000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2"/>
              </p:ext>
            </p:extLst>
          </p:nvPr>
        </p:nvPicPr>
        <p:blipFill>
          <a:blip r:embed="rId1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917948" y="1916832"/>
            <a:ext cx="609600" cy="609600"/>
          </a:xfrm>
          <a:prstGeom prst="rect">
            <a:avLst/>
          </a:prstGeom>
        </p:spPr>
      </p:pic>
      <p:pic>
        <p:nvPicPr>
          <p:cNvPr id="5" name="000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embed="rId14"/>
              </p:ext>
            </p:extLst>
          </p:nvPr>
        </p:nvPicPr>
        <p:blipFill>
          <a:blip r:embed="rId1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921609" y="2660166"/>
            <a:ext cx="609600" cy="609600"/>
          </a:xfrm>
          <a:prstGeom prst="rect">
            <a:avLst/>
          </a:prstGeom>
        </p:spPr>
      </p:pic>
      <p:pic>
        <p:nvPicPr>
          <p:cNvPr id="6" name="000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xmlns="" r:embed="rId15"/>
              </p:ext>
            </p:extLst>
          </p:nvPr>
        </p:nvPicPr>
        <p:blipFill>
          <a:blip r:embed="rId1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919973" y="3439764"/>
            <a:ext cx="609600" cy="609600"/>
          </a:xfrm>
          <a:prstGeom prst="rect">
            <a:avLst/>
          </a:prstGeom>
        </p:spPr>
      </p:pic>
      <p:pic>
        <p:nvPicPr>
          <p:cNvPr id="7" name="000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xmlns="" r:embed="rId16"/>
              </p:ext>
            </p:extLst>
          </p:nvPr>
        </p:nvPicPr>
        <p:blipFill>
          <a:blip r:embed="rId1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919973" y="4205695"/>
            <a:ext cx="609600" cy="609600"/>
          </a:xfrm>
          <a:prstGeom prst="rect">
            <a:avLst/>
          </a:prstGeom>
        </p:spPr>
      </p:pic>
      <p:pic>
        <p:nvPicPr>
          <p:cNvPr id="8" name="0005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xmlns="" r:embed="rId17"/>
              </p:ext>
            </p:extLst>
          </p:nvPr>
        </p:nvPicPr>
        <p:blipFill>
          <a:blip r:embed="rId1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917948" y="4962696"/>
            <a:ext cx="609600" cy="609600"/>
          </a:xfrm>
          <a:prstGeom prst="rect">
            <a:avLst/>
          </a:prstGeom>
        </p:spPr>
      </p:pic>
      <p:pic>
        <p:nvPicPr>
          <p:cNvPr id="9" name="0006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xmlns="" r:embed="rId18"/>
              </p:ext>
            </p:extLst>
          </p:nvPr>
        </p:nvPicPr>
        <p:blipFill>
          <a:blip r:embed="rId1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230316" y="1916832"/>
            <a:ext cx="609600" cy="609600"/>
          </a:xfrm>
          <a:prstGeom prst="rect">
            <a:avLst/>
          </a:prstGeom>
        </p:spPr>
      </p:pic>
      <p:pic>
        <p:nvPicPr>
          <p:cNvPr id="10" name="0007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xmlns="" r:embed="rId19"/>
              </p:ext>
            </p:extLst>
          </p:nvPr>
        </p:nvPicPr>
        <p:blipFill>
          <a:blip r:embed="rId20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24">
                    <a14:imgEffect>
                      <a14:colorTemperature colorTemp="64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30316" y="2674106"/>
            <a:ext cx="609600" cy="609600"/>
          </a:xfrm>
          <a:prstGeom prst="rect">
            <a:avLst/>
          </a:prstGeom>
        </p:spPr>
      </p:pic>
      <p:pic>
        <p:nvPicPr>
          <p:cNvPr id="11" name="0008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xmlns="" r:embed="rId25"/>
              </p:ext>
            </p:extLst>
          </p:nvPr>
        </p:nvPicPr>
        <p:blipFill>
          <a:blip r:embed="rId26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24">
                    <a14:imgEffect>
                      <a14:sharpenSoften amount="-5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30316" y="3439764"/>
            <a:ext cx="609600" cy="60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0009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xmlns="" r:embed="rId27"/>
              </p:ext>
            </p:extLst>
          </p:nvPr>
        </p:nvPicPr>
        <p:blipFill>
          <a:blip r:embed="rId1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230316" y="4205422"/>
            <a:ext cx="609600" cy="609600"/>
          </a:xfrm>
          <a:prstGeom prst="rect">
            <a:avLst/>
          </a:prstGeom>
        </p:spPr>
      </p:pic>
      <p:pic>
        <p:nvPicPr>
          <p:cNvPr id="13" name="0010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xmlns="" r:embed="rId28"/>
              </p:ext>
            </p:extLst>
          </p:nvPr>
        </p:nvPicPr>
        <p:blipFill>
          <a:blip r:embed="rId1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230316" y="4962696"/>
            <a:ext cx="609600" cy="6096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539022" y="2484607"/>
            <a:ext cx="3172013" cy="181588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  <a:effectLst>
            <a:outerShdw blurRad="38100" dist="25400" dir="2700000" algn="br" rotWithShape="0">
              <a:srgbClr val="000000">
                <a:alpha val="60000"/>
              </a:srgbClr>
            </a:outerShdw>
            <a:softEdge rad="12700"/>
          </a:effectLst>
          <a:scene3d>
            <a:camera prst="perspectiveLeft"/>
            <a:lightRig rig="threePt" dir="t"/>
          </a:scene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Напишите формулы которые когда-то слышал «Мозг Химика»</a:t>
            </a:r>
            <a:endParaRPr lang="ru-RU" sz="2800" dirty="0"/>
          </a:p>
        </p:txBody>
      </p:sp>
      <p:sp>
        <p:nvSpPr>
          <p:cNvPr id="15" name="Выгнутая вниз стрелка 14">
            <a:hlinkClick r:id="rId29" action="ppaction://hlinksldjump"/>
          </p:cNvPr>
          <p:cNvSpPr/>
          <p:nvPr/>
        </p:nvSpPr>
        <p:spPr>
          <a:xfrm>
            <a:off x="11134972" y="6083758"/>
            <a:ext cx="936104" cy="513594"/>
          </a:xfrm>
          <a:prstGeom prst="curvedUp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618313" y="1990799"/>
            <a:ext cx="18722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1. </a:t>
            </a:r>
            <a:r>
              <a:rPr lang="en-US" dirty="0" smtClean="0"/>
              <a:t>Fe2(SO4)3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2615958" y="2688627"/>
            <a:ext cx="15924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2. </a:t>
            </a:r>
            <a:r>
              <a:rPr lang="en-US" dirty="0" smtClean="0"/>
              <a:t>Na3PO4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615958" y="3444528"/>
            <a:ext cx="14068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3.</a:t>
            </a:r>
            <a:r>
              <a:rPr lang="en-US" dirty="0"/>
              <a:t> CaCO3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590851" y="4220241"/>
            <a:ext cx="19271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+mj-lt"/>
              <a:buAutoNum type="arabicPeriod" startAt="4"/>
            </a:pPr>
            <a:r>
              <a:rPr lang="en-US" dirty="0"/>
              <a:t>Al(NO3)3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590851" y="4968543"/>
            <a:ext cx="12257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5</a:t>
            </a:r>
            <a:r>
              <a:rPr lang="ru-RU" dirty="0" smtClean="0"/>
              <a:t>.</a:t>
            </a:r>
            <a:r>
              <a:rPr lang="en-US" dirty="0" smtClean="0"/>
              <a:t> FeCl2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099093" y="1990798"/>
            <a:ext cx="10166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6.</a:t>
            </a:r>
            <a:r>
              <a:rPr lang="en-US" dirty="0"/>
              <a:t> K2S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094087" y="2660166"/>
            <a:ext cx="10089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7.</a:t>
            </a:r>
            <a:r>
              <a:rPr lang="en-US" dirty="0"/>
              <a:t> </a:t>
            </a:r>
            <a:r>
              <a:rPr lang="en-US" dirty="0" err="1"/>
              <a:t>AlN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094087" y="3439764"/>
            <a:ext cx="15698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8.</a:t>
            </a:r>
            <a:r>
              <a:rPr lang="en-US" dirty="0"/>
              <a:t> MgSiO3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094087" y="4205422"/>
            <a:ext cx="13083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9.</a:t>
            </a:r>
            <a:r>
              <a:rPr lang="en-US" dirty="0"/>
              <a:t> CaBr2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084340" y="4981702"/>
            <a:ext cx="15796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10.</a:t>
            </a:r>
            <a:r>
              <a:rPr lang="en-US" dirty="0"/>
              <a:t> AgNO3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23937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7" dur="201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3" dur="18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201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9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5" dur="193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9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1" dur="201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0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7" dur="182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0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3" dur="193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9" dur="190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1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5" dur="188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1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182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1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21" grpId="0"/>
      <p:bldP spid="22" grpId="0"/>
      <p:bldP spid="23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873355">
            <a:off x="4303071" y="1288453"/>
            <a:ext cx="3540652" cy="4153613"/>
          </a:xfrm>
          <a:solidFill>
            <a:srgbClr val="EF6F20"/>
          </a:solidFill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7868" y="332656"/>
            <a:ext cx="9751060" cy="1295400"/>
          </a:xfrm>
        </p:spPr>
        <p:txBody>
          <a:bodyPr>
            <a:noAutofit/>
          </a:bodyPr>
          <a:lstStyle/>
          <a:p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IV 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Этап: </a:t>
            </a:r>
            <a:b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знает «Мозг Химика»?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7899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IV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Этап: </a:t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знает «Мозг Химика»?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dirty="0" smtClean="0"/>
              <a:t>1. Какой </a:t>
            </a:r>
            <a:r>
              <a:rPr lang="ru-RU" dirty="0"/>
              <a:t>камень искали алхимики?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2. Мельчайшая </a:t>
            </a:r>
            <a:r>
              <a:rPr lang="ru-RU" dirty="0"/>
              <a:t>химически неделимая частица.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3. Металл</a:t>
            </a:r>
            <a:r>
              <a:rPr lang="ru-RU" dirty="0"/>
              <a:t>, который используют служители церкви для получения «святой воды».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4. Газ </a:t>
            </a:r>
            <a:r>
              <a:rPr lang="ru-RU" dirty="0"/>
              <a:t>жёлто – зелёного цвета с резким удушливым запахом, почти в 2,5 раза тяжелее воздуха.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5. Самый </a:t>
            </a:r>
            <a:r>
              <a:rPr lang="ru-RU" dirty="0"/>
              <a:t>распространённый химический элемент во Вселенной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462564" y="1614385"/>
            <a:ext cx="23539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(Философский)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02724" y="2228450"/>
            <a:ext cx="11289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(Атом)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55088" y="3212976"/>
            <a:ext cx="15835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(Серебро)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182644" y="4200325"/>
            <a:ext cx="11240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(Хлор)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214092" y="5229200"/>
            <a:ext cx="1583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(Водород)</a:t>
            </a:r>
          </a:p>
        </p:txBody>
      </p:sp>
    </p:spTree>
    <p:extLst>
      <p:ext uri="{BB962C8B-B14F-4D97-AF65-F5344CB8AC3E}">
        <p14:creationId xmlns:p14="http://schemas.microsoft.com/office/powerpoint/2010/main" xmlns="" val="1186011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IV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Этап: </a:t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знает «Мозг Химика»?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ru-RU" dirty="0" smtClean="0"/>
              <a:t>6. Смесь </a:t>
            </a:r>
            <a:r>
              <a:rPr lang="ru-RU" dirty="0"/>
              <a:t>3 объёмов концентрированной соляной кислоты и </a:t>
            </a:r>
            <a:r>
              <a:rPr lang="ru-RU" dirty="0" smtClean="0"/>
              <a:t>1 </a:t>
            </a:r>
            <a:r>
              <a:rPr lang="ru-RU" dirty="0"/>
              <a:t>объёма концентрированной азотной кислоты. </a:t>
            </a:r>
            <a:endParaRPr lang="ru-RU" dirty="0" smtClean="0"/>
          </a:p>
          <a:p>
            <a:pPr marL="0" lvl="0" indent="0">
              <a:buNone/>
            </a:pPr>
            <a:r>
              <a:rPr lang="ru-RU" dirty="0" smtClean="0"/>
              <a:t>7. Великий </a:t>
            </a:r>
            <a:r>
              <a:rPr lang="ru-RU" dirty="0"/>
              <a:t>русский учёный – энциклопедист, первый русский академик</a:t>
            </a:r>
            <a:r>
              <a:rPr lang="ru-RU" dirty="0" smtClean="0"/>
              <a:t>. </a:t>
            </a:r>
          </a:p>
          <a:p>
            <a:pPr marL="0" lvl="0" indent="0">
              <a:buNone/>
            </a:pPr>
            <a:r>
              <a:rPr lang="ru-RU" dirty="0" smtClean="0"/>
              <a:t>8. Какой </a:t>
            </a:r>
            <a:r>
              <a:rPr lang="ru-RU" dirty="0"/>
              <a:t>химический элемент назван в честь России</a:t>
            </a:r>
            <a:r>
              <a:rPr lang="ru-RU" dirty="0" smtClean="0"/>
              <a:t>?</a:t>
            </a:r>
            <a:br>
              <a:rPr lang="ru-RU" dirty="0" smtClean="0"/>
            </a:br>
            <a:endParaRPr lang="ru-RU" dirty="0" smtClean="0"/>
          </a:p>
          <a:p>
            <a:pPr marL="0" lvl="0" indent="0">
              <a:buNone/>
            </a:pPr>
            <a:r>
              <a:rPr lang="ru-RU" dirty="0" smtClean="0"/>
              <a:t>9. «Сухой </a:t>
            </a:r>
            <a:r>
              <a:rPr lang="ru-RU" dirty="0"/>
              <a:t>лёд» - это</a:t>
            </a:r>
            <a:r>
              <a:rPr lang="ru-RU" dirty="0" smtClean="0"/>
              <a:t>… </a:t>
            </a:r>
          </a:p>
          <a:p>
            <a:pPr marL="0" lvl="0" indent="0">
              <a:buNone/>
            </a:pPr>
            <a:r>
              <a:rPr lang="ru-RU" dirty="0" smtClean="0"/>
              <a:t>10. Какой </a:t>
            </a:r>
            <a:r>
              <a:rPr lang="ru-RU" dirty="0"/>
              <a:t>главный металл электротехники?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334772" y="1988840"/>
            <a:ext cx="27508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(«Царская водка»)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510236" y="2996952"/>
            <a:ext cx="27258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(М. В. Ломоносов)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378561" y="4078907"/>
            <a:ext cx="39562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(От лат. Рутения – Россия)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790346" y="4608751"/>
            <a:ext cx="44916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(Твёрдый оксид углерода (IV).)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398668" y="5237278"/>
            <a:ext cx="11484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(Медь)</a:t>
            </a:r>
          </a:p>
        </p:txBody>
      </p:sp>
      <p:sp>
        <p:nvSpPr>
          <p:cNvPr id="10" name="Выгнутая вниз стрелка 9">
            <a:hlinkClick r:id="rId2" action="ppaction://hlinksldjump"/>
          </p:cNvPr>
          <p:cNvSpPr/>
          <p:nvPr/>
        </p:nvSpPr>
        <p:spPr>
          <a:xfrm>
            <a:off x="11134972" y="6083758"/>
            <a:ext cx="936104" cy="513594"/>
          </a:xfrm>
          <a:prstGeom prst="curvedUp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7148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7802336">
            <a:off x="4367259" y="2116324"/>
            <a:ext cx="3296878" cy="2961318"/>
          </a:xfrm>
          <a:solidFill>
            <a:srgbClr val="E95051"/>
          </a:solidFill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7868" y="692696"/>
            <a:ext cx="10657186" cy="1295400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Этап: </a:t>
            </a:r>
            <a:b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ПСХЭ Д.И.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Менделеева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VS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«Мозг Химика»?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852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9024" y="296925"/>
            <a:ext cx="7707611" cy="6347445"/>
          </a:xfrm>
          <a:prstGeom prst="rect">
            <a:avLst/>
          </a:prstGeom>
          <a:noFill/>
        </p:spPr>
      </p:pic>
      <p:sp>
        <p:nvSpPr>
          <p:cNvPr id="37" name="Прямоугольник 36"/>
          <p:cNvSpPr/>
          <p:nvPr/>
        </p:nvSpPr>
        <p:spPr>
          <a:xfrm>
            <a:off x="5436452" y="740393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6542897" y="398809"/>
            <a:ext cx="6092825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1. Номер, численно равный положительному заряду ядра этого элемента, т.е. числу протонов в ядре данного элемента.</a:t>
            </a:r>
            <a:endParaRPr lang="ru-RU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6009703" y="2710748"/>
            <a:ext cx="6092825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2. Атомные разновидности одного и того же элемента.</a:t>
            </a:r>
            <a:endParaRPr lang="ru-RU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5221569" y="3632978"/>
            <a:ext cx="6092825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3. Устойчивая элементарная частица с элементарным положительным электрическим зарядом и массой 1,67 х 10-27 кг.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50587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2162" y="321895"/>
            <a:ext cx="6092825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4. Номер химического элемента в периодической системе равняющийся числу протонов в ядре атома этого элемента.</a:t>
            </a:r>
            <a:endParaRPr lang="ru-RU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6102418" y="2657262"/>
            <a:ext cx="6092825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5. Изображение состава и строения молекул с помощью химических знаков.</a:t>
            </a:r>
            <a:endParaRPr lang="ru-RU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4321599" y="3473987"/>
            <a:ext cx="73578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6. Буквенные обозначения химических элементов.</a:t>
            </a:r>
            <a:endParaRPr lang="ru-RU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4683114" y="3995770"/>
            <a:ext cx="75057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7. Химическое взаимодействие атомов, обусловливающее их соединения в молекулы и кристаллы.</a:t>
            </a:r>
            <a:endParaRPr lang="ru-RU" dirty="0"/>
          </a:p>
        </p:txBody>
      </p:sp>
      <p:sp>
        <p:nvSpPr>
          <p:cNvPr id="63" name="Прямоугольник 62"/>
          <p:cNvSpPr/>
          <p:nvPr/>
        </p:nvSpPr>
        <p:spPr>
          <a:xfrm>
            <a:off x="6468416" y="5196099"/>
            <a:ext cx="56236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8. Закон гласящий, что свойства элементов периодически изменяются в соответствии с зарядом их атомов.</a:t>
            </a:r>
            <a:endParaRPr lang="ru-RU" dirty="0"/>
          </a:p>
        </p:txBody>
      </p:sp>
      <p:pic>
        <p:nvPicPr>
          <p:cNvPr id="68" name="Рисунок 67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9024" y="296925"/>
            <a:ext cx="7707611" cy="63474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92254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7" grpId="0"/>
      <p:bldP spid="61" grpId="0"/>
      <p:bldP spid="62" grpId="0"/>
      <p:bldP spid="6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Рисунок 69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73980" y="51510"/>
            <a:ext cx="7707611" cy="634744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648896" y="4101584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А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15005" y="4123216"/>
            <a:ext cx="3722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Т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81251" y="4126160"/>
            <a:ext cx="4235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О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004765" y="4123218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М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461941" y="4123217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Н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903205" y="4101583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Ы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394161" y="4123217"/>
            <a:ext cx="4058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Й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581251" y="3216713"/>
            <a:ext cx="4058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И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581251" y="3655041"/>
            <a:ext cx="3706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З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553999" y="5023154"/>
            <a:ext cx="4235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О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579647" y="4551553"/>
            <a:ext cx="3722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Т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579647" y="5484819"/>
            <a:ext cx="4058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П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553999" y="5920656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Ы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445911" y="1847479"/>
            <a:ext cx="4058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П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453926" y="2309144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Р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453926" y="2745462"/>
            <a:ext cx="4235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О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5462742" y="3225234"/>
            <a:ext cx="3722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Т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5452249" y="3674226"/>
            <a:ext cx="4235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О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903205" y="1843674"/>
            <a:ext cx="4235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О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378133" y="1843673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Р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6819397" y="1843672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Я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7294325" y="1858868"/>
            <a:ext cx="3930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Д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7743464" y="1843671"/>
            <a:ext cx="3642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К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8177685" y="1843670"/>
            <a:ext cx="4235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О</a:t>
            </a: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8677430" y="1843669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В</a:t>
            </a:r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9077847" y="1842198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Ы</a:t>
            </a: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9571380" y="1859074"/>
            <a:ext cx="4058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Й</a:t>
            </a:r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3667955" y="1397203"/>
            <a:ext cx="4187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Ф</a:t>
            </a: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652883" y="1844083"/>
            <a:ext cx="4235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О</a:t>
            </a:r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3686547" y="2320533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Р</a:t>
            </a:r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3634094" y="2742000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М</a:t>
            </a:r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3658514" y="3225233"/>
            <a:ext cx="3802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У</a:t>
            </a:r>
            <a:endParaRPr lang="ru-RU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3672504" y="3672900"/>
            <a:ext cx="3866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Л</a:t>
            </a:r>
            <a:endParaRPr lang="ru-RU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7743464" y="476873"/>
            <a:ext cx="3706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З</a:t>
            </a:r>
            <a:endParaRPr lang="ru-RU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7748168" y="938538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Н</a:t>
            </a:r>
            <a:endParaRPr lang="ru-RU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7762514" y="1400203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А</a:t>
            </a:r>
            <a:endParaRPr lang="ru-RU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7771805" y="2320533"/>
            <a:ext cx="4058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И</a:t>
            </a:r>
            <a:endParaRPr lang="ru-RU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6371665" y="473068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С</a:t>
            </a:r>
            <a:endParaRPr lang="ru-RU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6837031" y="473067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В</a:t>
            </a:r>
            <a:endParaRPr lang="ru-RU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7286638" y="484471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Я</a:t>
            </a:r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8197511" y="484471"/>
            <a:ext cx="3866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Ь</a:t>
            </a:r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2781145" y="5023153"/>
            <a:ext cx="4058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П</a:t>
            </a:r>
            <a:endParaRPr lang="ru-RU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3221069" y="5023152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Е</a:t>
            </a:r>
            <a:endParaRPr lang="ru-RU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3686547" y="5001572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Р</a:t>
            </a:r>
            <a:endParaRPr lang="ru-RU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4125082" y="5023152"/>
            <a:ext cx="4058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И</a:t>
            </a:r>
            <a:endParaRPr lang="ru-RU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5050315" y="5001571"/>
            <a:ext cx="3930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Д</a:t>
            </a:r>
            <a:endParaRPr lang="ru-RU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5476153" y="5021201"/>
            <a:ext cx="4058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И</a:t>
            </a:r>
            <a:endParaRPr lang="ru-RU" dirty="0"/>
          </a:p>
        </p:txBody>
      </p:sp>
      <p:sp>
        <p:nvSpPr>
          <p:cNvPr id="51" name="Прямоугольник 50"/>
          <p:cNvSpPr/>
          <p:nvPr/>
        </p:nvSpPr>
        <p:spPr>
          <a:xfrm>
            <a:off x="5932861" y="5014394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Ч</a:t>
            </a:r>
            <a:endParaRPr lang="ru-RU" dirty="0"/>
          </a:p>
        </p:txBody>
      </p:sp>
      <p:sp>
        <p:nvSpPr>
          <p:cNvPr id="52" name="Прямоугольник 51"/>
          <p:cNvSpPr/>
          <p:nvPr/>
        </p:nvSpPr>
        <p:spPr>
          <a:xfrm>
            <a:off x="6371523" y="5011387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Е</a:t>
            </a:r>
            <a:endParaRPr lang="ru-RU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6806973" y="5021200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С</a:t>
            </a:r>
            <a:endParaRPr lang="ru-RU" dirty="0"/>
          </a:p>
        </p:txBody>
      </p:sp>
      <p:sp>
        <p:nvSpPr>
          <p:cNvPr id="54" name="Прямоугольник 53"/>
          <p:cNvSpPr/>
          <p:nvPr/>
        </p:nvSpPr>
        <p:spPr>
          <a:xfrm>
            <a:off x="7294325" y="5001570"/>
            <a:ext cx="3642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К</a:t>
            </a:r>
            <a:endParaRPr lang="ru-RU" dirty="0"/>
          </a:p>
        </p:txBody>
      </p:sp>
      <p:sp>
        <p:nvSpPr>
          <p:cNvPr id="55" name="Прямоугольник 54"/>
          <p:cNvSpPr/>
          <p:nvPr/>
        </p:nvSpPr>
        <p:spPr>
          <a:xfrm>
            <a:off x="7708198" y="5001569"/>
            <a:ext cx="4058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И</a:t>
            </a:r>
            <a:endParaRPr lang="ru-RU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8173665" y="5021200"/>
            <a:ext cx="4058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</a:rPr>
              <a:t>Й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1" name="Выгнутая вниз стрелка 70">
            <a:hlinkClick r:id="rId3" action="ppaction://hlinksldjump"/>
          </p:cNvPr>
          <p:cNvSpPr/>
          <p:nvPr/>
        </p:nvSpPr>
        <p:spPr>
          <a:xfrm>
            <a:off x="11134972" y="6083758"/>
            <a:ext cx="936104" cy="513594"/>
          </a:xfrm>
          <a:prstGeom prst="curvedUp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>
              <a:solidFill>
                <a:schemeClr val="tx1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77788" y="332656"/>
            <a:ext cx="270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Ответы 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4935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Подведение итогов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637860395"/>
              </p:ext>
            </p:extLst>
          </p:nvPr>
        </p:nvGraphicFramePr>
        <p:xfrm>
          <a:off x="405781" y="1600200"/>
          <a:ext cx="11449270" cy="3901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4676"/>
                <a:gridCol w="1793595"/>
                <a:gridCol w="2160240"/>
                <a:gridCol w="1872208"/>
                <a:gridCol w="1728192"/>
                <a:gridCol w="2160240"/>
                <a:gridCol w="108011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Команда 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vert="vert27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 </a:t>
                      </a: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Этап: Загадки «Мозга Химика»</a:t>
                      </a:r>
                      <a:endParaRPr lang="ru-RU" dirty="0"/>
                    </a:p>
                  </a:txBody>
                  <a:tcPr>
                    <a:solidFill>
                      <a:srgbClr val="2B74B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II </a:t>
                      </a: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Этап: </a:t>
                      </a:r>
                      <a:b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</a:b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Что видел «Мозг Химика»?</a:t>
                      </a:r>
                      <a:endParaRPr lang="ru-RU" dirty="0"/>
                    </a:p>
                  </a:txBody>
                  <a:tcPr>
                    <a:solidFill>
                      <a:srgbClr val="5AC26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III </a:t>
                      </a: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Этап: </a:t>
                      </a:r>
                      <a:b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</a:b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Что слышал «Мозг Химика»?</a:t>
                      </a:r>
                      <a:endParaRPr lang="ru-RU" dirty="0"/>
                    </a:p>
                  </a:txBody>
                  <a:tcPr>
                    <a:solidFill>
                      <a:srgbClr val="FCD00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IV </a:t>
                      </a: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Этап: </a:t>
                      </a:r>
                      <a:b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</a:b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Что знает «Мозг Химика»?</a:t>
                      </a:r>
                      <a:endParaRPr lang="ru-RU" dirty="0"/>
                    </a:p>
                  </a:txBody>
                  <a:tcPr>
                    <a:solidFill>
                      <a:srgbClr val="EF6F2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V </a:t>
                      </a:r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Этап: </a:t>
                      </a:r>
                      <a:b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</a:br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ПСХЭ Д.И.</a:t>
                      </a:r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Менделеева </a:t>
                      </a:r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VS </a:t>
                      </a:r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«Мозг Химика»?</a:t>
                      </a:r>
                      <a:endParaRPr lang="ru-RU" dirty="0"/>
                    </a:p>
                  </a:txBody>
                  <a:tcPr>
                    <a:solidFill>
                      <a:srgbClr val="E9505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u="sng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ИТОГО</a:t>
                      </a:r>
                      <a:endParaRPr lang="ru-RU" sz="2400" b="1" u="sng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vert="vert27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1</a:t>
                      </a:r>
                      <a:endParaRPr lang="ru-RU" sz="36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2B74B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5AC26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CD00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F6F2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9505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43624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2</a:t>
                      </a:r>
                      <a:endParaRPr lang="ru-RU" sz="36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2B74B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5AC26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CD00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F6F2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9505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3</a:t>
                      </a:r>
                      <a:endParaRPr lang="ru-RU" sz="36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2B74B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5AC26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CD00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F6F2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9505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317255" y="6007255"/>
            <a:ext cx="38385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Интеллектуальная игра </a:t>
            </a:r>
            <a:br>
              <a:rPr lang="ru-RU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BRAIN CHEMIST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47951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8698802">
            <a:off x="3856497" y="1158252"/>
            <a:ext cx="4740813" cy="3654929"/>
          </a:xfrm>
          <a:solidFill>
            <a:srgbClr val="2B74B9"/>
          </a:solidFill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Этап: Загадки «Мозга Химика»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1636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игру!)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66820" y="286085"/>
            <a:ext cx="2241056" cy="172774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7788" y="4221088"/>
            <a:ext cx="1484673" cy="17417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3562" y="367393"/>
            <a:ext cx="1642458" cy="18067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16953" y="286085"/>
            <a:ext cx="2309039" cy="27688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26660" y="2747348"/>
            <a:ext cx="2880320" cy="2587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71198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Источники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yadi.sk/i/Tv5MXRReoAw63</a:t>
            </a:r>
            <a:r>
              <a:rPr lang="ru-RU" dirty="0" smtClean="0"/>
              <a:t> титульный лист и его производные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allforchildren.ru/rebus/rebus15/15-004.gif</a:t>
            </a:r>
            <a:r>
              <a:rPr lang="ru-RU" dirty="0" smtClean="0"/>
              <a:t> 10 слайд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allforchildren.ru/rebus/rebus15/15-010.gif</a:t>
            </a:r>
            <a:r>
              <a:rPr lang="ru-RU" dirty="0" smtClean="0"/>
              <a:t> 11 слайд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allforchildren.ru/rebus/rebus15/15-012.gif</a:t>
            </a:r>
            <a:r>
              <a:rPr lang="ru-RU" dirty="0" smtClean="0"/>
              <a:t> 12 слайд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allforchildren.ru/rebus/rebus15/15-013.gif</a:t>
            </a:r>
            <a:r>
              <a:rPr lang="ru-RU" dirty="0" smtClean="0"/>
              <a:t> 13 слайд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allforchildren.ru/rebus/rebus15/15-015.gif</a:t>
            </a:r>
            <a:r>
              <a:rPr lang="ru-RU" dirty="0" smtClean="0"/>
              <a:t> 14 слайд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hlinkClick r:id="rId8"/>
              </a:rPr>
              <a:t>http://</a:t>
            </a:r>
            <a:r>
              <a:rPr lang="en-US" dirty="0" smtClean="0">
                <a:hlinkClick r:id="rId8"/>
              </a:rPr>
              <a:t>allforchildren.ru/rebus/rebus15/15-017.gif</a:t>
            </a:r>
            <a:r>
              <a:rPr lang="ru-RU" dirty="0" smtClean="0"/>
              <a:t> 15 слайд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hlinkClick r:id="rId9"/>
              </a:rPr>
              <a:t>http://</a:t>
            </a:r>
            <a:r>
              <a:rPr lang="en-US" dirty="0" smtClean="0">
                <a:hlinkClick r:id="rId9"/>
              </a:rPr>
              <a:t>allforchildren.ru/rebus/rebus15/15-021.gif</a:t>
            </a:r>
            <a:r>
              <a:rPr lang="ru-RU" dirty="0" smtClean="0"/>
              <a:t> 16 слайд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hlinkClick r:id="rId10"/>
              </a:rPr>
              <a:t>http://</a:t>
            </a:r>
            <a:r>
              <a:rPr lang="en-US" dirty="0" smtClean="0">
                <a:hlinkClick r:id="rId10"/>
              </a:rPr>
              <a:t>allforchildren.ru/rebus/rebus15/15-022.gif</a:t>
            </a:r>
            <a:r>
              <a:rPr lang="ru-RU" dirty="0" smtClean="0"/>
              <a:t> 17 слайд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hlinkClick r:id="rId11"/>
              </a:rPr>
              <a:t>http://</a:t>
            </a:r>
            <a:r>
              <a:rPr lang="en-US" dirty="0" smtClean="0">
                <a:hlinkClick r:id="rId11"/>
              </a:rPr>
              <a:t>allforchildren.ru/rebus/rebus15/15-005.gif</a:t>
            </a:r>
            <a:r>
              <a:rPr lang="ru-RU" dirty="0" smtClean="0"/>
              <a:t> 18 слайд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hlinkClick r:id="rId12"/>
              </a:rPr>
              <a:t>http://</a:t>
            </a:r>
            <a:r>
              <a:rPr lang="en-US" dirty="0" smtClean="0">
                <a:hlinkClick r:id="rId12"/>
              </a:rPr>
              <a:t>allforchildren.ru/rebus/rebus15/15-011.gif</a:t>
            </a:r>
            <a:r>
              <a:rPr lang="ru-RU" dirty="0" smtClean="0"/>
              <a:t> 19 слайд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hlinkClick r:id="rId13"/>
              </a:rPr>
              <a:t>http://</a:t>
            </a:r>
            <a:r>
              <a:rPr lang="en-US" dirty="0" smtClean="0">
                <a:hlinkClick r:id="rId13"/>
              </a:rPr>
              <a:t>procrossword.ru/content/crossword/crossword-164.png</a:t>
            </a:r>
            <a:r>
              <a:rPr lang="ru-RU" dirty="0" smtClean="0"/>
              <a:t>  26-29 слайд</a:t>
            </a:r>
          </a:p>
          <a:p>
            <a:pPr marL="514350" indent="-514350">
              <a:buFont typeface="+mj-lt"/>
              <a:buAutoNum type="arabicPeriod"/>
            </a:pP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33067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Загадки «Мозга Химика»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217373" y="5952496"/>
            <a:ext cx="4875530" cy="816429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(Алюминий)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1218882" y="1726293"/>
            <a:ext cx="4875530" cy="4078972"/>
          </a:xfrm>
          <a:ln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Он яркой звездой загорается,</a:t>
            </a:r>
            <a:br>
              <a:rPr lang="ru-RU" sz="2400" dirty="0"/>
            </a:br>
            <a:r>
              <a:rPr lang="ru-RU" sz="2400" dirty="0"/>
              <a:t>Белый и легкий металл,</a:t>
            </a:r>
            <a:br>
              <a:rPr lang="ru-RU" sz="2400" dirty="0"/>
            </a:br>
            <a:r>
              <a:rPr lang="ru-RU" sz="2400" dirty="0"/>
              <a:t>Он в 13 клетке таблицы</a:t>
            </a:r>
            <a:br>
              <a:rPr lang="ru-RU" sz="2400" dirty="0"/>
            </a:br>
            <a:r>
              <a:rPr lang="ru-RU" sz="2400" dirty="0"/>
              <a:t>Почетное место </a:t>
            </a:r>
            <a:r>
              <a:rPr lang="ru-RU" sz="2400" dirty="0" smtClean="0"/>
              <a:t>занял</a:t>
            </a:r>
            <a:endParaRPr lang="ru-RU" sz="24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6094412" y="5952496"/>
            <a:ext cx="4875530" cy="816429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(Йод</a:t>
            </a:r>
            <a:r>
              <a:rPr lang="ru-RU" dirty="0" smtClean="0">
                <a:solidFill>
                  <a:srgbClr val="002060"/>
                </a:solidFill>
              </a:rPr>
              <a:t>)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6526460" y="1726293"/>
            <a:ext cx="4875530" cy="4078972"/>
          </a:xfrm>
          <a:ln>
            <a:solidFill>
              <a:srgbClr val="0070C0"/>
            </a:solidFill>
          </a:ln>
        </p:spPr>
        <p:txBody>
          <a:bodyPr>
            <a:normAutofit fontScale="85000" lnSpcReduction="20000"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dirty="0"/>
              <a:t>Рассеян по земле он повсюду,</a:t>
            </a:r>
            <a:br>
              <a:rPr lang="ru-RU" dirty="0"/>
            </a:br>
            <a:r>
              <a:rPr lang="ru-RU" dirty="0"/>
              <a:t>Немного есть его в морской воде</a:t>
            </a:r>
            <a:br>
              <a:rPr lang="ru-RU" dirty="0"/>
            </a:br>
            <a:r>
              <a:rPr lang="ru-RU" dirty="0"/>
              <a:t>Рассказывать не буду, как обнаружен он везде,</a:t>
            </a:r>
            <a:br>
              <a:rPr lang="ru-RU" dirty="0"/>
            </a:br>
            <a:r>
              <a:rPr lang="ru-RU" dirty="0"/>
              <a:t>Летучий, темный, </a:t>
            </a:r>
            <a:r>
              <a:rPr lang="ru-RU" dirty="0" err="1"/>
              <a:t>кристалличный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Он мало растворим в воде,</a:t>
            </a:r>
            <a:br>
              <a:rPr lang="ru-RU" dirty="0"/>
            </a:br>
            <a:r>
              <a:rPr lang="ru-RU" dirty="0"/>
              <a:t>Раствор </a:t>
            </a:r>
            <a:r>
              <a:rPr lang="ru-RU" dirty="0" err="1"/>
              <a:t>спиртовый</a:t>
            </a:r>
            <a:r>
              <a:rPr lang="ru-RU" dirty="0"/>
              <a:t> столь типичный</a:t>
            </a:r>
            <a:br>
              <a:rPr lang="ru-RU" dirty="0"/>
            </a:br>
            <a:r>
              <a:rPr lang="ru-RU" dirty="0"/>
              <a:t>В аптеке встретится </a:t>
            </a:r>
            <a:r>
              <a:rPr lang="ru-RU" dirty="0" smtClean="0"/>
              <a:t>везде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70591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 animBg="1"/>
      <p:bldP spid="7" grpId="0" build="p"/>
      <p:bldP spid="8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Загадки «Мозга Химика»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217373" y="5952496"/>
            <a:ext cx="4875530" cy="816429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(Кальций)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1218882" y="1726293"/>
            <a:ext cx="4875530" cy="4078972"/>
          </a:xfrm>
          <a:ln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Белы его соединения, в воде бывает иногда,</a:t>
            </a:r>
            <a:br>
              <a:rPr lang="ru-RU" sz="2400" dirty="0"/>
            </a:br>
            <a:r>
              <a:rPr lang="ru-RU" sz="2400" dirty="0"/>
              <a:t>Не вызывает то сомненья, что это жесткая вода</a:t>
            </a:r>
            <a:br>
              <a:rPr lang="ru-RU" sz="2400" dirty="0"/>
            </a:br>
            <a:r>
              <a:rPr lang="ru-RU" sz="2400" dirty="0"/>
              <a:t>В Финляндии и на Урале цветные карбонаты есть его,</a:t>
            </a:r>
            <a:br>
              <a:rPr lang="ru-RU" sz="2400" dirty="0"/>
            </a:br>
            <a:r>
              <a:rPr lang="ru-RU" sz="2400" dirty="0"/>
              <a:t>А белоснежные в Карраре</a:t>
            </a:r>
            <a:br>
              <a:rPr lang="ru-RU" sz="2400" dirty="0"/>
            </a:br>
            <a:r>
              <a:rPr lang="ru-RU" sz="2400" dirty="0"/>
              <a:t>Таким в дворцах, большая </a:t>
            </a:r>
            <a:r>
              <a:rPr lang="ru-RU" sz="2400" dirty="0" smtClean="0"/>
              <a:t>честь</a:t>
            </a:r>
            <a:endParaRPr lang="ru-RU" sz="24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6094412" y="5952496"/>
            <a:ext cx="4875530" cy="816429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(Бром)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6526460" y="1726293"/>
            <a:ext cx="4875530" cy="4078972"/>
          </a:xfrm>
          <a:ln>
            <a:solidFill>
              <a:srgbClr val="0070C0"/>
            </a:solidFill>
          </a:ln>
        </p:spPr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dirty="0"/>
              <a:t>Тяжелый, жидкий и пахучий, подвижен, сильно ядовит</a:t>
            </a:r>
            <a:br>
              <a:rPr lang="ru-RU" dirty="0"/>
            </a:br>
            <a:r>
              <a:rPr lang="ru-RU" dirty="0"/>
              <a:t>Удушлив и весьма летучий сквозь поры пробки он летит</a:t>
            </a:r>
            <a:br>
              <a:rPr lang="ru-RU" dirty="0"/>
            </a:br>
            <a:r>
              <a:rPr lang="ru-RU" dirty="0"/>
              <a:t>В солях почти везде бесцветен,</a:t>
            </a:r>
            <a:br>
              <a:rPr lang="ru-RU" dirty="0"/>
            </a:br>
            <a:r>
              <a:rPr lang="ru-RU" dirty="0"/>
              <a:t>Есть в </a:t>
            </a:r>
            <a:r>
              <a:rPr lang="ru-RU" dirty="0" err="1"/>
              <a:t>Сакском</a:t>
            </a:r>
            <a:r>
              <a:rPr lang="ru-RU" dirty="0"/>
              <a:t> озере в Крыму,</a:t>
            </a:r>
            <a:br>
              <a:rPr lang="ru-RU" dirty="0"/>
            </a:br>
            <a:r>
              <a:rPr lang="ru-RU" dirty="0"/>
              <a:t>Лечебным действием замечен и всем известен </a:t>
            </a:r>
            <a:r>
              <a:rPr lang="ru-RU" dirty="0" smtClean="0"/>
              <a:t>потому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65876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 animBg="1"/>
      <p:bldP spid="7" grpId="0" build="p"/>
      <p:bldP spid="8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Загадки «Мозга Химика»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217373" y="5952496"/>
            <a:ext cx="4875530" cy="816429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(Фосфор)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1218882" y="1726293"/>
            <a:ext cx="4875530" cy="4078972"/>
          </a:xfrm>
          <a:ln>
            <a:solidFill>
              <a:srgbClr val="0070C0"/>
            </a:solidFill>
          </a:ln>
        </p:spPr>
        <p:txBody>
          <a:bodyPr>
            <a:normAutofit fontScale="85000" lnSpcReduction="10000"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dirty="0"/>
              <a:t>В воде обычно он хранится,</a:t>
            </a:r>
            <a:br>
              <a:rPr lang="ru-RU" dirty="0"/>
            </a:br>
            <a:r>
              <a:rPr lang="ru-RU" dirty="0"/>
              <a:t>Свет излучает в темноте,</a:t>
            </a:r>
            <a:br>
              <a:rPr lang="ru-RU" dirty="0"/>
            </a:br>
            <a:r>
              <a:rPr lang="ru-RU" dirty="0"/>
              <a:t>Искать в природе лучше не трудитесь,</a:t>
            </a:r>
            <a:br>
              <a:rPr lang="ru-RU" dirty="0"/>
            </a:br>
            <a:r>
              <a:rPr lang="ru-RU" dirty="0"/>
              <a:t>Свободным нет его нигде,</a:t>
            </a:r>
            <a:br>
              <a:rPr lang="ru-RU" dirty="0"/>
            </a:br>
            <a:r>
              <a:rPr lang="ru-RU" dirty="0"/>
              <a:t>Воспламеняться сам он может,</a:t>
            </a:r>
            <a:br>
              <a:rPr lang="ru-RU" dirty="0"/>
            </a:br>
            <a:r>
              <a:rPr lang="ru-RU" dirty="0"/>
              <a:t>К тому же сильно ядовит,</a:t>
            </a:r>
            <a:br>
              <a:rPr lang="ru-RU" dirty="0"/>
            </a:br>
            <a:r>
              <a:rPr lang="ru-RU" dirty="0"/>
              <a:t>Так отвечай без промедленья,</a:t>
            </a:r>
            <a:br>
              <a:rPr lang="ru-RU" dirty="0"/>
            </a:br>
            <a:r>
              <a:rPr lang="ru-RU" dirty="0"/>
              <a:t>Коль в пятой группе он стоит 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6094412" y="5952496"/>
            <a:ext cx="4875530" cy="816429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(Азот)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6526460" y="1726293"/>
            <a:ext cx="4875530" cy="4078972"/>
          </a:xfrm>
          <a:ln>
            <a:solidFill>
              <a:srgbClr val="0070C0"/>
            </a:solidFill>
          </a:ln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dirty="0"/>
              <a:t>Он нужен всем, когда лишь связан,</a:t>
            </a:r>
            <a:br>
              <a:rPr lang="ru-RU" dirty="0"/>
            </a:br>
            <a:r>
              <a:rPr lang="ru-RU" dirty="0"/>
              <a:t>А вяжется с большим трудом,</a:t>
            </a:r>
            <a:br>
              <a:rPr lang="ru-RU" dirty="0"/>
            </a:br>
            <a:r>
              <a:rPr lang="ru-RU" dirty="0"/>
              <a:t>Весь мир живых существ обязан</a:t>
            </a:r>
            <a:br>
              <a:rPr lang="ru-RU" dirty="0"/>
            </a:br>
            <a:r>
              <a:rPr lang="ru-RU" dirty="0"/>
              <a:t>Ему растительным белком. </a:t>
            </a:r>
            <a:br>
              <a:rPr lang="ru-RU" dirty="0"/>
            </a:br>
            <a:r>
              <a:rPr lang="ru-RU" dirty="0"/>
              <a:t>Распространен во всех трех царствах,</a:t>
            </a:r>
            <a:br>
              <a:rPr lang="ru-RU" dirty="0"/>
            </a:br>
            <a:r>
              <a:rPr lang="ru-RU" dirty="0"/>
              <a:t>Освобождается в огне,</a:t>
            </a:r>
            <a:br>
              <a:rPr lang="ru-RU" dirty="0"/>
            </a:br>
            <a:r>
              <a:rPr lang="ru-RU" dirty="0"/>
              <a:t>Есть он и в красках, и в лекарствах,</a:t>
            </a:r>
            <a:br>
              <a:rPr lang="ru-RU" dirty="0"/>
            </a:br>
            <a:r>
              <a:rPr lang="ru-RU" dirty="0"/>
              <a:t>Он нужен в мире и в войне </a:t>
            </a:r>
          </a:p>
        </p:txBody>
      </p:sp>
    </p:spTree>
    <p:extLst>
      <p:ext uri="{BB962C8B-B14F-4D97-AF65-F5344CB8AC3E}">
        <p14:creationId xmlns:p14="http://schemas.microsoft.com/office/powerpoint/2010/main" xmlns="" val="3106714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 animBg="1"/>
      <p:bldP spid="7" grpId="0" build="p"/>
      <p:bldP spid="8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Загадки «Мозга Химика»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217373" y="5952496"/>
            <a:ext cx="4875530" cy="816429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(Хлор)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1218882" y="1726293"/>
            <a:ext cx="4875530" cy="4078972"/>
          </a:xfrm>
          <a:ln>
            <a:solidFill>
              <a:srgbClr val="0070C0"/>
            </a:solidFill>
          </a:ln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В солях бесцветен, безопасен, полезен</a:t>
            </a:r>
            <a:br>
              <a:rPr lang="ru-RU" sz="2400" dirty="0"/>
            </a:br>
            <a:r>
              <a:rPr lang="ru-RU" sz="2400" dirty="0"/>
              <a:t>Безусловно всем</a:t>
            </a:r>
            <a:br>
              <a:rPr lang="ru-RU" sz="2400" dirty="0"/>
            </a:br>
            <a:r>
              <a:rPr lang="ru-RU" sz="2400" dirty="0"/>
              <a:t>Становится весьма опасен, когда свободен, </a:t>
            </a:r>
            <a:br>
              <a:rPr lang="ru-RU" sz="2400" dirty="0"/>
            </a:br>
            <a:r>
              <a:rPr lang="ru-RU" sz="2400" dirty="0"/>
              <a:t>И совсем тогда он ядовит, окрашен,</a:t>
            </a:r>
            <a:br>
              <a:rPr lang="ru-RU" sz="2400" dirty="0"/>
            </a:br>
            <a:r>
              <a:rPr lang="ru-RU" sz="2400" dirty="0"/>
              <a:t>Может слаться по земле. </a:t>
            </a:r>
            <a:br>
              <a:rPr lang="ru-RU" sz="2400" dirty="0"/>
            </a:br>
            <a:r>
              <a:rPr lang="ru-RU" sz="2400" dirty="0"/>
              <a:t>Удушлив, казался страшен, как первый газ</a:t>
            </a:r>
            <a:br>
              <a:rPr lang="ru-RU" sz="2400" dirty="0"/>
            </a:br>
            <a:r>
              <a:rPr lang="ru-RU" sz="2400" dirty="0"/>
              <a:t>Из отравляющих </a:t>
            </a:r>
            <a:r>
              <a:rPr lang="ru-RU" sz="2400" dirty="0" smtClean="0"/>
              <a:t>веществ</a:t>
            </a:r>
            <a:endParaRPr lang="ru-RU" sz="24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6094412" y="5952496"/>
            <a:ext cx="4875530" cy="816429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(</a:t>
            </a:r>
            <a:r>
              <a:rPr lang="ru-RU" dirty="0">
                <a:solidFill>
                  <a:srgbClr val="002060"/>
                </a:solidFill>
              </a:rPr>
              <a:t>Кислород</a:t>
            </a:r>
            <a:r>
              <a:rPr lang="ru-RU" dirty="0" smtClean="0">
                <a:solidFill>
                  <a:srgbClr val="002060"/>
                </a:solidFill>
              </a:rPr>
              <a:t>)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6526460" y="1726293"/>
            <a:ext cx="4875530" cy="4078972"/>
          </a:xfrm>
          <a:ln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Достоин газ тот удивленья,</a:t>
            </a:r>
            <a:br>
              <a:rPr lang="ru-RU" sz="2400" dirty="0"/>
            </a:br>
            <a:r>
              <a:rPr lang="ru-RU" sz="2400" dirty="0"/>
              <a:t>Его применяют сейчас</a:t>
            </a:r>
            <a:br>
              <a:rPr lang="ru-RU" sz="2400" dirty="0"/>
            </a:br>
            <a:r>
              <a:rPr lang="ru-RU" sz="2400" dirty="0"/>
              <a:t>Для резки металлов и сталеваренья,</a:t>
            </a:r>
            <a:br>
              <a:rPr lang="ru-RU" sz="2400" dirty="0"/>
            </a:br>
            <a:r>
              <a:rPr lang="ru-RU" sz="2400" dirty="0"/>
              <a:t>И в доменных разных печах,</a:t>
            </a:r>
            <a:br>
              <a:rPr lang="ru-RU" sz="2400" dirty="0"/>
            </a:br>
            <a:r>
              <a:rPr lang="ru-RU" sz="2400" dirty="0"/>
              <a:t>Ведет его летчик в небесные дали,</a:t>
            </a:r>
            <a:br>
              <a:rPr lang="ru-RU" sz="2400" dirty="0"/>
            </a:br>
            <a:r>
              <a:rPr lang="ru-RU" sz="2400" dirty="0"/>
              <a:t>Подводник с собою берет,</a:t>
            </a:r>
            <a:br>
              <a:rPr lang="ru-RU" sz="2400" dirty="0"/>
            </a:br>
            <a:r>
              <a:rPr lang="ru-RU" sz="2400" dirty="0"/>
              <a:t>Вы верно уже догадались,</a:t>
            </a:r>
            <a:br>
              <a:rPr lang="ru-RU" sz="2400" dirty="0"/>
            </a:br>
            <a:r>
              <a:rPr lang="ru-RU" sz="2400" dirty="0"/>
              <a:t>Что газ этот </a:t>
            </a:r>
          </a:p>
        </p:txBody>
      </p:sp>
    </p:spTree>
    <p:extLst>
      <p:ext uri="{BB962C8B-B14F-4D97-AF65-F5344CB8AC3E}">
        <p14:creationId xmlns:p14="http://schemas.microsoft.com/office/powerpoint/2010/main" xmlns="" val="2314486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 animBg="1"/>
      <p:bldP spid="7" grpId="0" build="p"/>
      <p:bldP spid="8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Загадки «Мозга Химика»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217373" y="5952496"/>
            <a:ext cx="4875530" cy="816429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(</a:t>
            </a:r>
            <a:r>
              <a:rPr lang="ru-RU" dirty="0">
                <a:solidFill>
                  <a:srgbClr val="002060"/>
                </a:solidFill>
              </a:rPr>
              <a:t>Углерод</a:t>
            </a:r>
            <a:r>
              <a:rPr lang="ru-RU" dirty="0" smtClean="0">
                <a:solidFill>
                  <a:srgbClr val="002060"/>
                </a:solidFill>
              </a:rPr>
              <a:t>)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1218882" y="1726293"/>
            <a:ext cx="4875530" cy="4078972"/>
          </a:xfrm>
          <a:ln>
            <a:solidFill>
              <a:srgbClr val="0070C0"/>
            </a:solidFill>
          </a:ln>
        </p:spPr>
        <p:txBody>
          <a:bodyPr>
            <a:normAutofit fontScale="85000" lnSpcReduction="10000"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dirty="0"/>
              <a:t>Бесчисленны его соединения, какие образует он</a:t>
            </a:r>
            <a:br>
              <a:rPr lang="ru-RU" dirty="0"/>
            </a:br>
            <a:r>
              <a:rPr lang="ru-RU" dirty="0"/>
              <a:t>В них происходят изменения, которым имя легион </a:t>
            </a:r>
            <a:br>
              <a:rPr lang="ru-RU" dirty="0"/>
            </a:br>
            <a:r>
              <a:rPr lang="ru-RU" dirty="0"/>
              <a:t>Он в чистом виде – черный, мрачный, не плавкий и едва горит</a:t>
            </a:r>
            <a:br>
              <a:rPr lang="ru-RU" dirty="0"/>
            </a:br>
            <a:r>
              <a:rPr lang="ru-RU" dirty="0"/>
              <a:t>Бывает как кристалл прозрачный, в котором блещет солнца </a:t>
            </a:r>
            <a:r>
              <a:rPr lang="ru-RU" dirty="0" smtClean="0"/>
              <a:t>луч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6094412" y="5952496"/>
            <a:ext cx="4875530" cy="816429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(</a:t>
            </a:r>
            <a:r>
              <a:rPr lang="ru-RU" dirty="0">
                <a:solidFill>
                  <a:srgbClr val="002060"/>
                </a:solidFill>
              </a:rPr>
              <a:t>Железо</a:t>
            </a:r>
            <a:r>
              <a:rPr lang="ru-RU" dirty="0" smtClean="0">
                <a:solidFill>
                  <a:srgbClr val="002060"/>
                </a:solidFill>
              </a:rPr>
              <a:t>)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6526460" y="1726293"/>
            <a:ext cx="4875530" cy="4078972"/>
          </a:xfrm>
          <a:ln>
            <a:solidFill>
              <a:srgbClr val="0070C0"/>
            </a:solidFill>
          </a:ln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dirty="0"/>
              <a:t>Везде в нашей жизни привычный,</a:t>
            </a:r>
            <a:br>
              <a:rPr lang="ru-RU" dirty="0"/>
            </a:br>
            <a:r>
              <a:rPr lang="ru-RU" dirty="0"/>
              <a:t>Металл тот сопутствует нам,</a:t>
            </a:r>
            <a:br>
              <a:rPr lang="ru-RU" dirty="0"/>
            </a:br>
            <a:r>
              <a:rPr lang="ru-RU" dirty="0"/>
              <a:t>На вид он блестящий и в общем обычный,</a:t>
            </a:r>
            <a:br>
              <a:rPr lang="ru-RU" dirty="0"/>
            </a:br>
            <a:r>
              <a:rPr lang="ru-RU" dirty="0"/>
              <a:t>Активный и мягкий металл,</a:t>
            </a:r>
            <a:br>
              <a:rPr lang="ru-RU" dirty="0"/>
            </a:br>
            <a:r>
              <a:rPr lang="ru-RU" dirty="0"/>
              <a:t>Он в войнах нашел примененье</a:t>
            </a:r>
            <a:br>
              <a:rPr lang="ru-RU" dirty="0"/>
            </a:br>
            <a:r>
              <a:rPr lang="ru-RU" dirty="0"/>
              <a:t>И в сельском хозяйстве, в быту. </a:t>
            </a:r>
            <a:br>
              <a:rPr lang="ru-RU" dirty="0"/>
            </a:br>
            <a:r>
              <a:rPr lang="ru-RU" dirty="0"/>
              <a:t>Металлом войны, преступленья</a:t>
            </a:r>
            <a:br>
              <a:rPr lang="ru-RU" dirty="0"/>
            </a:br>
            <a:r>
              <a:rPr lang="ru-RU" dirty="0"/>
              <a:t>Я этот металл </a:t>
            </a:r>
            <a:r>
              <a:rPr lang="ru-RU" dirty="0" smtClean="0"/>
              <a:t>назову</a:t>
            </a:r>
            <a:endParaRPr lang="ru-RU" dirty="0"/>
          </a:p>
        </p:txBody>
      </p:sp>
      <p:sp>
        <p:nvSpPr>
          <p:cNvPr id="3" name="Выгнутая вниз стрелка 2">
            <a:hlinkClick r:id="rId2" action="ppaction://hlinksldjump"/>
          </p:cNvPr>
          <p:cNvSpPr/>
          <p:nvPr/>
        </p:nvSpPr>
        <p:spPr>
          <a:xfrm>
            <a:off x="11134972" y="6083758"/>
            <a:ext cx="936104" cy="513594"/>
          </a:xfrm>
          <a:prstGeom prst="curvedUp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5707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 animBg="1"/>
      <p:bldP spid="7" grpId="0" build="p"/>
      <p:bldP spid="8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99537">
            <a:off x="4122189" y="1733103"/>
            <a:ext cx="3504960" cy="3855455"/>
          </a:xfrm>
          <a:solidFill>
            <a:srgbClr val="5AC26F"/>
          </a:solidFill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7868" y="332656"/>
            <a:ext cx="9751060" cy="1295400"/>
          </a:xfrm>
        </p:spPr>
        <p:txBody>
          <a:bodyPr>
            <a:noAutofit/>
          </a:bodyPr>
          <a:lstStyle/>
          <a:p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 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Этап: </a:t>
            </a:r>
            <a:b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видел «Мозг Химика»?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317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oking_16x9">
  <a:themeElements>
    <a:clrScheme name="Cooking_16x9">
      <a:dk1>
        <a:srgbClr val="000000"/>
      </a:dk1>
      <a:lt1>
        <a:sysClr val="window" lastClr="FFFFFF"/>
      </a:lt1>
      <a:dk2>
        <a:srgbClr val="7F7F7F"/>
      </a:dk2>
      <a:lt2>
        <a:srgbClr val="E6E6E6"/>
      </a:lt2>
      <a:accent1>
        <a:srgbClr val="89C01C"/>
      </a:accent1>
      <a:accent2>
        <a:srgbClr val="FCB22C"/>
      </a:accent2>
      <a:accent3>
        <a:srgbClr val="FE750E"/>
      </a:accent3>
      <a:accent4>
        <a:srgbClr val="F23610"/>
      </a:accent4>
      <a:accent5>
        <a:srgbClr val="7C283A"/>
      </a:accent5>
      <a:accent6>
        <a:srgbClr val="3E7520"/>
      </a:accent6>
      <a:hlink>
        <a:srgbClr val="89C01C"/>
      </a:hlink>
      <a:folHlink>
        <a:srgbClr val="A6A6A6"/>
      </a:folHlink>
    </a:clrScheme>
    <a:fontScheme name="Cooking_16x9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oking_16x9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25400" cap="flat" cmpd="sng" algn="ctr">
          <a:solidFill>
            <a:schemeClr val="phClr"/>
          </a:solidFill>
          <a:miter lim="800000"/>
        </a:ln>
        <a:ln w="4445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l="180000" t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sz="280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Cooking_16x9">
      <a:dk1>
        <a:srgbClr val="000000"/>
      </a:dk1>
      <a:lt1>
        <a:sysClr val="window" lastClr="FFFFFF"/>
      </a:lt1>
      <a:dk2>
        <a:srgbClr val="7F7F7F"/>
      </a:dk2>
      <a:lt2>
        <a:srgbClr val="E6E6E6"/>
      </a:lt2>
      <a:accent1>
        <a:srgbClr val="89C01C"/>
      </a:accent1>
      <a:accent2>
        <a:srgbClr val="FCB22C"/>
      </a:accent2>
      <a:accent3>
        <a:srgbClr val="FE750E"/>
      </a:accent3>
      <a:accent4>
        <a:srgbClr val="F23610"/>
      </a:accent4>
      <a:accent5>
        <a:srgbClr val="7C283A"/>
      </a:accent5>
      <a:accent6>
        <a:srgbClr val="3E7520"/>
      </a:accent6>
      <a:hlink>
        <a:srgbClr val="89C01C"/>
      </a:hlink>
      <a:folHlink>
        <a:srgbClr val="A6A6A6"/>
      </a:folHlink>
    </a:clrScheme>
    <a:fontScheme name="Cooking_16x9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Cooking_16x9">
      <a:dk1>
        <a:srgbClr val="000000"/>
      </a:dk1>
      <a:lt1>
        <a:sysClr val="window" lastClr="FFFFFF"/>
      </a:lt1>
      <a:dk2>
        <a:srgbClr val="7F7F7F"/>
      </a:dk2>
      <a:lt2>
        <a:srgbClr val="E6E6E6"/>
      </a:lt2>
      <a:accent1>
        <a:srgbClr val="89C01C"/>
      </a:accent1>
      <a:accent2>
        <a:srgbClr val="FCB22C"/>
      </a:accent2>
      <a:accent3>
        <a:srgbClr val="FE750E"/>
      </a:accent3>
      <a:accent4>
        <a:srgbClr val="F23610"/>
      </a:accent4>
      <a:accent5>
        <a:srgbClr val="7C283A"/>
      </a:accent5>
      <a:accent6>
        <a:srgbClr val="3E7520"/>
      </a:accent6>
      <a:hlink>
        <a:srgbClr val="89C01C"/>
      </a:hlink>
      <a:folHlink>
        <a:srgbClr val="A6A6A6"/>
      </a:folHlink>
    </a:clrScheme>
    <a:fontScheme name="Cooking_16x9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38CEDD5F-3E18-494C-BAA9-9C33F7C0856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с изображением свежих овощей (широкоэкранный формат)</Template>
  <TotalTime>0</TotalTime>
  <Words>682</Words>
  <Application>Microsoft Office PowerPoint</Application>
  <PresentationFormat>Произвольный</PresentationFormat>
  <Paragraphs>186</Paragraphs>
  <Slides>31</Slides>
  <Notes>0</Notes>
  <HiddenSlides>0</HiddenSlides>
  <MMClips>10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Cooking_16x9</vt:lpstr>
      <vt:lpstr>Интеллектуальная игра  «BRAIN CHEMIST»</vt:lpstr>
      <vt:lpstr>Слайд 2</vt:lpstr>
      <vt:lpstr>I Этап: Загадки «Мозга Химика»</vt:lpstr>
      <vt:lpstr>Загадки «Мозга Химика»</vt:lpstr>
      <vt:lpstr>Загадки «Мозга Химика»</vt:lpstr>
      <vt:lpstr>Загадки «Мозга Химика»</vt:lpstr>
      <vt:lpstr>Загадки «Мозга Химика»</vt:lpstr>
      <vt:lpstr>Загадки «Мозга Химика»</vt:lpstr>
      <vt:lpstr>II Этап:  Что видел «Мозг Химика»?</vt:lpstr>
      <vt:lpstr>Что видел «Мозг Химика»?</vt:lpstr>
      <vt:lpstr>Что видел «Мозг Химика»?</vt:lpstr>
      <vt:lpstr>Что видел «Мозг Химика»?</vt:lpstr>
      <vt:lpstr>Что видел «Мозг Химика»?</vt:lpstr>
      <vt:lpstr>Что видел «Мозг Химика»?</vt:lpstr>
      <vt:lpstr>Что видел «Мозг Химика»?</vt:lpstr>
      <vt:lpstr>Что видел «Мозг Химика»?</vt:lpstr>
      <vt:lpstr>Что видел «Мозг Химика»?</vt:lpstr>
      <vt:lpstr>Что видел «Мозг Химика»?</vt:lpstr>
      <vt:lpstr>Что видел «Мозг Химика»?</vt:lpstr>
      <vt:lpstr>III Этап:  Что слышал «Мозг Химика»?</vt:lpstr>
      <vt:lpstr>III Этап:  Что слышал «Мозг Химика»?</vt:lpstr>
      <vt:lpstr>IV Этап:  Что знает «Мозг Химика»?</vt:lpstr>
      <vt:lpstr>IV Этап:  Что знает «Мозг Химика»?</vt:lpstr>
      <vt:lpstr>IV Этап:  Что знает «Мозг Химика»?</vt:lpstr>
      <vt:lpstr>V Этап:  ПСХЭ Д.И. Менделеева VS «Мозг Химика»?</vt:lpstr>
      <vt:lpstr>Слайд 26</vt:lpstr>
      <vt:lpstr>Слайд 27</vt:lpstr>
      <vt:lpstr>Слайд 28</vt:lpstr>
      <vt:lpstr>Подведение итогов</vt:lpstr>
      <vt:lpstr>Спасибо за игру!)</vt:lpstr>
      <vt:lpstr>Источники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2016-01-17T19:20:12Z</dcterms:created>
  <dcterms:modified xsi:type="dcterms:W3CDTF">2021-02-23T16:28:54Z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TC027879429991</vt:lpwstr>
  </property>
</Properties>
</file>